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0"/>
  </p:notesMasterIdLst>
  <p:sldIdLst>
    <p:sldId id="257" r:id="rId2"/>
    <p:sldId id="275" r:id="rId3"/>
    <p:sldId id="282" r:id="rId4"/>
    <p:sldId id="277" r:id="rId5"/>
    <p:sldId id="262" r:id="rId6"/>
    <p:sldId id="284" r:id="rId7"/>
    <p:sldId id="283" r:id="rId8"/>
    <p:sldId id="280" r:id="rId9"/>
    <p:sldId id="269" r:id="rId10"/>
    <p:sldId id="295" r:id="rId11"/>
    <p:sldId id="270" r:id="rId12"/>
    <p:sldId id="294" r:id="rId13"/>
    <p:sldId id="265" r:id="rId14"/>
    <p:sldId id="289" r:id="rId15"/>
    <p:sldId id="292" r:id="rId16"/>
    <p:sldId id="266" r:id="rId17"/>
    <p:sldId id="296" r:id="rId18"/>
    <p:sldId id="274"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993" autoAdjust="0"/>
  </p:normalViewPr>
  <p:slideViewPr>
    <p:cSldViewPr>
      <p:cViewPr varScale="1">
        <p:scale>
          <a:sx n="90" d="100"/>
          <a:sy n="90" d="100"/>
        </p:scale>
        <p:origin x="-2244" y="-96"/>
      </p:cViewPr>
      <p:guideLst>
        <p:guide orient="horz" pos="2160"/>
        <p:guide pos="2880"/>
      </p:guideLst>
    </p:cSldViewPr>
  </p:slideViewPr>
  <p:notesTextViewPr>
    <p:cViewPr>
      <p:scale>
        <a:sx n="1" d="1"/>
        <a:sy n="1" d="1"/>
      </p:scale>
      <p:origin x="0" y="0"/>
    </p:cViewPr>
  </p:notesTextViewPr>
  <p:sorterViewPr>
    <p:cViewPr>
      <p:scale>
        <a:sx n="100" d="100"/>
        <a:sy n="100" d="100"/>
      </p:scale>
      <p:origin x="0" y="1692"/>
    </p:cViewPr>
  </p:sorterViewPr>
  <p:notesViewPr>
    <p:cSldViewPr>
      <p:cViewPr varScale="1">
        <p:scale>
          <a:sx n="84" d="100"/>
          <a:sy n="84" d="100"/>
        </p:scale>
        <p:origin x="-313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738810-F501-490B-9E67-1434ABBF6066}"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B5B1DF2B-49A2-4433-B82E-8CFADA7339D2}">
      <dgm:prSet phldrT="[Text]" custT="1"/>
      <dgm:spPr>
        <a:solidFill>
          <a:srgbClr val="006666"/>
        </a:solidFill>
        <a:ln>
          <a:solidFill>
            <a:schemeClr val="tx1"/>
          </a:solidFill>
        </a:ln>
        <a:effectLst>
          <a:outerShdw blurRad="50800" dist="38100" dir="2700000" algn="tl" rotWithShape="0">
            <a:prstClr val="black">
              <a:alpha val="40000"/>
            </a:prstClr>
          </a:outerShdw>
        </a:effectLst>
      </dgm:spPr>
      <dgm:t>
        <a:bodyPr/>
        <a:lstStyle/>
        <a:p>
          <a:r>
            <a:rPr lang="en-US" sz="2200" b="1" dirty="0" smtClean="0"/>
            <a:t>Supervisor or Manager</a:t>
          </a:r>
          <a:endParaRPr lang="en-US" sz="2200" b="1" dirty="0"/>
        </a:p>
      </dgm:t>
    </dgm:pt>
    <dgm:pt modelId="{6BCFAA43-50A0-46E7-AB20-54F77330061D}" type="parTrans" cxnId="{B6DED2D0-2856-4AEA-8ADB-CCC2D1A0A16A}">
      <dgm:prSet/>
      <dgm:spPr/>
      <dgm:t>
        <a:bodyPr/>
        <a:lstStyle/>
        <a:p>
          <a:endParaRPr lang="en-US" sz="1800"/>
        </a:p>
      </dgm:t>
    </dgm:pt>
    <dgm:pt modelId="{99A7A938-FFA7-483C-8786-B6E8DB62D48A}" type="sibTrans" cxnId="{B6DED2D0-2856-4AEA-8ADB-CCC2D1A0A16A}">
      <dgm:prSet/>
      <dgm:spPr/>
      <dgm:t>
        <a:bodyPr/>
        <a:lstStyle/>
        <a:p>
          <a:endParaRPr lang="en-US" sz="1800"/>
        </a:p>
      </dgm:t>
    </dgm:pt>
    <dgm:pt modelId="{5C80C832-0CF4-4D2C-934B-DF7D9A5A0B97}">
      <dgm:prSet phldrT="[Text]" custT="1"/>
      <dgm:spPr>
        <a:solidFill>
          <a:srgbClr val="FF9900"/>
        </a:solidFill>
        <a:ln>
          <a:solidFill>
            <a:schemeClr val="tx1"/>
          </a:solidFill>
        </a:ln>
        <a:effectLst>
          <a:outerShdw blurRad="50800" dist="38100" dir="2700000" algn="tl" rotWithShape="0">
            <a:prstClr val="black">
              <a:alpha val="40000"/>
            </a:prstClr>
          </a:outerShdw>
        </a:effectLst>
      </dgm:spPr>
      <dgm:t>
        <a:bodyPr/>
        <a:lstStyle/>
        <a:p>
          <a:r>
            <a:rPr lang="en-US" sz="1600" b="1" dirty="0" smtClean="0"/>
            <a:t>Type and level of </a:t>
          </a:r>
          <a:br>
            <a:rPr lang="en-US" sz="1600" b="1" dirty="0" smtClean="0"/>
          </a:br>
          <a:r>
            <a:rPr lang="en-US" sz="1600" b="1" dirty="0" smtClean="0"/>
            <a:t>positions supervised</a:t>
          </a:r>
          <a:endParaRPr lang="en-US" sz="1600" b="1" dirty="0"/>
        </a:p>
      </dgm:t>
    </dgm:pt>
    <dgm:pt modelId="{7950F291-3C4C-4696-972A-C029CF5A952A}" type="parTrans" cxnId="{0F27B685-8A1E-4659-8459-4DB62AEF0D36}">
      <dgm:prSet/>
      <dgm:spPr>
        <a:solidFill>
          <a:schemeClr val="accent2"/>
        </a:solidFill>
      </dgm:spPr>
      <dgm:t>
        <a:bodyPr/>
        <a:lstStyle/>
        <a:p>
          <a:endParaRPr lang="en-US" sz="1800" dirty="0"/>
        </a:p>
      </dgm:t>
    </dgm:pt>
    <dgm:pt modelId="{CAA11D82-6D57-4760-86BF-C832EAE7FAEB}" type="sibTrans" cxnId="{0F27B685-8A1E-4659-8459-4DB62AEF0D36}">
      <dgm:prSet/>
      <dgm:spPr>
        <a:solidFill>
          <a:schemeClr val="accent2"/>
        </a:solidFill>
      </dgm:spPr>
      <dgm:t>
        <a:bodyPr/>
        <a:lstStyle/>
        <a:p>
          <a:endParaRPr lang="en-US" sz="1800" dirty="0"/>
        </a:p>
      </dgm:t>
    </dgm:pt>
    <dgm:pt modelId="{45FC9C58-5441-43C1-9CA0-5C9D4350619A}">
      <dgm:prSet phldrT="[Text]" custT="1"/>
      <dgm:spPr>
        <a:solidFill>
          <a:srgbClr val="FF9900"/>
        </a:solidFill>
        <a:ln>
          <a:solidFill>
            <a:schemeClr val="tx1"/>
          </a:solidFill>
        </a:ln>
        <a:effectLst>
          <a:outerShdw blurRad="50800" dist="38100" dir="2700000" algn="tl" rotWithShape="0">
            <a:prstClr val="black">
              <a:alpha val="40000"/>
            </a:prstClr>
          </a:outerShdw>
        </a:effectLst>
      </dgm:spPr>
      <dgm:t>
        <a:bodyPr/>
        <a:lstStyle/>
        <a:p>
          <a:r>
            <a:rPr lang="en-US" sz="1600" b="1" dirty="0" smtClean="0"/>
            <a:t>Role</a:t>
          </a:r>
          <a:endParaRPr lang="en-US" sz="1600" b="1" dirty="0"/>
        </a:p>
      </dgm:t>
    </dgm:pt>
    <dgm:pt modelId="{6A1652C4-CB7C-45DF-A55B-9D07CA63F274}" type="parTrans" cxnId="{DCB5F410-AED0-4C23-9504-95EDD7C46BB9}">
      <dgm:prSet/>
      <dgm:spPr/>
      <dgm:t>
        <a:bodyPr/>
        <a:lstStyle/>
        <a:p>
          <a:endParaRPr lang="en-US" sz="1800"/>
        </a:p>
      </dgm:t>
    </dgm:pt>
    <dgm:pt modelId="{9A274A6B-D0F1-4216-8EBF-0E7F15E3FEA0}" type="sibTrans" cxnId="{DCB5F410-AED0-4C23-9504-95EDD7C46BB9}">
      <dgm:prSet/>
      <dgm:spPr/>
      <dgm:t>
        <a:bodyPr/>
        <a:lstStyle/>
        <a:p>
          <a:endParaRPr lang="en-US" sz="1800"/>
        </a:p>
      </dgm:t>
    </dgm:pt>
    <dgm:pt modelId="{1F0B2D58-336D-4F89-97BA-ABD016B01972}">
      <dgm:prSet custT="1"/>
      <dgm:spPr>
        <a:solidFill>
          <a:srgbClr val="FF9900"/>
        </a:solidFill>
        <a:ln>
          <a:solidFill>
            <a:schemeClr val="tx1"/>
          </a:solidFill>
        </a:ln>
        <a:effectLst>
          <a:outerShdw blurRad="50800" dist="38100" dir="2700000" algn="tl" rotWithShape="0">
            <a:prstClr val="black">
              <a:alpha val="40000"/>
            </a:prstClr>
          </a:outerShdw>
        </a:effectLst>
      </dgm:spPr>
      <dgm:t>
        <a:bodyPr/>
        <a:lstStyle/>
        <a:p>
          <a:r>
            <a:rPr lang="en-US" sz="1600" b="1" dirty="0" smtClean="0"/>
            <a:t>Influence upon </a:t>
          </a:r>
          <a:br>
            <a:rPr lang="en-US" sz="1600" b="1" dirty="0" smtClean="0"/>
          </a:br>
          <a:r>
            <a:rPr lang="en-US" sz="1600" b="1" dirty="0" smtClean="0"/>
            <a:t>functional or business strategy</a:t>
          </a:r>
          <a:endParaRPr lang="en-US" sz="1600" b="1" dirty="0"/>
        </a:p>
      </dgm:t>
    </dgm:pt>
    <dgm:pt modelId="{8A541DB4-BC16-4F07-88A1-AA276A41DD7C}" type="parTrans" cxnId="{9566FA9E-45C6-4891-9A6D-78DF56544ACF}">
      <dgm:prSet/>
      <dgm:spPr/>
      <dgm:t>
        <a:bodyPr/>
        <a:lstStyle/>
        <a:p>
          <a:endParaRPr lang="en-US" sz="1800"/>
        </a:p>
      </dgm:t>
    </dgm:pt>
    <dgm:pt modelId="{B79EB28C-8946-44C1-910B-02DD4698F7EE}" type="sibTrans" cxnId="{9566FA9E-45C6-4891-9A6D-78DF56544ACF}">
      <dgm:prSet/>
      <dgm:spPr>
        <a:solidFill>
          <a:schemeClr val="accent2"/>
        </a:solidFill>
      </dgm:spPr>
      <dgm:t>
        <a:bodyPr/>
        <a:lstStyle/>
        <a:p>
          <a:endParaRPr lang="en-US" sz="1800" dirty="0"/>
        </a:p>
      </dgm:t>
    </dgm:pt>
    <dgm:pt modelId="{2F26D00E-9E60-4EE8-9B47-F461D7BD82FF}">
      <dgm:prSet phldrT="[Text]"/>
      <dgm:spPr>
        <a:solidFill>
          <a:srgbClr val="0070C0"/>
        </a:solidFill>
        <a:ln>
          <a:solidFill>
            <a:schemeClr val="tx1"/>
          </a:solidFill>
        </a:ln>
        <a:effectLst>
          <a:outerShdw blurRad="50800" dist="38100" dir="2700000" algn="tl" rotWithShape="0">
            <a:prstClr val="black">
              <a:alpha val="40000"/>
            </a:prstClr>
          </a:outerShdw>
        </a:effectLst>
      </dgm:spPr>
      <dgm:t>
        <a:bodyPr/>
        <a:lstStyle/>
        <a:p>
          <a:r>
            <a:rPr lang="en-US" b="1" dirty="0" smtClean="0"/>
            <a:t>Individual Contributor</a:t>
          </a:r>
          <a:endParaRPr lang="en-US" b="1" dirty="0"/>
        </a:p>
      </dgm:t>
    </dgm:pt>
    <dgm:pt modelId="{B95D7A29-AA2B-4D2D-B1FE-3D6138353279}" type="parTrans" cxnId="{372F7244-FB9E-41F2-B5B4-15FDA26037C9}">
      <dgm:prSet/>
      <dgm:spPr/>
      <dgm:t>
        <a:bodyPr/>
        <a:lstStyle/>
        <a:p>
          <a:endParaRPr lang="en-US"/>
        </a:p>
      </dgm:t>
    </dgm:pt>
    <dgm:pt modelId="{DB45EDDF-DFB6-4F44-ADA6-6678745F736B}" type="sibTrans" cxnId="{372F7244-FB9E-41F2-B5B4-15FDA26037C9}">
      <dgm:prSet/>
      <dgm:spPr/>
      <dgm:t>
        <a:bodyPr/>
        <a:lstStyle/>
        <a:p>
          <a:endParaRPr lang="en-US"/>
        </a:p>
      </dgm:t>
    </dgm:pt>
    <dgm:pt modelId="{27931E57-155D-40D5-8061-0E190A6B5270}">
      <dgm:prSet phldrT="[Text]"/>
      <dgm:spPr>
        <a:solidFill>
          <a:srgbClr val="99CCFF"/>
        </a:solidFill>
        <a:ln>
          <a:solidFill>
            <a:schemeClr val="tx1"/>
          </a:solidFill>
        </a:ln>
        <a:effectLst>
          <a:outerShdw blurRad="50800" dist="38100" dir="2700000" algn="tl" rotWithShape="0">
            <a:prstClr val="black">
              <a:alpha val="40000"/>
            </a:prstClr>
          </a:outerShdw>
        </a:effectLst>
      </dgm:spPr>
      <dgm:t>
        <a:bodyPr/>
        <a:lstStyle/>
        <a:p>
          <a:r>
            <a:rPr lang="en-US" b="1" dirty="0" smtClean="0"/>
            <a:t>Functional Knowledge</a:t>
          </a:r>
          <a:endParaRPr lang="en-US" b="1" dirty="0"/>
        </a:p>
      </dgm:t>
    </dgm:pt>
    <dgm:pt modelId="{8A58D5F3-D8A9-44A6-921B-2E0F15A826E4}" type="parTrans" cxnId="{1A554763-57E2-4667-94DE-CE37BA395E56}">
      <dgm:prSet/>
      <dgm:spPr>
        <a:solidFill>
          <a:srgbClr val="7030A0"/>
        </a:solidFill>
      </dgm:spPr>
      <dgm:t>
        <a:bodyPr/>
        <a:lstStyle/>
        <a:p>
          <a:endParaRPr lang="en-US"/>
        </a:p>
      </dgm:t>
    </dgm:pt>
    <dgm:pt modelId="{7BB3225A-DBEE-44EA-8216-99C7067753F4}" type="sibTrans" cxnId="{1A554763-57E2-4667-94DE-CE37BA395E56}">
      <dgm:prSet/>
      <dgm:spPr>
        <a:solidFill>
          <a:srgbClr val="7030A0"/>
        </a:solidFill>
      </dgm:spPr>
      <dgm:t>
        <a:bodyPr/>
        <a:lstStyle/>
        <a:p>
          <a:endParaRPr lang="en-US"/>
        </a:p>
      </dgm:t>
    </dgm:pt>
    <dgm:pt modelId="{2E4532C4-F373-48EE-8E9C-D579130F7FA8}">
      <dgm:prSet phldrT="[Text]"/>
      <dgm:spPr>
        <a:solidFill>
          <a:srgbClr val="99CCFF"/>
        </a:solidFill>
        <a:ln>
          <a:solidFill>
            <a:schemeClr val="tx1"/>
          </a:solidFill>
        </a:ln>
        <a:effectLst>
          <a:outerShdw blurRad="50800" dist="38100" dir="2700000" algn="tl" rotWithShape="0">
            <a:prstClr val="black">
              <a:alpha val="40000"/>
            </a:prstClr>
          </a:outerShdw>
        </a:effectLst>
      </dgm:spPr>
      <dgm:t>
        <a:bodyPr/>
        <a:lstStyle/>
        <a:p>
          <a:r>
            <a:rPr lang="en-US" b="1" dirty="0" smtClean="0"/>
            <a:t>Independence in applying </a:t>
          </a:r>
          <a:br>
            <a:rPr lang="en-US" b="1" dirty="0" smtClean="0"/>
          </a:br>
          <a:r>
            <a:rPr lang="en-US" b="1" dirty="0" smtClean="0"/>
            <a:t>professional expertise</a:t>
          </a:r>
          <a:endParaRPr lang="en-US" b="1" dirty="0"/>
        </a:p>
      </dgm:t>
    </dgm:pt>
    <dgm:pt modelId="{6286CB10-10A6-4442-8F54-A473647E4752}" type="parTrans" cxnId="{9ACD230A-D98E-4235-B893-8862C27D99FB}">
      <dgm:prSet/>
      <dgm:spPr/>
      <dgm:t>
        <a:bodyPr/>
        <a:lstStyle/>
        <a:p>
          <a:endParaRPr lang="en-US"/>
        </a:p>
      </dgm:t>
    </dgm:pt>
    <dgm:pt modelId="{BAAA845C-F573-431B-8297-04BC1383F49A}" type="sibTrans" cxnId="{9ACD230A-D98E-4235-B893-8862C27D99FB}">
      <dgm:prSet/>
      <dgm:spPr>
        <a:solidFill>
          <a:srgbClr val="7030A0"/>
        </a:solidFill>
      </dgm:spPr>
      <dgm:t>
        <a:bodyPr/>
        <a:lstStyle/>
        <a:p>
          <a:endParaRPr lang="en-US"/>
        </a:p>
      </dgm:t>
    </dgm:pt>
    <dgm:pt modelId="{3B8B88E7-DAB6-4F52-B8AD-75BF11251462}">
      <dgm:prSet/>
      <dgm:spPr>
        <a:solidFill>
          <a:srgbClr val="99CCFF"/>
        </a:solidFill>
        <a:ln>
          <a:solidFill>
            <a:schemeClr val="tx1"/>
          </a:solidFill>
        </a:ln>
        <a:effectLst>
          <a:outerShdw blurRad="50800" dist="38100" dir="2700000" algn="tl" rotWithShape="0">
            <a:prstClr val="black">
              <a:alpha val="40000"/>
            </a:prstClr>
          </a:outerShdw>
        </a:effectLst>
      </dgm:spPr>
      <dgm:t>
        <a:bodyPr/>
        <a:lstStyle/>
        <a:p>
          <a:r>
            <a:rPr lang="en-US" b="1" dirty="0" smtClean="0"/>
            <a:t>Role</a:t>
          </a:r>
          <a:endParaRPr lang="en-US" b="1" dirty="0"/>
        </a:p>
      </dgm:t>
    </dgm:pt>
    <dgm:pt modelId="{C15F733C-44BB-4E61-A5DE-F4999AB9BF91}" type="parTrans" cxnId="{6A545087-FF1E-4626-BB90-C433CD041E10}">
      <dgm:prSet/>
      <dgm:spPr/>
      <dgm:t>
        <a:bodyPr/>
        <a:lstStyle/>
        <a:p>
          <a:endParaRPr lang="en-US"/>
        </a:p>
      </dgm:t>
    </dgm:pt>
    <dgm:pt modelId="{6ED49D28-A191-487F-BA44-67B26F3FDA8A}" type="sibTrans" cxnId="{6A545087-FF1E-4626-BB90-C433CD041E10}">
      <dgm:prSet/>
      <dgm:spPr/>
      <dgm:t>
        <a:bodyPr/>
        <a:lstStyle/>
        <a:p>
          <a:endParaRPr lang="en-US"/>
        </a:p>
      </dgm:t>
    </dgm:pt>
    <dgm:pt modelId="{E798EA19-0CA9-483B-8B17-3D9939468995}" type="pres">
      <dgm:prSet presAssocID="{98738810-F501-490B-9E67-1434ABBF6066}" presName="Name0" presStyleCnt="0">
        <dgm:presLayoutVars>
          <dgm:dir/>
          <dgm:animLvl val="lvl"/>
          <dgm:resizeHandles val="exact"/>
        </dgm:presLayoutVars>
      </dgm:prSet>
      <dgm:spPr/>
      <dgm:t>
        <a:bodyPr/>
        <a:lstStyle/>
        <a:p>
          <a:endParaRPr lang="en-US"/>
        </a:p>
      </dgm:t>
    </dgm:pt>
    <dgm:pt modelId="{48B2974E-6813-4010-BD69-035759992AFE}" type="pres">
      <dgm:prSet presAssocID="{B5B1DF2B-49A2-4433-B82E-8CFADA7339D2}" presName="vertFlow" presStyleCnt="0"/>
      <dgm:spPr/>
    </dgm:pt>
    <dgm:pt modelId="{9EC1C0E7-FAC0-4BC6-8EE5-CD0FF81CDC6F}" type="pres">
      <dgm:prSet presAssocID="{B5B1DF2B-49A2-4433-B82E-8CFADA7339D2}" presName="header" presStyleLbl="node1" presStyleIdx="0" presStyleCnt="2" custLinFactX="25486" custLinFactNeighborX="100000" custLinFactNeighborY="-79"/>
      <dgm:spPr/>
      <dgm:t>
        <a:bodyPr/>
        <a:lstStyle/>
        <a:p>
          <a:endParaRPr lang="en-US"/>
        </a:p>
      </dgm:t>
    </dgm:pt>
    <dgm:pt modelId="{50EF3A4F-2281-459F-9C18-6DBD8BCB374F}" type="pres">
      <dgm:prSet presAssocID="{7950F291-3C4C-4696-972A-C029CF5A952A}" presName="parTrans" presStyleLbl="sibTrans2D1" presStyleIdx="0" presStyleCnt="6"/>
      <dgm:spPr/>
      <dgm:t>
        <a:bodyPr/>
        <a:lstStyle/>
        <a:p>
          <a:endParaRPr lang="en-US"/>
        </a:p>
      </dgm:t>
    </dgm:pt>
    <dgm:pt modelId="{F8DD9706-2D37-4665-8BF9-4F610D84DD8A}" type="pres">
      <dgm:prSet presAssocID="{5C80C832-0CF4-4D2C-934B-DF7D9A5A0B97}" presName="child" presStyleLbl="alignAccFollowNode1" presStyleIdx="0" presStyleCnt="6" custLinFactX="25486" custLinFactNeighborX="100000" custLinFactNeighborY="4248">
        <dgm:presLayoutVars>
          <dgm:chMax val="0"/>
          <dgm:bulletEnabled val="1"/>
        </dgm:presLayoutVars>
      </dgm:prSet>
      <dgm:spPr/>
      <dgm:t>
        <a:bodyPr/>
        <a:lstStyle/>
        <a:p>
          <a:endParaRPr lang="en-US"/>
        </a:p>
      </dgm:t>
    </dgm:pt>
    <dgm:pt modelId="{8F838539-E5D9-4783-BA35-3227CD02FC25}" type="pres">
      <dgm:prSet presAssocID="{CAA11D82-6D57-4760-86BF-C832EAE7FAEB}" presName="sibTrans" presStyleLbl="sibTrans2D1" presStyleIdx="1" presStyleCnt="6"/>
      <dgm:spPr/>
      <dgm:t>
        <a:bodyPr/>
        <a:lstStyle/>
        <a:p>
          <a:endParaRPr lang="en-US"/>
        </a:p>
      </dgm:t>
    </dgm:pt>
    <dgm:pt modelId="{E07CB68F-2FCB-4269-82A4-2AC3882A0489}" type="pres">
      <dgm:prSet presAssocID="{1F0B2D58-336D-4F89-97BA-ABD016B01972}" presName="child" presStyleLbl="alignAccFollowNode1" presStyleIdx="1" presStyleCnt="6" custLinFactX="25486" custLinFactNeighborX="100000" custLinFactNeighborY="-7677">
        <dgm:presLayoutVars>
          <dgm:chMax val="0"/>
          <dgm:bulletEnabled val="1"/>
        </dgm:presLayoutVars>
      </dgm:prSet>
      <dgm:spPr/>
      <dgm:t>
        <a:bodyPr/>
        <a:lstStyle/>
        <a:p>
          <a:endParaRPr lang="en-US"/>
        </a:p>
      </dgm:t>
    </dgm:pt>
    <dgm:pt modelId="{2587E2F1-3456-498F-B7D4-BEDB5EAF1316}" type="pres">
      <dgm:prSet presAssocID="{B79EB28C-8946-44C1-910B-02DD4698F7EE}" presName="sibTrans" presStyleLbl="sibTrans2D1" presStyleIdx="2" presStyleCnt="6"/>
      <dgm:spPr/>
      <dgm:t>
        <a:bodyPr/>
        <a:lstStyle/>
        <a:p>
          <a:endParaRPr lang="en-US"/>
        </a:p>
      </dgm:t>
    </dgm:pt>
    <dgm:pt modelId="{324C5D6A-8AC5-412F-99B8-22931709E409}" type="pres">
      <dgm:prSet presAssocID="{45FC9C58-5441-43C1-9CA0-5C9D4350619A}" presName="child" presStyleLbl="alignAccFollowNode1" presStyleIdx="2" presStyleCnt="6" custLinFactX="25486" custLinFactNeighborX="100000" custLinFactNeighborY="-19603">
        <dgm:presLayoutVars>
          <dgm:chMax val="0"/>
          <dgm:bulletEnabled val="1"/>
        </dgm:presLayoutVars>
      </dgm:prSet>
      <dgm:spPr/>
      <dgm:t>
        <a:bodyPr/>
        <a:lstStyle/>
        <a:p>
          <a:endParaRPr lang="en-US"/>
        </a:p>
      </dgm:t>
    </dgm:pt>
    <dgm:pt modelId="{19541ECD-2EAF-41AF-AC80-98B8A5A8D6E3}" type="pres">
      <dgm:prSet presAssocID="{B5B1DF2B-49A2-4433-B82E-8CFADA7339D2}" presName="hSp" presStyleCnt="0"/>
      <dgm:spPr/>
    </dgm:pt>
    <dgm:pt modelId="{A16154C2-7E8F-459A-8816-0574668E113A}" type="pres">
      <dgm:prSet presAssocID="{2F26D00E-9E60-4EE8-9B47-F461D7BD82FF}" presName="vertFlow" presStyleCnt="0"/>
      <dgm:spPr/>
    </dgm:pt>
    <dgm:pt modelId="{FEBDFC69-3F9E-49C6-A6E1-57247E4DAF9A}" type="pres">
      <dgm:prSet presAssocID="{2F26D00E-9E60-4EE8-9B47-F461D7BD82FF}" presName="header" presStyleLbl="node1" presStyleIdx="1" presStyleCnt="2" custLinFactX="-19340" custLinFactNeighborX="-100000" custLinFactNeighborY="-79"/>
      <dgm:spPr/>
      <dgm:t>
        <a:bodyPr/>
        <a:lstStyle/>
        <a:p>
          <a:endParaRPr lang="en-US"/>
        </a:p>
      </dgm:t>
    </dgm:pt>
    <dgm:pt modelId="{4D269A96-9662-4E76-B96E-AD3534779B71}" type="pres">
      <dgm:prSet presAssocID="{8A58D5F3-D8A9-44A6-921B-2E0F15A826E4}" presName="parTrans" presStyleLbl="sibTrans2D1" presStyleIdx="3" presStyleCnt="6"/>
      <dgm:spPr/>
      <dgm:t>
        <a:bodyPr/>
        <a:lstStyle/>
        <a:p>
          <a:endParaRPr lang="en-US"/>
        </a:p>
      </dgm:t>
    </dgm:pt>
    <dgm:pt modelId="{B6881A80-A3C0-47C5-A5C7-17603CB7669C}" type="pres">
      <dgm:prSet presAssocID="{27931E57-155D-40D5-8061-0E190A6B5270}" presName="child" presStyleLbl="alignAccFollowNode1" presStyleIdx="3" presStyleCnt="6" custLinFactX="-19340" custLinFactNeighborX="-100000" custLinFactNeighborY="4248">
        <dgm:presLayoutVars>
          <dgm:chMax val="0"/>
          <dgm:bulletEnabled val="1"/>
        </dgm:presLayoutVars>
      </dgm:prSet>
      <dgm:spPr/>
      <dgm:t>
        <a:bodyPr/>
        <a:lstStyle/>
        <a:p>
          <a:endParaRPr lang="en-US"/>
        </a:p>
      </dgm:t>
    </dgm:pt>
    <dgm:pt modelId="{1B1FBEC2-53C6-4725-B74E-F3D8A595AA38}" type="pres">
      <dgm:prSet presAssocID="{7BB3225A-DBEE-44EA-8216-99C7067753F4}" presName="sibTrans" presStyleLbl="sibTrans2D1" presStyleIdx="4" presStyleCnt="6"/>
      <dgm:spPr/>
      <dgm:t>
        <a:bodyPr/>
        <a:lstStyle/>
        <a:p>
          <a:endParaRPr lang="en-US"/>
        </a:p>
      </dgm:t>
    </dgm:pt>
    <dgm:pt modelId="{A6D404BF-0550-41D9-A035-3AD9C6B71EED}" type="pres">
      <dgm:prSet presAssocID="{2E4532C4-F373-48EE-8E9C-D579130F7FA8}" presName="child" presStyleLbl="alignAccFollowNode1" presStyleIdx="4" presStyleCnt="6" custLinFactX="-19340" custLinFactNeighborX="-100000" custLinFactNeighborY="-14178">
        <dgm:presLayoutVars>
          <dgm:chMax val="0"/>
          <dgm:bulletEnabled val="1"/>
        </dgm:presLayoutVars>
      </dgm:prSet>
      <dgm:spPr/>
      <dgm:t>
        <a:bodyPr/>
        <a:lstStyle/>
        <a:p>
          <a:endParaRPr lang="en-US"/>
        </a:p>
      </dgm:t>
    </dgm:pt>
    <dgm:pt modelId="{B815DB4D-28E7-423A-9DC8-B06F54EBB4F6}" type="pres">
      <dgm:prSet presAssocID="{BAAA845C-F573-431B-8297-04BC1383F49A}" presName="sibTrans" presStyleLbl="sibTrans2D1" presStyleIdx="5" presStyleCnt="6"/>
      <dgm:spPr/>
      <dgm:t>
        <a:bodyPr/>
        <a:lstStyle/>
        <a:p>
          <a:endParaRPr lang="en-US"/>
        </a:p>
      </dgm:t>
    </dgm:pt>
    <dgm:pt modelId="{8BD30C2F-A569-4A3F-B167-4F1DEA7E04B9}" type="pres">
      <dgm:prSet presAssocID="{3B8B88E7-DAB6-4F52-B8AD-75BF11251462}" presName="child" presStyleLbl="alignAccFollowNode1" presStyleIdx="5" presStyleCnt="6" custLinFactX="-19340" custLinFactNeighborX="-100000" custLinFactNeighborY="-19603">
        <dgm:presLayoutVars>
          <dgm:chMax val="0"/>
          <dgm:bulletEnabled val="1"/>
        </dgm:presLayoutVars>
      </dgm:prSet>
      <dgm:spPr/>
      <dgm:t>
        <a:bodyPr/>
        <a:lstStyle/>
        <a:p>
          <a:endParaRPr lang="en-US"/>
        </a:p>
      </dgm:t>
    </dgm:pt>
  </dgm:ptLst>
  <dgm:cxnLst>
    <dgm:cxn modelId="{DCB5F410-AED0-4C23-9504-95EDD7C46BB9}" srcId="{B5B1DF2B-49A2-4433-B82E-8CFADA7339D2}" destId="{45FC9C58-5441-43C1-9CA0-5C9D4350619A}" srcOrd="2" destOrd="0" parTransId="{6A1652C4-CB7C-45DF-A55B-9D07CA63F274}" sibTransId="{9A274A6B-D0F1-4216-8EBF-0E7F15E3FEA0}"/>
    <dgm:cxn modelId="{0F27B685-8A1E-4659-8459-4DB62AEF0D36}" srcId="{B5B1DF2B-49A2-4433-B82E-8CFADA7339D2}" destId="{5C80C832-0CF4-4D2C-934B-DF7D9A5A0B97}" srcOrd="0" destOrd="0" parTransId="{7950F291-3C4C-4696-972A-C029CF5A952A}" sibTransId="{CAA11D82-6D57-4760-86BF-C832EAE7FAEB}"/>
    <dgm:cxn modelId="{6A545087-FF1E-4626-BB90-C433CD041E10}" srcId="{2F26D00E-9E60-4EE8-9B47-F461D7BD82FF}" destId="{3B8B88E7-DAB6-4F52-B8AD-75BF11251462}" srcOrd="2" destOrd="0" parTransId="{C15F733C-44BB-4E61-A5DE-F4999AB9BF91}" sibTransId="{6ED49D28-A191-487F-BA44-67B26F3FDA8A}"/>
    <dgm:cxn modelId="{16E88E80-2422-408B-A32C-6BF3241986F1}" type="presOf" srcId="{3B8B88E7-DAB6-4F52-B8AD-75BF11251462}" destId="{8BD30C2F-A569-4A3F-B167-4F1DEA7E04B9}" srcOrd="0" destOrd="0" presId="urn:microsoft.com/office/officeart/2005/8/layout/lProcess1"/>
    <dgm:cxn modelId="{9ACD230A-D98E-4235-B893-8862C27D99FB}" srcId="{2F26D00E-9E60-4EE8-9B47-F461D7BD82FF}" destId="{2E4532C4-F373-48EE-8E9C-D579130F7FA8}" srcOrd="1" destOrd="0" parTransId="{6286CB10-10A6-4442-8F54-A473647E4752}" sibTransId="{BAAA845C-F573-431B-8297-04BC1383F49A}"/>
    <dgm:cxn modelId="{52C85C2D-7D84-4086-B7D4-51D27F07F4AE}" type="presOf" srcId="{B5B1DF2B-49A2-4433-B82E-8CFADA7339D2}" destId="{9EC1C0E7-FAC0-4BC6-8EE5-CD0FF81CDC6F}" srcOrd="0" destOrd="0" presId="urn:microsoft.com/office/officeart/2005/8/layout/lProcess1"/>
    <dgm:cxn modelId="{4606BD80-64A4-4D8F-BEFF-31FBA1558857}" type="presOf" srcId="{27931E57-155D-40D5-8061-0E190A6B5270}" destId="{B6881A80-A3C0-47C5-A5C7-17603CB7669C}" srcOrd="0" destOrd="0" presId="urn:microsoft.com/office/officeart/2005/8/layout/lProcess1"/>
    <dgm:cxn modelId="{94C022DE-9F0D-4D7A-84C6-3C82CE3D0078}" type="presOf" srcId="{2E4532C4-F373-48EE-8E9C-D579130F7FA8}" destId="{A6D404BF-0550-41D9-A035-3AD9C6B71EED}" srcOrd="0" destOrd="0" presId="urn:microsoft.com/office/officeart/2005/8/layout/lProcess1"/>
    <dgm:cxn modelId="{1A554763-57E2-4667-94DE-CE37BA395E56}" srcId="{2F26D00E-9E60-4EE8-9B47-F461D7BD82FF}" destId="{27931E57-155D-40D5-8061-0E190A6B5270}" srcOrd="0" destOrd="0" parTransId="{8A58D5F3-D8A9-44A6-921B-2E0F15A826E4}" sibTransId="{7BB3225A-DBEE-44EA-8216-99C7067753F4}"/>
    <dgm:cxn modelId="{8CE3F6C4-EF10-4CC3-B5B4-B59A096731F8}" type="presOf" srcId="{BAAA845C-F573-431B-8297-04BC1383F49A}" destId="{B815DB4D-28E7-423A-9DC8-B06F54EBB4F6}" srcOrd="0" destOrd="0" presId="urn:microsoft.com/office/officeart/2005/8/layout/lProcess1"/>
    <dgm:cxn modelId="{8D6CB46C-36F7-42E5-A442-00F65DF0275B}" type="presOf" srcId="{2F26D00E-9E60-4EE8-9B47-F461D7BD82FF}" destId="{FEBDFC69-3F9E-49C6-A6E1-57247E4DAF9A}" srcOrd="0" destOrd="0" presId="urn:microsoft.com/office/officeart/2005/8/layout/lProcess1"/>
    <dgm:cxn modelId="{372F7244-FB9E-41F2-B5B4-15FDA26037C9}" srcId="{98738810-F501-490B-9E67-1434ABBF6066}" destId="{2F26D00E-9E60-4EE8-9B47-F461D7BD82FF}" srcOrd="1" destOrd="0" parTransId="{B95D7A29-AA2B-4D2D-B1FE-3D6138353279}" sibTransId="{DB45EDDF-DFB6-4F44-ADA6-6678745F736B}"/>
    <dgm:cxn modelId="{B6DED2D0-2856-4AEA-8ADB-CCC2D1A0A16A}" srcId="{98738810-F501-490B-9E67-1434ABBF6066}" destId="{B5B1DF2B-49A2-4433-B82E-8CFADA7339D2}" srcOrd="0" destOrd="0" parTransId="{6BCFAA43-50A0-46E7-AB20-54F77330061D}" sibTransId="{99A7A938-FFA7-483C-8786-B6E8DB62D48A}"/>
    <dgm:cxn modelId="{AFEAFD65-FCEA-471D-A184-F4ACAA5F8806}" type="presOf" srcId="{7950F291-3C4C-4696-972A-C029CF5A952A}" destId="{50EF3A4F-2281-459F-9C18-6DBD8BCB374F}" srcOrd="0" destOrd="0" presId="urn:microsoft.com/office/officeart/2005/8/layout/lProcess1"/>
    <dgm:cxn modelId="{08D49BE3-9471-48B3-9CE0-9211E5F6BB4C}" type="presOf" srcId="{1F0B2D58-336D-4F89-97BA-ABD016B01972}" destId="{E07CB68F-2FCB-4269-82A4-2AC3882A0489}" srcOrd="0" destOrd="0" presId="urn:microsoft.com/office/officeart/2005/8/layout/lProcess1"/>
    <dgm:cxn modelId="{7CE911D7-94BA-4860-8E09-E072C807097A}" type="presOf" srcId="{5C80C832-0CF4-4D2C-934B-DF7D9A5A0B97}" destId="{F8DD9706-2D37-4665-8BF9-4F610D84DD8A}" srcOrd="0" destOrd="0" presId="urn:microsoft.com/office/officeart/2005/8/layout/lProcess1"/>
    <dgm:cxn modelId="{0932B01F-2067-4600-A0AC-8E9A24382660}" type="presOf" srcId="{B79EB28C-8946-44C1-910B-02DD4698F7EE}" destId="{2587E2F1-3456-498F-B7D4-BEDB5EAF1316}" srcOrd="0" destOrd="0" presId="urn:microsoft.com/office/officeart/2005/8/layout/lProcess1"/>
    <dgm:cxn modelId="{9365BB0C-7454-4DC7-944A-16B089FF3A8C}" type="presOf" srcId="{7BB3225A-DBEE-44EA-8216-99C7067753F4}" destId="{1B1FBEC2-53C6-4725-B74E-F3D8A595AA38}" srcOrd="0" destOrd="0" presId="urn:microsoft.com/office/officeart/2005/8/layout/lProcess1"/>
    <dgm:cxn modelId="{9566FA9E-45C6-4891-9A6D-78DF56544ACF}" srcId="{B5B1DF2B-49A2-4433-B82E-8CFADA7339D2}" destId="{1F0B2D58-336D-4F89-97BA-ABD016B01972}" srcOrd="1" destOrd="0" parTransId="{8A541DB4-BC16-4F07-88A1-AA276A41DD7C}" sibTransId="{B79EB28C-8946-44C1-910B-02DD4698F7EE}"/>
    <dgm:cxn modelId="{50ACAEFB-CAAD-4E9C-8E47-378D13C73EFF}" type="presOf" srcId="{CAA11D82-6D57-4760-86BF-C832EAE7FAEB}" destId="{8F838539-E5D9-4783-BA35-3227CD02FC25}" srcOrd="0" destOrd="0" presId="urn:microsoft.com/office/officeart/2005/8/layout/lProcess1"/>
    <dgm:cxn modelId="{E2DCA36C-5344-4E68-88A1-FC2C0906D7BE}" type="presOf" srcId="{45FC9C58-5441-43C1-9CA0-5C9D4350619A}" destId="{324C5D6A-8AC5-412F-99B8-22931709E409}" srcOrd="0" destOrd="0" presId="urn:microsoft.com/office/officeart/2005/8/layout/lProcess1"/>
    <dgm:cxn modelId="{9208CB1E-F1C0-42E9-8611-29AC187EED1D}" type="presOf" srcId="{8A58D5F3-D8A9-44A6-921B-2E0F15A826E4}" destId="{4D269A96-9662-4E76-B96E-AD3534779B71}" srcOrd="0" destOrd="0" presId="urn:microsoft.com/office/officeart/2005/8/layout/lProcess1"/>
    <dgm:cxn modelId="{0FE6BB2D-681D-45AD-9A31-59E8A22C688C}" type="presOf" srcId="{98738810-F501-490B-9E67-1434ABBF6066}" destId="{E798EA19-0CA9-483B-8B17-3D9939468995}" srcOrd="0" destOrd="0" presId="urn:microsoft.com/office/officeart/2005/8/layout/lProcess1"/>
    <dgm:cxn modelId="{8991C107-2A09-44A3-8CF5-A25E48595211}" type="presParOf" srcId="{E798EA19-0CA9-483B-8B17-3D9939468995}" destId="{48B2974E-6813-4010-BD69-035759992AFE}" srcOrd="0" destOrd="0" presId="urn:microsoft.com/office/officeart/2005/8/layout/lProcess1"/>
    <dgm:cxn modelId="{7504D03D-1638-443D-B881-28464C60464D}" type="presParOf" srcId="{48B2974E-6813-4010-BD69-035759992AFE}" destId="{9EC1C0E7-FAC0-4BC6-8EE5-CD0FF81CDC6F}" srcOrd="0" destOrd="0" presId="urn:microsoft.com/office/officeart/2005/8/layout/lProcess1"/>
    <dgm:cxn modelId="{CDA92AC2-F7D8-44BD-AFF0-6F772C39941F}" type="presParOf" srcId="{48B2974E-6813-4010-BD69-035759992AFE}" destId="{50EF3A4F-2281-459F-9C18-6DBD8BCB374F}" srcOrd="1" destOrd="0" presId="urn:microsoft.com/office/officeart/2005/8/layout/lProcess1"/>
    <dgm:cxn modelId="{89388196-CBF7-434E-AC26-C4D456ABE866}" type="presParOf" srcId="{48B2974E-6813-4010-BD69-035759992AFE}" destId="{F8DD9706-2D37-4665-8BF9-4F610D84DD8A}" srcOrd="2" destOrd="0" presId="urn:microsoft.com/office/officeart/2005/8/layout/lProcess1"/>
    <dgm:cxn modelId="{445A5A25-2E9E-4C2B-BBC0-5EA887840A1A}" type="presParOf" srcId="{48B2974E-6813-4010-BD69-035759992AFE}" destId="{8F838539-E5D9-4783-BA35-3227CD02FC25}" srcOrd="3" destOrd="0" presId="urn:microsoft.com/office/officeart/2005/8/layout/lProcess1"/>
    <dgm:cxn modelId="{C5771521-59AE-4994-B0D3-6206493BBA06}" type="presParOf" srcId="{48B2974E-6813-4010-BD69-035759992AFE}" destId="{E07CB68F-2FCB-4269-82A4-2AC3882A0489}" srcOrd="4" destOrd="0" presId="urn:microsoft.com/office/officeart/2005/8/layout/lProcess1"/>
    <dgm:cxn modelId="{43464CBC-377C-4D61-912D-4992A65CA113}" type="presParOf" srcId="{48B2974E-6813-4010-BD69-035759992AFE}" destId="{2587E2F1-3456-498F-B7D4-BEDB5EAF1316}" srcOrd="5" destOrd="0" presId="urn:microsoft.com/office/officeart/2005/8/layout/lProcess1"/>
    <dgm:cxn modelId="{893096CE-D659-4250-954F-3E712AB8F763}" type="presParOf" srcId="{48B2974E-6813-4010-BD69-035759992AFE}" destId="{324C5D6A-8AC5-412F-99B8-22931709E409}" srcOrd="6" destOrd="0" presId="urn:microsoft.com/office/officeart/2005/8/layout/lProcess1"/>
    <dgm:cxn modelId="{59B1A599-0DDD-4596-AD08-3A1396E2F44D}" type="presParOf" srcId="{E798EA19-0CA9-483B-8B17-3D9939468995}" destId="{19541ECD-2EAF-41AF-AC80-98B8A5A8D6E3}" srcOrd="1" destOrd="0" presId="urn:microsoft.com/office/officeart/2005/8/layout/lProcess1"/>
    <dgm:cxn modelId="{0C4C198F-6182-4C40-9698-7D9B2F765433}" type="presParOf" srcId="{E798EA19-0CA9-483B-8B17-3D9939468995}" destId="{A16154C2-7E8F-459A-8816-0574668E113A}" srcOrd="2" destOrd="0" presId="urn:microsoft.com/office/officeart/2005/8/layout/lProcess1"/>
    <dgm:cxn modelId="{DAA43D43-A0BE-489C-B749-57FE10F697C3}" type="presParOf" srcId="{A16154C2-7E8F-459A-8816-0574668E113A}" destId="{FEBDFC69-3F9E-49C6-A6E1-57247E4DAF9A}" srcOrd="0" destOrd="0" presId="urn:microsoft.com/office/officeart/2005/8/layout/lProcess1"/>
    <dgm:cxn modelId="{537AF60D-7B7A-418A-BA87-12AB03447AD6}" type="presParOf" srcId="{A16154C2-7E8F-459A-8816-0574668E113A}" destId="{4D269A96-9662-4E76-B96E-AD3534779B71}" srcOrd="1" destOrd="0" presId="urn:microsoft.com/office/officeart/2005/8/layout/lProcess1"/>
    <dgm:cxn modelId="{434255E1-42A7-4E29-ABE6-488257A55952}" type="presParOf" srcId="{A16154C2-7E8F-459A-8816-0574668E113A}" destId="{B6881A80-A3C0-47C5-A5C7-17603CB7669C}" srcOrd="2" destOrd="0" presId="urn:microsoft.com/office/officeart/2005/8/layout/lProcess1"/>
    <dgm:cxn modelId="{40ABAC0F-3F26-4284-95A3-B8DAC91ADE4F}" type="presParOf" srcId="{A16154C2-7E8F-459A-8816-0574668E113A}" destId="{1B1FBEC2-53C6-4725-B74E-F3D8A595AA38}" srcOrd="3" destOrd="0" presId="urn:microsoft.com/office/officeart/2005/8/layout/lProcess1"/>
    <dgm:cxn modelId="{2F501F8C-394F-449D-8B08-172C16608E70}" type="presParOf" srcId="{A16154C2-7E8F-459A-8816-0574668E113A}" destId="{A6D404BF-0550-41D9-A035-3AD9C6B71EED}" srcOrd="4" destOrd="0" presId="urn:microsoft.com/office/officeart/2005/8/layout/lProcess1"/>
    <dgm:cxn modelId="{7F3376BA-029B-4D5A-A8F2-B2E207A12664}" type="presParOf" srcId="{A16154C2-7E8F-459A-8816-0574668E113A}" destId="{B815DB4D-28E7-423A-9DC8-B06F54EBB4F6}" srcOrd="5" destOrd="0" presId="urn:microsoft.com/office/officeart/2005/8/layout/lProcess1"/>
    <dgm:cxn modelId="{846CF1BC-2FD4-485B-A3B7-173DB9E01D00}" type="presParOf" srcId="{A16154C2-7E8F-459A-8816-0574668E113A}" destId="{8BD30C2F-A569-4A3F-B167-4F1DEA7E04B9}" srcOrd="6" destOrd="0" presId="urn:microsoft.com/office/officeart/2005/8/layout/lProcess1"/>
  </dgm:cxnLst>
  <dgm:bg>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E7E650-1092-4568-B6EC-E52A02E60184}" type="doc">
      <dgm:prSet loTypeId="urn:microsoft.com/office/officeart/2005/8/layout/vList2" loCatId="list" qsTypeId="urn:microsoft.com/office/officeart/2005/8/quickstyle/simple1" qsCatId="simple" csTypeId="urn:microsoft.com/office/officeart/2005/8/colors/accent1_2" csCatId="accent1" phldr="1"/>
      <dgm:spPr/>
    </dgm:pt>
    <dgm:pt modelId="{ABE14046-B4E0-455D-82D0-5CBD974E6D5C}">
      <dgm:prSet phldrT="[Text]" custT="1"/>
      <dgm:spPr>
        <a:solidFill>
          <a:srgbClr val="FFC000"/>
        </a:solidFill>
      </dgm:spPr>
      <dgm:t>
        <a:bodyPr/>
        <a:lstStyle/>
        <a:p>
          <a:r>
            <a:rPr lang="en-GB" sz="2000" b="1" dirty="0" smtClean="0">
              <a:solidFill>
                <a:srgbClr val="333333"/>
              </a:solidFill>
              <a:latin typeface="+mn-lt"/>
            </a:rPr>
            <a:t>Functional knowledge</a:t>
          </a:r>
          <a:endParaRPr lang="en-US" sz="2000" b="1" dirty="0"/>
        </a:p>
      </dgm:t>
    </dgm:pt>
    <dgm:pt modelId="{A55E5DCF-217B-4453-9075-5D8E43A0F5B4}" type="parTrans" cxnId="{C43986B3-31BE-4FB6-A0F3-0CD6512F5AFA}">
      <dgm:prSet/>
      <dgm:spPr/>
      <dgm:t>
        <a:bodyPr/>
        <a:lstStyle/>
        <a:p>
          <a:endParaRPr lang="en-US"/>
        </a:p>
      </dgm:t>
    </dgm:pt>
    <dgm:pt modelId="{C6C135C9-01C7-49AE-8E33-A925503C8D16}" type="sibTrans" cxnId="{C43986B3-31BE-4FB6-A0F3-0CD6512F5AFA}">
      <dgm:prSet/>
      <dgm:spPr/>
      <dgm:t>
        <a:bodyPr/>
        <a:lstStyle/>
        <a:p>
          <a:endParaRPr lang="en-US"/>
        </a:p>
      </dgm:t>
    </dgm:pt>
    <dgm:pt modelId="{526FDDD7-096B-4B75-B649-58FA51BD075E}">
      <dgm:prSet custT="1"/>
      <dgm:spPr>
        <a:solidFill>
          <a:srgbClr val="FFC000"/>
        </a:solidFill>
      </dgm:spPr>
      <dgm:t>
        <a:bodyPr/>
        <a:lstStyle/>
        <a:p>
          <a:r>
            <a:rPr lang="en-GB" sz="2000" b="1" dirty="0" smtClean="0">
              <a:solidFill>
                <a:srgbClr val="333333"/>
              </a:solidFill>
              <a:latin typeface="+mn-lt"/>
            </a:rPr>
            <a:t>Business expertise</a:t>
          </a:r>
        </a:p>
      </dgm:t>
    </dgm:pt>
    <dgm:pt modelId="{4BAACFE1-1C33-46D9-A72E-54D5D9C08BF8}" type="parTrans" cxnId="{98FB02CB-150D-491F-9C68-FAFF9649AC6B}">
      <dgm:prSet/>
      <dgm:spPr/>
      <dgm:t>
        <a:bodyPr/>
        <a:lstStyle/>
        <a:p>
          <a:endParaRPr lang="en-US"/>
        </a:p>
      </dgm:t>
    </dgm:pt>
    <dgm:pt modelId="{4D327728-8C2F-4E2D-9D77-9784D88E1BA9}" type="sibTrans" cxnId="{98FB02CB-150D-491F-9C68-FAFF9649AC6B}">
      <dgm:prSet/>
      <dgm:spPr/>
      <dgm:t>
        <a:bodyPr/>
        <a:lstStyle/>
        <a:p>
          <a:endParaRPr lang="en-US"/>
        </a:p>
      </dgm:t>
    </dgm:pt>
    <dgm:pt modelId="{5046B6D2-4F5D-4B76-B424-6FE660B177BC}">
      <dgm:prSet custT="1"/>
      <dgm:spPr>
        <a:solidFill>
          <a:srgbClr val="FFC000"/>
        </a:solidFill>
      </dgm:spPr>
      <dgm:t>
        <a:bodyPr/>
        <a:lstStyle/>
        <a:p>
          <a:r>
            <a:rPr lang="en-GB" sz="2000" b="1" dirty="0" smtClean="0">
              <a:solidFill>
                <a:srgbClr val="333333"/>
              </a:solidFill>
              <a:latin typeface="+mn-lt"/>
            </a:rPr>
            <a:t>Leadership</a:t>
          </a:r>
        </a:p>
      </dgm:t>
    </dgm:pt>
    <dgm:pt modelId="{6102C7B9-DCD7-41A8-B8D5-EFD644C6389A}" type="parTrans" cxnId="{DAABB368-E4E0-4DC0-B9DE-A03135168107}">
      <dgm:prSet/>
      <dgm:spPr/>
      <dgm:t>
        <a:bodyPr/>
        <a:lstStyle/>
        <a:p>
          <a:endParaRPr lang="en-US"/>
        </a:p>
      </dgm:t>
    </dgm:pt>
    <dgm:pt modelId="{13A78480-218E-4C9F-861E-B820727AACAA}" type="sibTrans" cxnId="{DAABB368-E4E0-4DC0-B9DE-A03135168107}">
      <dgm:prSet/>
      <dgm:spPr/>
      <dgm:t>
        <a:bodyPr/>
        <a:lstStyle/>
        <a:p>
          <a:endParaRPr lang="en-US"/>
        </a:p>
      </dgm:t>
    </dgm:pt>
    <dgm:pt modelId="{D490486A-6EEA-4E48-A7E7-EC27848A798C}">
      <dgm:prSet custT="1"/>
      <dgm:spPr>
        <a:solidFill>
          <a:srgbClr val="FFC000"/>
        </a:solidFill>
      </dgm:spPr>
      <dgm:t>
        <a:bodyPr/>
        <a:lstStyle/>
        <a:p>
          <a:r>
            <a:rPr lang="en-GB" sz="2000" b="1" dirty="0" smtClean="0">
              <a:solidFill>
                <a:srgbClr val="333333"/>
              </a:solidFill>
              <a:latin typeface="+mn-lt"/>
            </a:rPr>
            <a:t>Problem solving</a:t>
          </a:r>
        </a:p>
      </dgm:t>
    </dgm:pt>
    <dgm:pt modelId="{0C6D32F8-FF87-4A3A-B982-C1FB628D3883}" type="parTrans" cxnId="{388AB830-77AE-43CD-A812-4B633B10CFB1}">
      <dgm:prSet/>
      <dgm:spPr/>
      <dgm:t>
        <a:bodyPr/>
        <a:lstStyle/>
        <a:p>
          <a:endParaRPr lang="en-US"/>
        </a:p>
      </dgm:t>
    </dgm:pt>
    <dgm:pt modelId="{3C3795A5-A362-45C5-BFE2-D5625BE813C1}" type="sibTrans" cxnId="{388AB830-77AE-43CD-A812-4B633B10CFB1}">
      <dgm:prSet/>
      <dgm:spPr/>
      <dgm:t>
        <a:bodyPr/>
        <a:lstStyle/>
        <a:p>
          <a:endParaRPr lang="en-US"/>
        </a:p>
      </dgm:t>
    </dgm:pt>
    <dgm:pt modelId="{12D609BD-EEEB-4921-B587-76CE3A7DEFD9}">
      <dgm:prSet custT="1"/>
      <dgm:spPr>
        <a:solidFill>
          <a:srgbClr val="FFC000"/>
        </a:solidFill>
      </dgm:spPr>
      <dgm:t>
        <a:bodyPr/>
        <a:lstStyle/>
        <a:p>
          <a:r>
            <a:rPr lang="en-GB" sz="2000" b="1" dirty="0" smtClean="0">
              <a:solidFill>
                <a:srgbClr val="333333"/>
              </a:solidFill>
              <a:latin typeface="+mn-lt"/>
            </a:rPr>
            <a:t>Nature of impact</a:t>
          </a:r>
        </a:p>
      </dgm:t>
    </dgm:pt>
    <dgm:pt modelId="{D933936F-EBA3-4FD8-8131-B384473BE123}" type="parTrans" cxnId="{767171AF-CC90-4F79-937B-079D7B1941AF}">
      <dgm:prSet/>
      <dgm:spPr/>
      <dgm:t>
        <a:bodyPr/>
        <a:lstStyle/>
        <a:p>
          <a:endParaRPr lang="en-US"/>
        </a:p>
      </dgm:t>
    </dgm:pt>
    <dgm:pt modelId="{4195267F-3FB0-457F-ABCC-0464D1D8208E}" type="sibTrans" cxnId="{767171AF-CC90-4F79-937B-079D7B1941AF}">
      <dgm:prSet/>
      <dgm:spPr/>
      <dgm:t>
        <a:bodyPr/>
        <a:lstStyle/>
        <a:p>
          <a:endParaRPr lang="en-US"/>
        </a:p>
      </dgm:t>
    </dgm:pt>
    <dgm:pt modelId="{2581CE26-98C9-4420-A9EE-38957B8714E6}">
      <dgm:prSet custT="1"/>
      <dgm:spPr>
        <a:solidFill>
          <a:srgbClr val="FFC000"/>
        </a:solidFill>
      </dgm:spPr>
      <dgm:t>
        <a:bodyPr/>
        <a:lstStyle/>
        <a:p>
          <a:r>
            <a:rPr lang="en-GB" sz="2000" b="1" dirty="0" smtClean="0">
              <a:solidFill>
                <a:srgbClr val="333333"/>
              </a:solidFill>
              <a:latin typeface="+mn-lt"/>
            </a:rPr>
            <a:t>Area of impact </a:t>
          </a:r>
        </a:p>
      </dgm:t>
    </dgm:pt>
    <dgm:pt modelId="{E904607F-8F6B-4742-A9A2-12160A7F83AA}" type="parTrans" cxnId="{2CA5795E-7A4A-4AC6-AE4E-2F4F2E27D179}">
      <dgm:prSet/>
      <dgm:spPr/>
      <dgm:t>
        <a:bodyPr/>
        <a:lstStyle/>
        <a:p>
          <a:endParaRPr lang="en-US"/>
        </a:p>
      </dgm:t>
    </dgm:pt>
    <dgm:pt modelId="{8245CA45-0037-4A1D-98A9-97CF5DDF3D3B}" type="sibTrans" cxnId="{2CA5795E-7A4A-4AC6-AE4E-2F4F2E27D179}">
      <dgm:prSet/>
      <dgm:spPr/>
      <dgm:t>
        <a:bodyPr/>
        <a:lstStyle/>
        <a:p>
          <a:endParaRPr lang="en-US"/>
        </a:p>
      </dgm:t>
    </dgm:pt>
    <dgm:pt modelId="{136E4983-5D5F-4279-AFAB-D11F521B88FF}">
      <dgm:prSet custT="1"/>
      <dgm:spPr>
        <a:solidFill>
          <a:srgbClr val="FFC000"/>
        </a:solidFill>
      </dgm:spPr>
      <dgm:t>
        <a:bodyPr/>
        <a:lstStyle/>
        <a:p>
          <a:r>
            <a:rPr lang="en-GB" sz="2000" b="1" dirty="0" smtClean="0">
              <a:solidFill>
                <a:srgbClr val="333333"/>
              </a:solidFill>
              <a:latin typeface="+mn-lt"/>
            </a:rPr>
            <a:t>Interpersonal skills</a:t>
          </a:r>
        </a:p>
      </dgm:t>
    </dgm:pt>
    <dgm:pt modelId="{C0F5F082-ED68-44B0-B219-36F12D91A122}" type="parTrans" cxnId="{0632E114-9AE8-4E97-A7B8-05021F0C6DBB}">
      <dgm:prSet/>
      <dgm:spPr/>
      <dgm:t>
        <a:bodyPr/>
        <a:lstStyle/>
        <a:p>
          <a:endParaRPr lang="en-US"/>
        </a:p>
      </dgm:t>
    </dgm:pt>
    <dgm:pt modelId="{155FA6A8-A11D-45D0-91D9-ADB32241EBF3}" type="sibTrans" cxnId="{0632E114-9AE8-4E97-A7B8-05021F0C6DBB}">
      <dgm:prSet/>
      <dgm:spPr/>
      <dgm:t>
        <a:bodyPr/>
        <a:lstStyle/>
        <a:p>
          <a:endParaRPr lang="en-US"/>
        </a:p>
      </dgm:t>
    </dgm:pt>
    <dgm:pt modelId="{0E3DBA38-D726-40FF-9F40-3B06A93D866D}" type="pres">
      <dgm:prSet presAssocID="{C2E7E650-1092-4568-B6EC-E52A02E60184}" presName="linear" presStyleCnt="0">
        <dgm:presLayoutVars>
          <dgm:animLvl val="lvl"/>
          <dgm:resizeHandles val="exact"/>
        </dgm:presLayoutVars>
      </dgm:prSet>
      <dgm:spPr/>
    </dgm:pt>
    <dgm:pt modelId="{7D62A5F1-9D1D-403C-A30A-B80931A42933}" type="pres">
      <dgm:prSet presAssocID="{ABE14046-B4E0-455D-82D0-5CBD974E6D5C}" presName="parentText" presStyleLbl="node1" presStyleIdx="0" presStyleCnt="7" custLinFactNeighborY="85732">
        <dgm:presLayoutVars>
          <dgm:chMax val="0"/>
          <dgm:bulletEnabled val="1"/>
        </dgm:presLayoutVars>
      </dgm:prSet>
      <dgm:spPr/>
      <dgm:t>
        <a:bodyPr/>
        <a:lstStyle/>
        <a:p>
          <a:endParaRPr lang="en-US"/>
        </a:p>
      </dgm:t>
    </dgm:pt>
    <dgm:pt modelId="{9B9DF694-F4BE-4CC1-BC72-A449A2C8B284}" type="pres">
      <dgm:prSet presAssocID="{C6C135C9-01C7-49AE-8E33-A925503C8D16}" presName="spacer" presStyleCnt="0"/>
      <dgm:spPr/>
    </dgm:pt>
    <dgm:pt modelId="{7EA206EC-0DBD-42CB-97AF-A25B88B270F6}" type="pres">
      <dgm:prSet presAssocID="{526FDDD7-096B-4B75-B649-58FA51BD075E}" presName="parentText" presStyleLbl="node1" presStyleIdx="1" presStyleCnt="7" custLinFactY="562" custLinFactNeighborY="100000">
        <dgm:presLayoutVars>
          <dgm:chMax val="0"/>
          <dgm:bulletEnabled val="1"/>
        </dgm:presLayoutVars>
      </dgm:prSet>
      <dgm:spPr/>
      <dgm:t>
        <a:bodyPr/>
        <a:lstStyle/>
        <a:p>
          <a:endParaRPr lang="en-US"/>
        </a:p>
      </dgm:t>
    </dgm:pt>
    <dgm:pt modelId="{DA610951-A85F-469B-8950-91802DEBEC86}" type="pres">
      <dgm:prSet presAssocID="{4D327728-8C2F-4E2D-9D77-9784D88E1BA9}" presName="spacer" presStyleCnt="0"/>
      <dgm:spPr/>
    </dgm:pt>
    <dgm:pt modelId="{9EEA4D85-129D-4C31-8330-941AE833955D}" type="pres">
      <dgm:prSet presAssocID="{5046B6D2-4F5D-4B76-B424-6FE660B177BC}" presName="parentText" presStyleLbl="node1" presStyleIdx="2" presStyleCnt="7" custLinFactY="562" custLinFactNeighborY="100000">
        <dgm:presLayoutVars>
          <dgm:chMax val="0"/>
          <dgm:bulletEnabled val="1"/>
        </dgm:presLayoutVars>
      </dgm:prSet>
      <dgm:spPr/>
      <dgm:t>
        <a:bodyPr/>
        <a:lstStyle/>
        <a:p>
          <a:endParaRPr lang="en-US"/>
        </a:p>
      </dgm:t>
    </dgm:pt>
    <dgm:pt modelId="{41BD5768-D7CC-4D7F-A239-033BDF5E00D7}" type="pres">
      <dgm:prSet presAssocID="{13A78480-218E-4C9F-861E-B820727AACAA}" presName="spacer" presStyleCnt="0"/>
      <dgm:spPr/>
    </dgm:pt>
    <dgm:pt modelId="{1CE3C92C-F3B1-47E3-9A12-379939406192}" type="pres">
      <dgm:prSet presAssocID="{D490486A-6EEA-4E48-A7E7-EC27848A798C}" presName="parentText" presStyleLbl="node1" presStyleIdx="3" presStyleCnt="7" custLinFactY="562" custLinFactNeighborY="100000">
        <dgm:presLayoutVars>
          <dgm:chMax val="0"/>
          <dgm:bulletEnabled val="1"/>
        </dgm:presLayoutVars>
      </dgm:prSet>
      <dgm:spPr/>
      <dgm:t>
        <a:bodyPr/>
        <a:lstStyle/>
        <a:p>
          <a:endParaRPr lang="en-US"/>
        </a:p>
      </dgm:t>
    </dgm:pt>
    <dgm:pt modelId="{873BA6AD-EDCF-41AF-93AC-C75DA7B373B6}" type="pres">
      <dgm:prSet presAssocID="{3C3795A5-A362-45C5-BFE2-D5625BE813C1}" presName="spacer" presStyleCnt="0"/>
      <dgm:spPr/>
    </dgm:pt>
    <dgm:pt modelId="{77E3B631-9756-4EAC-A83C-BCDB96678DA9}" type="pres">
      <dgm:prSet presAssocID="{12D609BD-EEEB-4921-B587-76CE3A7DEFD9}" presName="parentText" presStyleLbl="node1" presStyleIdx="4" presStyleCnt="7" custLinFactY="2860" custLinFactNeighborY="100000">
        <dgm:presLayoutVars>
          <dgm:chMax val="0"/>
          <dgm:bulletEnabled val="1"/>
        </dgm:presLayoutVars>
      </dgm:prSet>
      <dgm:spPr/>
      <dgm:t>
        <a:bodyPr/>
        <a:lstStyle/>
        <a:p>
          <a:endParaRPr lang="en-US"/>
        </a:p>
      </dgm:t>
    </dgm:pt>
    <dgm:pt modelId="{04420062-3B62-44E8-A66C-5C67816A6165}" type="pres">
      <dgm:prSet presAssocID="{4195267F-3FB0-457F-ABCC-0464D1D8208E}" presName="spacer" presStyleCnt="0"/>
      <dgm:spPr/>
    </dgm:pt>
    <dgm:pt modelId="{1D688AC8-E754-4D97-A2C5-5B60A21657D2}" type="pres">
      <dgm:prSet presAssocID="{2581CE26-98C9-4420-A9EE-38957B8714E6}" presName="parentText" presStyleLbl="node1" presStyleIdx="5" presStyleCnt="7" custLinFactNeighborY="80036">
        <dgm:presLayoutVars>
          <dgm:chMax val="0"/>
          <dgm:bulletEnabled val="1"/>
        </dgm:presLayoutVars>
      </dgm:prSet>
      <dgm:spPr/>
      <dgm:t>
        <a:bodyPr/>
        <a:lstStyle/>
        <a:p>
          <a:endParaRPr lang="en-US"/>
        </a:p>
      </dgm:t>
    </dgm:pt>
    <dgm:pt modelId="{DA16CB3E-C793-4017-8EC5-A603FC272EF5}" type="pres">
      <dgm:prSet presAssocID="{8245CA45-0037-4A1D-98A9-97CF5DDF3D3B}" presName="spacer" presStyleCnt="0"/>
      <dgm:spPr/>
    </dgm:pt>
    <dgm:pt modelId="{518832A9-9661-4D14-A13F-8E042A9F7B99}" type="pres">
      <dgm:prSet presAssocID="{136E4983-5D5F-4279-AFAB-D11F521B88FF}" presName="parentText" presStyleLbl="node1" presStyleIdx="6" presStyleCnt="7" custLinFactY="4079" custLinFactNeighborY="100000">
        <dgm:presLayoutVars>
          <dgm:chMax val="0"/>
          <dgm:bulletEnabled val="1"/>
        </dgm:presLayoutVars>
      </dgm:prSet>
      <dgm:spPr/>
      <dgm:t>
        <a:bodyPr/>
        <a:lstStyle/>
        <a:p>
          <a:endParaRPr lang="en-US"/>
        </a:p>
      </dgm:t>
    </dgm:pt>
  </dgm:ptLst>
  <dgm:cxnLst>
    <dgm:cxn modelId="{75E3E713-07C0-40BB-8180-C4F1C5E80D43}" type="presOf" srcId="{ABE14046-B4E0-455D-82D0-5CBD974E6D5C}" destId="{7D62A5F1-9D1D-403C-A30A-B80931A42933}" srcOrd="0" destOrd="0" presId="urn:microsoft.com/office/officeart/2005/8/layout/vList2"/>
    <dgm:cxn modelId="{50EA0D79-F549-434A-982E-7945DC68AD8A}" type="presOf" srcId="{2581CE26-98C9-4420-A9EE-38957B8714E6}" destId="{1D688AC8-E754-4D97-A2C5-5B60A21657D2}" srcOrd="0" destOrd="0" presId="urn:microsoft.com/office/officeart/2005/8/layout/vList2"/>
    <dgm:cxn modelId="{E107B64E-3B18-4213-811D-0F076E443EFC}" type="presOf" srcId="{526FDDD7-096B-4B75-B649-58FA51BD075E}" destId="{7EA206EC-0DBD-42CB-97AF-A25B88B270F6}" srcOrd="0" destOrd="0" presId="urn:microsoft.com/office/officeart/2005/8/layout/vList2"/>
    <dgm:cxn modelId="{57457411-2F57-49FE-A58E-9CF11B503E83}" type="presOf" srcId="{C2E7E650-1092-4568-B6EC-E52A02E60184}" destId="{0E3DBA38-D726-40FF-9F40-3B06A93D866D}" srcOrd="0" destOrd="0" presId="urn:microsoft.com/office/officeart/2005/8/layout/vList2"/>
    <dgm:cxn modelId="{AE292F83-2B5E-4CF4-B539-4F2012A7C2BB}" type="presOf" srcId="{5046B6D2-4F5D-4B76-B424-6FE660B177BC}" destId="{9EEA4D85-129D-4C31-8330-941AE833955D}" srcOrd="0" destOrd="0" presId="urn:microsoft.com/office/officeart/2005/8/layout/vList2"/>
    <dgm:cxn modelId="{767171AF-CC90-4F79-937B-079D7B1941AF}" srcId="{C2E7E650-1092-4568-B6EC-E52A02E60184}" destId="{12D609BD-EEEB-4921-B587-76CE3A7DEFD9}" srcOrd="4" destOrd="0" parTransId="{D933936F-EBA3-4FD8-8131-B384473BE123}" sibTransId="{4195267F-3FB0-457F-ABCC-0464D1D8208E}"/>
    <dgm:cxn modelId="{DAABB368-E4E0-4DC0-B9DE-A03135168107}" srcId="{C2E7E650-1092-4568-B6EC-E52A02E60184}" destId="{5046B6D2-4F5D-4B76-B424-6FE660B177BC}" srcOrd="2" destOrd="0" parTransId="{6102C7B9-DCD7-41A8-B8D5-EFD644C6389A}" sibTransId="{13A78480-218E-4C9F-861E-B820727AACAA}"/>
    <dgm:cxn modelId="{781B79D5-62CA-4134-8245-D89502B25577}" type="presOf" srcId="{D490486A-6EEA-4E48-A7E7-EC27848A798C}" destId="{1CE3C92C-F3B1-47E3-9A12-379939406192}" srcOrd="0" destOrd="0" presId="urn:microsoft.com/office/officeart/2005/8/layout/vList2"/>
    <dgm:cxn modelId="{0632E114-9AE8-4E97-A7B8-05021F0C6DBB}" srcId="{C2E7E650-1092-4568-B6EC-E52A02E60184}" destId="{136E4983-5D5F-4279-AFAB-D11F521B88FF}" srcOrd="6" destOrd="0" parTransId="{C0F5F082-ED68-44B0-B219-36F12D91A122}" sibTransId="{155FA6A8-A11D-45D0-91D9-ADB32241EBF3}"/>
    <dgm:cxn modelId="{98FB02CB-150D-491F-9C68-FAFF9649AC6B}" srcId="{C2E7E650-1092-4568-B6EC-E52A02E60184}" destId="{526FDDD7-096B-4B75-B649-58FA51BD075E}" srcOrd="1" destOrd="0" parTransId="{4BAACFE1-1C33-46D9-A72E-54D5D9C08BF8}" sibTransId="{4D327728-8C2F-4E2D-9D77-9784D88E1BA9}"/>
    <dgm:cxn modelId="{2CA5795E-7A4A-4AC6-AE4E-2F4F2E27D179}" srcId="{C2E7E650-1092-4568-B6EC-E52A02E60184}" destId="{2581CE26-98C9-4420-A9EE-38957B8714E6}" srcOrd="5" destOrd="0" parTransId="{E904607F-8F6B-4742-A9A2-12160A7F83AA}" sibTransId="{8245CA45-0037-4A1D-98A9-97CF5DDF3D3B}"/>
    <dgm:cxn modelId="{C43986B3-31BE-4FB6-A0F3-0CD6512F5AFA}" srcId="{C2E7E650-1092-4568-B6EC-E52A02E60184}" destId="{ABE14046-B4E0-455D-82D0-5CBD974E6D5C}" srcOrd="0" destOrd="0" parTransId="{A55E5DCF-217B-4453-9075-5D8E43A0F5B4}" sibTransId="{C6C135C9-01C7-49AE-8E33-A925503C8D16}"/>
    <dgm:cxn modelId="{3EEC42BF-7C11-4BBF-8EAF-2A4D9BF4FA63}" type="presOf" srcId="{12D609BD-EEEB-4921-B587-76CE3A7DEFD9}" destId="{77E3B631-9756-4EAC-A83C-BCDB96678DA9}" srcOrd="0" destOrd="0" presId="urn:microsoft.com/office/officeart/2005/8/layout/vList2"/>
    <dgm:cxn modelId="{9DE8EE1A-09B9-4962-886C-02A2418DEFBB}" type="presOf" srcId="{136E4983-5D5F-4279-AFAB-D11F521B88FF}" destId="{518832A9-9661-4D14-A13F-8E042A9F7B99}" srcOrd="0" destOrd="0" presId="urn:microsoft.com/office/officeart/2005/8/layout/vList2"/>
    <dgm:cxn modelId="{388AB830-77AE-43CD-A812-4B633B10CFB1}" srcId="{C2E7E650-1092-4568-B6EC-E52A02E60184}" destId="{D490486A-6EEA-4E48-A7E7-EC27848A798C}" srcOrd="3" destOrd="0" parTransId="{0C6D32F8-FF87-4A3A-B982-C1FB628D3883}" sibTransId="{3C3795A5-A362-45C5-BFE2-D5625BE813C1}"/>
    <dgm:cxn modelId="{63B39CBE-F8B3-40B4-A4E8-ED8A6146574E}" type="presParOf" srcId="{0E3DBA38-D726-40FF-9F40-3B06A93D866D}" destId="{7D62A5F1-9D1D-403C-A30A-B80931A42933}" srcOrd="0" destOrd="0" presId="urn:microsoft.com/office/officeart/2005/8/layout/vList2"/>
    <dgm:cxn modelId="{7D7B0FC9-9969-4108-B7CA-7B617E4F6B62}" type="presParOf" srcId="{0E3DBA38-D726-40FF-9F40-3B06A93D866D}" destId="{9B9DF694-F4BE-4CC1-BC72-A449A2C8B284}" srcOrd="1" destOrd="0" presId="urn:microsoft.com/office/officeart/2005/8/layout/vList2"/>
    <dgm:cxn modelId="{74AF2BF7-293C-45E0-820D-B7C6398455D5}" type="presParOf" srcId="{0E3DBA38-D726-40FF-9F40-3B06A93D866D}" destId="{7EA206EC-0DBD-42CB-97AF-A25B88B270F6}" srcOrd="2" destOrd="0" presId="urn:microsoft.com/office/officeart/2005/8/layout/vList2"/>
    <dgm:cxn modelId="{AC45BD91-093F-4765-AB93-F4BAAF655158}" type="presParOf" srcId="{0E3DBA38-D726-40FF-9F40-3B06A93D866D}" destId="{DA610951-A85F-469B-8950-91802DEBEC86}" srcOrd="3" destOrd="0" presId="urn:microsoft.com/office/officeart/2005/8/layout/vList2"/>
    <dgm:cxn modelId="{A470B719-1ECF-480B-B87B-BFAF07390515}" type="presParOf" srcId="{0E3DBA38-D726-40FF-9F40-3B06A93D866D}" destId="{9EEA4D85-129D-4C31-8330-941AE833955D}" srcOrd="4" destOrd="0" presId="urn:microsoft.com/office/officeart/2005/8/layout/vList2"/>
    <dgm:cxn modelId="{5774BB6E-D31F-4CCF-9438-67189CE38D7B}" type="presParOf" srcId="{0E3DBA38-D726-40FF-9F40-3B06A93D866D}" destId="{41BD5768-D7CC-4D7F-A239-033BDF5E00D7}" srcOrd="5" destOrd="0" presId="urn:microsoft.com/office/officeart/2005/8/layout/vList2"/>
    <dgm:cxn modelId="{6E60FE11-679E-4BD1-B568-8CC2733A9A32}" type="presParOf" srcId="{0E3DBA38-D726-40FF-9F40-3B06A93D866D}" destId="{1CE3C92C-F3B1-47E3-9A12-379939406192}" srcOrd="6" destOrd="0" presId="urn:microsoft.com/office/officeart/2005/8/layout/vList2"/>
    <dgm:cxn modelId="{858CA017-E885-4984-ABE9-A680D4CC3A42}" type="presParOf" srcId="{0E3DBA38-D726-40FF-9F40-3B06A93D866D}" destId="{873BA6AD-EDCF-41AF-93AC-C75DA7B373B6}" srcOrd="7" destOrd="0" presId="urn:microsoft.com/office/officeart/2005/8/layout/vList2"/>
    <dgm:cxn modelId="{A2588A91-B4B8-4676-A4F2-DC6D187515AF}" type="presParOf" srcId="{0E3DBA38-D726-40FF-9F40-3B06A93D866D}" destId="{77E3B631-9756-4EAC-A83C-BCDB96678DA9}" srcOrd="8" destOrd="0" presId="urn:microsoft.com/office/officeart/2005/8/layout/vList2"/>
    <dgm:cxn modelId="{863F360E-9205-4BFE-8D3C-FE006243F663}" type="presParOf" srcId="{0E3DBA38-D726-40FF-9F40-3B06A93D866D}" destId="{04420062-3B62-44E8-A66C-5C67816A6165}" srcOrd="9" destOrd="0" presId="urn:microsoft.com/office/officeart/2005/8/layout/vList2"/>
    <dgm:cxn modelId="{F8154881-EAD2-410F-A751-45AA21E7A51C}" type="presParOf" srcId="{0E3DBA38-D726-40FF-9F40-3B06A93D866D}" destId="{1D688AC8-E754-4D97-A2C5-5B60A21657D2}" srcOrd="10" destOrd="0" presId="urn:microsoft.com/office/officeart/2005/8/layout/vList2"/>
    <dgm:cxn modelId="{7E5827FE-3923-46B9-9451-C49E2D4720CE}" type="presParOf" srcId="{0E3DBA38-D726-40FF-9F40-3B06A93D866D}" destId="{DA16CB3E-C793-4017-8EC5-A603FC272EF5}" srcOrd="11" destOrd="0" presId="urn:microsoft.com/office/officeart/2005/8/layout/vList2"/>
    <dgm:cxn modelId="{BD1C2077-DABB-4ECB-8B21-16FEE71E3956}" type="presParOf" srcId="{0E3DBA38-D726-40FF-9F40-3B06A93D866D}" destId="{518832A9-9661-4D14-A13F-8E042A9F7B99}"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9DD3A3-4226-4028-8B6C-68695C0B85D3}"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96C302E1-183F-4B34-ACBF-57B877F4D36E}">
      <dgm:prSet phldrT="[Text]"/>
      <dgm:spPr>
        <a:solidFill>
          <a:schemeClr val="accent6">
            <a:lumMod val="20000"/>
            <a:lumOff val="80000"/>
          </a:schemeClr>
        </a:solidFill>
        <a:effectLst>
          <a:outerShdw blurRad="50800" dist="38100" dir="2700000" algn="tl" rotWithShape="0">
            <a:prstClr val="black">
              <a:alpha val="40000"/>
            </a:prstClr>
          </a:outerShdw>
        </a:effectLst>
      </dgm:spPr>
      <dgm:t>
        <a:bodyPr/>
        <a:lstStyle/>
        <a:p>
          <a:r>
            <a:rPr lang="en-US" b="1" dirty="0" smtClean="0">
              <a:solidFill>
                <a:schemeClr val="tx1"/>
              </a:solidFill>
            </a:rPr>
            <a:t>MINIMUM</a:t>
          </a:r>
          <a:endParaRPr lang="en-US" b="1" dirty="0">
            <a:solidFill>
              <a:schemeClr val="tx1"/>
            </a:solidFill>
          </a:endParaRPr>
        </a:p>
      </dgm:t>
    </dgm:pt>
    <dgm:pt modelId="{BD5465DB-D2A1-4402-99D2-AFE9ABADD5FA}" type="parTrans" cxnId="{4235A64C-24B3-4B60-8EA7-869E76C09EDD}">
      <dgm:prSet/>
      <dgm:spPr/>
      <dgm:t>
        <a:bodyPr/>
        <a:lstStyle/>
        <a:p>
          <a:endParaRPr lang="en-US"/>
        </a:p>
      </dgm:t>
    </dgm:pt>
    <dgm:pt modelId="{A168DB8C-0157-4E32-91AA-C57FAEA6876A}" type="sibTrans" cxnId="{4235A64C-24B3-4B60-8EA7-869E76C09EDD}">
      <dgm:prSet/>
      <dgm:spPr/>
      <dgm:t>
        <a:bodyPr/>
        <a:lstStyle/>
        <a:p>
          <a:endParaRPr lang="en-US"/>
        </a:p>
      </dgm:t>
    </dgm:pt>
    <dgm:pt modelId="{5C061A25-BC12-4BE5-800A-2353C812EAEA}">
      <dgm:prSet phldrT="[Text]" custT="1"/>
      <dgm:spPr/>
      <dgm:t>
        <a:bodyPr/>
        <a:lstStyle/>
        <a:p>
          <a:endParaRPr lang="en-US" sz="1800" dirty="0" smtClean="0">
            <a:solidFill>
              <a:schemeClr val="tx1"/>
            </a:solidFill>
          </a:endParaRPr>
        </a:p>
        <a:p>
          <a:endParaRPr lang="en-US" sz="1800" dirty="0" smtClean="0">
            <a:solidFill>
              <a:schemeClr val="tx1"/>
            </a:solidFill>
          </a:endParaRPr>
        </a:p>
        <a:p>
          <a:endParaRPr lang="en-US" sz="1800" dirty="0" smtClean="0">
            <a:solidFill>
              <a:schemeClr val="tx1"/>
            </a:solidFill>
          </a:endParaRPr>
        </a:p>
        <a:p>
          <a:r>
            <a:rPr lang="en-US" sz="1800" dirty="0" smtClean="0">
              <a:solidFill>
                <a:schemeClr val="tx1"/>
              </a:solidFill>
            </a:rPr>
            <a:t>Employees with little or no experience</a:t>
          </a:r>
          <a:endParaRPr lang="en-US" sz="1800" dirty="0">
            <a:solidFill>
              <a:schemeClr val="tx1"/>
            </a:solidFill>
          </a:endParaRPr>
        </a:p>
      </dgm:t>
    </dgm:pt>
    <dgm:pt modelId="{5F4E940C-23E7-45DE-A7A2-BD979864F53F}" type="parTrans" cxnId="{330EE579-DA4E-471A-A915-2A568607EED9}">
      <dgm:prSet/>
      <dgm:spPr/>
      <dgm:t>
        <a:bodyPr/>
        <a:lstStyle/>
        <a:p>
          <a:endParaRPr lang="en-US"/>
        </a:p>
      </dgm:t>
    </dgm:pt>
    <dgm:pt modelId="{DE40F469-3A69-4118-9189-206EDF9C43A3}" type="sibTrans" cxnId="{330EE579-DA4E-471A-A915-2A568607EED9}">
      <dgm:prSet/>
      <dgm:spPr/>
      <dgm:t>
        <a:bodyPr/>
        <a:lstStyle/>
        <a:p>
          <a:endParaRPr lang="en-US"/>
        </a:p>
      </dgm:t>
    </dgm:pt>
    <dgm:pt modelId="{3548A9F9-C33A-4296-98BC-4E8C7557C333}">
      <dgm:prSet phldrT="[Text]"/>
      <dgm:spPr>
        <a:solidFill>
          <a:schemeClr val="accent6">
            <a:lumMod val="40000"/>
            <a:lumOff val="60000"/>
          </a:schemeClr>
        </a:solidFill>
        <a:effectLst>
          <a:outerShdw blurRad="50800" dist="38100" dir="2700000" algn="tl" rotWithShape="0">
            <a:prstClr val="black">
              <a:alpha val="40000"/>
            </a:prstClr>
          </a:outerShdw>
        </a:effectLst>
      </dgm:spPr>
      <dgm:t>
        <a:bodyPr/>
        <a:lstStyle/>
        <a:p>
          <a:r>
            <a:rPr lang="en-US" b="1" dirty="0" smtClean="0">
              <a:solidFill>
                <a:schemeClr val="tx1"/>
              </a:solidFill>
            </a:rPr>
            <a:t>MIDPOINT</a:t>
          </a:r>
          <a:endParaRPr lang="en-US" b="1" dirty="0">
            <a:solidFill>
              <a:schemeClr val="tx1"/>
            </a:solidFill>
          </a:endParaRPr>
        </a:p>
      </dgm:t>
    </dgm:pt>
    <dgm:pt modelId="{EF64A585-018D-49F0-8096-AE7613039845}" type="parTrans" cxnId="{65CBE05A-33CB-4472-B2D7-A6F8DF0E9563}">
      <dgm:prSet/>
      <dgm:spPr/>
      <dgm:t>
        <a:bodyPr/>
        <a:lstStyle/>
        <a:p>
          <a:endParaRPr lang="en-US"/>
        </a:p>
      </dgm:t>
    </dgm:pt>
    <dgm:pt modelId="{93837510-1CA3-44AE-A35D-C9D913979E86}" type="sibTrans" cxnId="{65CBE05A-33CB-4472-B2D7-A6F8DF0E9563}">
      <dgm:prSet/>
      <dgm:spPr/>
      <dgm:t>
        <a:bodyPr/>
        <a:lstStyle/>
        <a:p>
          <a:endParaRPr lang="en-US"/>
        </a:p>
      </dgm:t>
    </dgm:pt>
    <dgm:pt modelId="{C3B4344B-937D-44FE-B87F-149202E59C6A}">
      <dgm:prSet phldrT="[Text]" custT="1"/>
      <dgm:spPr/>
      <dgm:t>
        <a:bodyPr/>
        <a:lstStyle/>
        <a:p>
          <a:endParaRPr lang="en-US" sz="1800" dirty="0" smtClean="0">
            <a:solidFill>
              <a:schemeClr val="tx1"/>
            </a:solidFill>
          </a:endParaRPr>
        </a:p>
        <a:p>
          <a:endParaRPr lang="en-US" sz="1800" dirty="0" smtClean="0">
            <a:solidFill>
              <a:schemeClr val="tx1"/>
            </a:solidFill>
          </a:endParaRPr>
        </a:p>
        <a:p>
          <a:endParaRPr lang="en-US" sz="1800" dirty="0" smtClean="0">
            <a:solidFill>
              <a:schemeClr val="tx1"/>
            </a:solidFill>
          </a:endParaRPr>
        </a:p>
        <a:p>
          <a:r>
            <a:rPr lang="en-US" sz="1800" dirty="0" smtClean="0">
              <a:solidFill>
                <a:schemeClr val="tx1"/>
              </a:solidFill>
            </a:rPr>
            <a:t>Seasoned,     well-performing employees. The midpoint is the “market rate” for the job</a:t>
          </a:r>
          <a:endParaRPr lang="en-US" sz="1800" dirty="0">
            <a:solidFill>
              <a:schemeClr val="tx1"/>
            </a:solidFill>
          </a:endParaRPr>
        </a:p>
      </dgm:t>
    </dgm:pt>
    <dgm:pt modelId="{3DE430C7-1649-4E76-B3CB-105D3F0978A3}" type="parTrans" cxnId="{284B03C4-9661-48D1-994B-6989CDE57EE7}">
      <dgm:prSet/>
      <dgm:spPr/>
      <dgm:t>
        <a:bodyPr/>
        <a:lstStyle/>
        <a:p>
          <a:endParaRPr lang="en-US"/>
        </a:p>
      </dgm:t>
    </dgm:pt>
    <dgm:pt modelId="{0A6B8E46-60F7-4534-92A7-096487AED0A9}" type="sibTrans" cxnId="{284B03C4-9661-48D1-994B-6989CDE57EE7}">
      <dgm:prSet/>
      <dgm:spPr/>
      <dgm:t>
        <a:bodyPr/>
        <a:lstStyle/>
        <a:p>
          <a:endParaRPr lang="en-US"/>
        </a:p>
      </dgm:t>
    </dgm:pt>
    <dgm:pt modelId="{36B6EDAF-88AF-48FF-91CD-722426557030}">
      <dgm:prSet phldrT="[Text]"/>
      <dgm:spPr>
        <a:solidFill>
          <a:schemeClr val="accent6">
            <a:lumMod val="60000"/>
            <a:lumOff val="40000"/>
          </a:schemeClr>
        </a:solidFill>
        <a:effectLst>
          <a:outerShdw blurRad="50800" dist="38100" dir="2700000" algn="tl" rotWithShape="0">
            <a:prstClr val="black">
              <a:alpha val="40000"/>
            </a:prstClr>
          </a:outerShdw>
        </a:effectLst>
      </dgm:spPr>
      <dgm:t>
        <a:bodyPr/>
        <a:lstStyle/>
        <a:p>
          <a:r>
            <a:rPr lang="en-US" b="1" dirty="0" smtClean="0">
              <a:solidFill>
                <a:schemeClr val="tx1"/>
              </a:solidFill>
            </a:rPr>
            <a:t>MAXIMUM</a:t>
          </a:r>
          <a:endParaRPr lang="en-US" b="1" dirty="0">
            <a:solidFill>
              <a:schemeClr val="tx1"/>
            </a:solidFill>
          </a:endParaRPr>
        </a:p>
      </dgm:t>
    </dgm:pt>
    <dgm:pt modelId="{06541658-8900-43FF-8C63-56872112D5AE}" type="parTrans" cxnId="{E8A338BB-2753-4073-8E4B-79A6FB1126A0}">
      <dgm:prSet/>
      <dgm:spPr/>
      <dgm:t>
        <a:bodyPr/>
        <a:lstStyle/>
        <a:p>
          <a:endParaRPr lang="en-US"/>
        </a:p>
      </dgm:t>
    </dgm:pt>
    <dgm:pt modelId="{B2C7737E-13A6-4188-A852-3EFBB8BF69D8}" type="sibTrans" cxnId="{E8A338BB-2753-4073-8E4B-79A6FB1126A0}">
      <dgm:prSet/>
      <dgm:spPr/>
      <dgm:t>
        <a:bodyPr/>
        <a:lstStyle/>
        <a:p>
          <a:endParaRPr lang="en-US"/>
        </a:p>
      </dgm:t>
    </dgm:pt>
    <dgm:pt modelId="{5D0E9F54-4684-484B-B2AF-3101F67033E6}">
      <dgm:prSet phldrT="[Text]" custT="1"/>
      <dgm:spPr/>
      <dgm:t>
        <a:bodyPr/>
        <a:lstStyle/>
        <a:p>
          <a:endParaRPr lang="en-US" sz="1800" dirty="0" smtClean="0">
            <a:solidFill>
              <a:schemeClr val="tx1"/>
            </a:solidFill>
          </a:endParaRPr>
        </a:p>
        <a:p>
          <a:endParaRPr lang="en-US" sz="1800" dirty="0" smtClean="0">
            <a:solidFill>
              <a:schemeClr val="tx1"/>
            </a:solidFill>
          </a:endParaRPr>
        </a:p>
        <a:p>
          <a:endParaRPr lang="en-US" sz="1800" dirty="0" smtClean="0">
            <a:solidFill>
              <a:schemeClr val="tx1"/>
            </a:solidFill>
          </a:endParaRPr>
        </a:p>
        <a:p>
          <a:r>
            <a:rPr lang="en-US" sz="1800" dirty="0" smtClean="0">
              <a:solidFill>
                <a:schemeClr val="tx1"/>
              </a:solidFill>
            </a:rPr>
            <a:t>Top-performing employees; the most we pay for a particular job</a:t>
          </a:r>
          <a:endParaRPr lang="en-US" sz="1800" dirty="0">
            <a:solidFill>
              <a:schemeClr val="tx1"/>
            </a:solidFill>
          </a:endParaRPr>
        </a:p>
      </dgm:t>
    </dgm:pt>
    <dgm:pt modelId="{26873355-C52C-4A2B-BA6A-0CA4C60A2956}" type="parTrans" cxnId="{43A08500-71F7-4173-BD67-23C04E8E19ED}">
      <dgm:prSet/>
      <dgm:spPr/>
      <dgm:t>
        <a:bodyPr/>
        <a:lstStyle/>
        <a:p>
          <a:endParaRPr lang="en-US"/>
        </a:p>
      </dgm:t>
    </dgm:pt>
    <dgm:pt modelId="{7E19B8AA-D9CC-4409-92F4-3A3E311A92AA}" type="sibTrans" cxnId="{43A08500-71F7-4173-BD67-23C04E8E19ED}">
      <dgm:prSet/>
      <dgm:spPr/>
      <dgm:t>
        <a:bodyPr/>
        <a:lstStyle/>
        <a:p>
          <a:endParaRPr lang="en-US"/>
        </a:p>
      </dgm:t>
    </dgm:pt>
    <dgm:pt modelId="{FD9D9B75-8E0A-41C8-A53A-EE9FE8EA42F5}" type="pres">
      <dgm:prSet presAssocID="{1E9DD3A3-4226-4028-8B6C-68695C0B85D3}" presName="Name0" presStyleCnt="0">
        <dgm:presLayoutVars>
          <dgm:dir/>
          <dgm:animLvl val="lvl"/>
          <dgm:resizeHandles val="exact"/>
        </dgm:presLayoutVars>
      </dgm:prSet>
      <dgm:spPr/>
      <dgm:t>
        <a:bodyPr/>
        <a:lstStyle/>
        <a:p>
          <a:endParaRPr lang="en-US"/>
        </a:p>
      </dgm:t>
    </dgm:pt>
    <dgm:pt modelId="{D7F9E46C-F75F-40CF-8802-20503C879980}" type="pres">
      <dgm:prSet presAssocID="{96C302E1-183F-4B34-ACBF-57B877F4D36E}" presName="compositeNode" presStyleCnt="0">
        <dgm:presLayoutVars>
          <dgm:bulletEnabled val="1"/>
        </dgm:presLayoutVars>
      </dgm:prSet>
      <dgm:spPr/>
    </dgm:pt>
    <dgm:pt modelId="{B156B98C-39AF-44FB-B8A8-CE6C971AC71E}" type="pres">
      <dgm:prSet presAssocID="{96C302E1-183F-4B34-ACBF-57B877F4D36E}" presName="bgRect" presStyleLbl="node1" presStyleIdx="0" presStyleCnt="3" custLinFactNeighborY="359"/>
      <dgm:spPr/>
      <dgm:t>
        <a:bodyPr/>
        <a:lstStyle/>
        <a:p>
          <a:endParaRPr lang="en-US"/>
        </a:p>
      </dgm:t>
    </dgm:pt>
    <dgm:pt modelId="{D2F553EF-F109-4449-A62B-57931CDD18D8}" type="pres">
      <dgm:prSet presAssocID="{96C302E1-183F-4B34-ACBF-57B877F4D36E}" presName="parentNode" presStyleLbl="node1" presStyleIdx="0" presStyleCnt="3">
        <dgm:presLayoutVars>
          <dgm:chMax val="0"/>
          <dgm:bulletEnabled val="1"/>
        </dgm:presLayoutVars>
      </dgm:prSet>
      <dgm:spPr/>
      <dgm:t>
        <a:bodyPr/>
        <a:lstStyle/>
        <a:p>
          <a:endParaRPr lang="en-US"/>
        </a:p>
      </dgm:t>
    </dgm:pt>
    <dgm:pt modelId="{E78EDA44-A45F-4F87-9AA1-0C8BC9B61416}" type="pres">
      <dgm:prSet presAssocID="{96C302E1-183F-4B34-ACBF-57B877F4D36E}" presName="childNode" presStyleLbl="node1" presStyleIdx="0" presStyleCnt="3">
        <dgm:presLayoutVars>
          <dgm:bulletEnabled val="1"/>
        </dgm:presLayoutVars>
      </dgm:prSet>
      <dgm:spPr/>
      <dgm:t>
        <a:bodyPr/>
        <a:lstStyle/>
        <a:p>
          <a:endParaRPr lang="en-US"/>
        </a:p>
      </dgm:t>
    </dgm:pt>
    <dgm:pt modelId="{3E2EF6E4-BDB5-4D42-82D6-848D9075EECC}" type="pres">
      <dgm:prSet presAssocID="{A168DB8C-0157-4E32-91AA-C57FAEA6876A}" presName="hSp" presStyleCnt="0"/>
      <dgm:spPr/>
    </dgm:pt>
    <dgm:pt modelId="{67724AD7-D73A-4798-9BEF-40BD26C2467F}" type="pres">
      <dgm:prSet presAssocID="{A168DB8C-0157-4E32-91AA-C57FAEA6876A}" presName="vProcSp" presStyleCnt="0"/>
      <dgm:spPr/>
    </dgm:pt>
    <dgm:pt modelId="{FC9E5980-2647-4F84-9361-060C0C873B10}" type="pres">
      <dgm:prSet presAssocID="{A168DB8C-0157-4E32-91AA-C57FAEA6876A}" presName="vSp1" presStyleCnt="0"/>
      <dgm:spPr/>
    </dgm:pt>
    <dgm:pt modelId="{B6AE13D6-8306-4B60-925A-9AD9D49A8C49}" type="pres">
      <dgm:prSet presAssocID="{A168DB8C-0157-4E32-91AA-C57FAEA6876A}" presName="simulatedConn" presStyleLbl="solidFgAcc1" presStyleIdx="0" presStyleCnt="2"/>
      <dgm:spPr>
        <a:solidFill>
          <a:schemeClr val="accent6">
            <a:lumMod val="75000"/>
          </a:schemeClr>
        </a:solidFill>
      </dgm:spPr>
    </dgm:pt>
    <dgm:pt modelId="{C39D627F-5397-4CC7-A03E-8E167BAC4C31}" type="pres">
      <dgm:prSet presAssocID="{A168DB8C-0157-4E32-91AA-C57FAEA6876A}" presName="vSp2" presStyleCnt="0"/>
      <dgm:spPr/>
    </dgm:pt>
    <dgm:pt modelId="{D1B845E7-B942-41EB-BEFC-9FF1D7E0423F}" type="pres">
      <dgm:prSet presAssocID="{A168DB8C-0157-4E32-91AA-C57FAEA6876A}" presName="sibTrans" presStyleCnt="0"/>
      <dgm:spPr/>
    </dgm:pt>
    <dgm:pt modelId="{59B9557A-3929-4573-8638-BFA758FB30CB}" type="pres">
      <dgm:prSet presAssocID="{3548A9F9-C33A-4296-98BC-4E8C7557C333}" presName="compositeNode" presStyleCnt="0">
        <dgm:presLayoutVars>
          <dgm:bulletEnabled val="1"/>
        </dgm:presLayoutVars>
      </dgm:prSet>
      <dgm:spPr/>
    </dgm:pt>
    <dgm:pt modelId="{8DDCBC34-1EDE-4D6E-B9C4-E3E5E85A1BE1}" type="pres">
      <dgm:prSet presAssocID="{3548A9F9-C33A-4296-98BC-4E8C7557C333}" presName="bgRect" presStyleLbl="node1" presStyleIdx="1" presStyleCnt="3"/>
      <dgm:spPr/>
      <dgm:t>
        <a:bodyPr/>
        <a:lstStyle/>
        <a:p>
          <a:endParaRPr lang="en-US"/>
        </a:p>
      </dgm:t>
    </dgm:pt>
    <dgm:pt modelId="{A54338D2-A78F-4BAA-B262-B840307B3119}" type="pres">
      <dgm:prSet presAssocID="{3548A9F9-C33A-4296-98BC-4E8C7557C333}" presName="parentNode" presStyleLbl="node1" presStyleIdx="1" presStyleCnt="3">
        <dgm:presLayoutVars>
          <dgm:chMax val="0"/>
          <dgm:bulletEnabled val="1"/>
        </dgm:presLayoutVars>
      </dgm:prSet>
      <dgm:spPr/>
      <dgm:t>
        <a:bodyPr/>
        <a:lstStyle/>
        <a:p>
          <a:endParaRPr lang="en-US"/>
        </a:p>
      </dgm:t>
    </dgm:pt>
    <dgm:pt modelId="{57BE40A9-A6AB-4889-857D-2319A73E7045}" type="pres">
      <dgm:prSet presAssocID="{3548A9F9-C33A-4296-98BC-4E8C7557C333}" presName="childNode" presStyleLbl="node1" presStyleIdx="1" presStyleCnt="3">
        <dgm:presLayoutVars>
          <dgm:bulletEnabled val="1"/>
        </dgm:presLayoutVars>
      </dgm:prSet>
      <dgm:spPr/>
      <dgm:t>
        <a:bodyPr/>
        <a:lstStyle/>
        <a:p>
          <a:endParaRPr lang="en-US"/>
        </a:p>
      </dgm:t>
    </dgm:pt>
    <dgm:pt modelId="{42ACDA24-40FB-4053-AA11-2383E41BA0C0}" type="pres">
      <dgm:prSet presAssocID="{93837510-1CA3-44AE-A35D-C9D913979E86}" presName="hSp" presStyleCnt="0"/>
      <dgm:spPr/>
    </dgm:pt>
    <dgm:pt modelId="{94E124B4-AB2A-43DE-A70E-07B82E94EC85}" type="pres">
      <dgm:prSet presAssocID="{93837510-1CA3-44AE-A35D-C9D913979E86}" presName="vProcSp" presStyleCnt="0"/>
      <dgm:spPr/>
    </dgm:pt>
    <dgm:pt modelId="{7C9A39CE-81DB-4964-864D-7BEA1B6DADFC}" type="pres">
      <dgm:prSet presAssocID="{93837510-1CA3-44AE-A35D-C9D913979E86}" presName="vSp1" presStyleCnt="0"/>
      <dgm:spPr/>
    </dgm:pt>
    <dgm:pt modelId="{2111B763-F6EB-44AE-A9AA-CF29328C1F52}" type="pres">
      <dgm:prSet presAssocID="{93837510-1CA3-44AE-A35D-C9D913979E86}" presName="simulatedConn" presStyleLbl="solidFgAcc1" presStyleIdx="1" presStyleCnt="2"/>
      <dgm:spPr>
        <a:solidFill>
          <a:schemeClr val="accent6">
            <a:lumMod val="75000"/>
          </a:schemeClr>
        </a:solidFill>
      </dgm:spPr>
    </dgm:pt>
    <dgm:pt modelId="{D69E3041-6D10-43B6-9F5D-E611DA1574C5}" type="pres">
      <dgm:prSet presAssocID="{93837510-1CA3-44AE-A35D-C9D913979E86}" presName="vSp2" presStyleCnt="0"/>
      <dgm:spPr/>
    </dgm:pt>
    <dgm:pt modelId="{5E780E38-D40B-4B57-9676-A2089EBC74BF}" type="pres">
      <dgm:prSet presAssocID="{93837510-1CA3-44AE-A35D-C9D913979E86}" presName="sibTrans" presStyleCnt="0"/>
      <dgm:spPr/>
    </dgm:pt>
    <dgm:pt modelId="{CF71A676-6211-4B19-9F68-76CA420FA222}" type="pres">
      <dgm:prSet presAssocID="{36B6EDAF-88AF-48FF-91CD-722426557030}" presName="compositeNode" presStyleCnt="0">
        <dgm:presLayoutVars>
          <dgm:bulletEnabled val="1"/>
        </dgm:presLayoutVars>
      </dgm:prSet>
      <dgm:spPr/>
    </dgm:pt>
    <dgm:pt modelId="{9415EB53-3041-4AA9-8068-A4E46BC9F1C3}" type="pres">
      <dgm:prSet presAssocID="{36B6EDAF-88AF-48FF-91CD-722426557030}" presName="bgRect" presStyleLbl="node1" presStyleIdx="2" presStyleCnt="3"/>
      <dgm:spPr/>
      <dgm:t>
        <a:bodyPr/>
        <a:lstStyle/>
        <a:p>
          <a:endParaRPr lang="en-US"/>
        </a:p>
      </dgm:t>
    </dgm:pt>
    <dgm:pt modelId="{5728980E-9315-4F2C-9A82-F5563103366B}" type="pres">
      <dgm:prSet presAssocID="{36B6EDAF-88AF-48FF-91CD-722426557030}" presName="parentNode" presStyleLbl="node1" presStyleIdx="2" presStyleCnt="3">
        <dgm:presLayoutVars>
          <dgm:chMax val="0"/>
          <dgm:bulletEnabled val="1"/>
        </dgm:presLayoutVars>
      </dgm:prSet>
      <dgm:spPr/>
      <dgm:t>
        <a:bodyPr/>
        <a:lstStyle/>
        <a:p>
          <a:endParaRPr lang="en-US"/>
        </a:p>
      </dgm:t>
    </dgm:pt>
    <dgm:pt modelId="{3103A5C7-0DE4-4D61-B9AA-126886C5ACFE}" type="pres">
      <dgm:prSet presAssocID="{36B6EDAF-88AF-48FF-91CD-722426557030}" presName="childNode" presStyleLbl="node1" presStyleIdx="2" presStyleCnt="3">
        <dgm:presLayoutVars>
          <dgm:bulletEnabled val="1"/>
        </dgm:presLayoutVars>
      </dgm:prSet>
      <dgm:spPr/>
      <dgm:t>
        <a:bodyPr/>
        <a:lstStyle/>
        <a:p>
          <a:endParaRPr lang="en-US"/>
        </a:p>
      </dgm:t>
    </dgm:pt>
  </dgm:ptLst>
  <dgm:cxnLst>
    <dgm:cxn modelId="{79451BE6-21A9-4E98-869B-1F6660EDCF15}" type="presOf" srcId="{5C061A25-BC12-4BE5-800A-2353C812EAEA}" destId="{E78EDA44-A45F-4F87-9AA1-0C8BC9B61416}" srcOrd="0" destOrd="0" presId="urn:microsoft.com/office/officeart/2005/8/layout/hProcess7"/>
    <dgm:cxn modelId="{5768BC37-C2CB-4C8D-ABAC-C9822681CFDD}" type="presOf" srcId="{C3B4344B-937D-44FE-B87F-149202E59C6A}" destId="{57BE40A9-A6AB-4889-857D-2319A73E7045}" srcOrd="0" destOrd="0" presId="urn:microsoft.com/office/officeart/2005/8/layout/hProcess7"/>
    <dgm:cxn modelId="{28FC1D96-83AF-4868-B138-E220FD1823D1}" type="presOf" srcId="{5D0E9F54-4684-484B-B2AF-3101F67033E6}" destId="{3103A5C7-0DE4-4D61-B9AA-126886C5ACFE}" srcOrd="0" destOrd="0" presId="urn:microsoft.com/office/officeart/2005/8/layout/hProcess7"/>
    <dgm:cxn modelId="{43A08500-71F7-4173-BD67-23C04E8E19ED}" srcId="{36B6EDAF-88AF-48FF-91CD-722426557030}" destId="{5D0E9F54-4684-484B-B2AF-3101F67033E6}" srcOrd="0" destOrd="0" parTransId="{26873355-C52C-4A2B-BA6A-0CA4C60A2956}" sibTransId="{7E19B8AA-D9CC-4409-92F4-3A3E311A92AA}"/>
    <dgm:cxn modelId="{210CEC0A-E3A1-4F88-B2D6-460D629F7320}" type="presOf" srcId="{3548A9F9-C33A-4296-98BC-4E8C7557C333}" destId="{A54338D2-A78F-4BAA-B262-B840307B3119}" srcOrd="1" destOrd="0" presId="urn:microsoft.com/office/officeart/2005/8/layout/hProcess7"/>
    <dgm:cxn modelId="{00198357-3948-4B80-8D17-9C691963FAA2}" type="presOf" srcId="{96C302E1-183F-4B34-ACBF-57B877F4D36E}" destId="{B156B98C-39AF-44FB-B8A8-CE6C971AC71E}" srcOrd="0" destOrd="0" presId="urn:microsoft.com/office/officeart/2005/8/layout/hProcess7"/>
    <dgm:cxn modelId="{226680B9-A301-474D-BC16-8B66523CE13B}" type="presOf" srcId="{36B6EDAF-88AF-48FF-91CD-722426557030}" destId="{9415EB53-3041-4AA9-8068-A4E46BC9F1C3}" srcOrd="0" destOrd="0" presId="urn:microsoft.com/office/officeart/2005/8/layout/hProcess7"/>
    <dgm:cxn modelId="{1CBA74CF-A14F-4EB5-8047-722C37794929}" type="presOf" srcId="{96C302E1-183F-4B34-ACBF-57B877F4D36E}" destId="{D2F553EF-F109-4449-A62B-57931CDD18D8}" srcOrd="1" destOrd="0" presId="urn:microsoft.com/office/officeart/2005/8/layout/hProcess7"/>
    <dgm:cxn modelId="{4235A64C-24B3-4B60-8EA7-869E76C09EDD}" srcId="{1E9DD3A3-4226-4028-8B6C-68695C0B85D3}" destId="{96C302E1-183F-4B34-ACBF-57B877F4D36E}" srcOrd="0" destOrd="0" parTransId="{BD5465DB-D2A1-4402-99D2-AFE9ABADD5FA}" sibTransId="{A168DB8C-0157-4E32-91AA-C57FAEA6876A}"/>
    <dgm:cxn modelId="{1FC6A64D-FDA1-45E8-9FE0-8AAEAF63E950}" type="presOf" srcId="{3548A9F9-C33A-4296-98BC-4E8C7557C333}" destId="{8DDCBC34-1EDE-4D6E-B9C4-E3E5E85A1BE1}" srcOrd="0" destOrd="0" presId="urn:microsoft.com/office/officeart/2005/8/layout/hProcess7"/>
    <dgm:cxn modelId="{E8A338BB-2753-4073-8E4B-79A6FB1126A0}" srcId="{1E9DD3A3-4226-4028-8B6C-68695C0B85D3}" destId="{36B6EDAF-88AF-48FF-91CD-722426557030}" srcOrd="2" destOrd="0" parTransId="{06541658-8900-43FF-8C63-56872112D5AE}" sibTransId="{B2C7737E-13A6-4188-A852-3EFBB8BF69D8}"/>
    <dgm:cxn modelId="{65CBE05A-33CB-4472-B2D7-A6F8DF0E9563}" srcId="{1E9DD3A3-4226-4028-8B6C-68695C0B85D3}" destId="{3548A9F9-C33A-4296-98BC-4E8C7557C333}" srcOrd="1" destOrd="0" parTransId="{EF64A585-018D-49F0-8096-AE7613039845}" sibTransId="{93837510-1CA3-44AE-A35D-C9D913979E86}"/>
    <dgm:cxn modelId="{B6ED6944-21A4-416E-B6F6-E80D77D56E18}" type="presOf" srcId="{1E9DD3A3-4226-4028-8B6C-68695C0B85D3}" destId="{FD9D9B75-8E0A-41C8-A53A-EE9FE8EA42F5}" srcOrd="0" destOrd="0" presId="urn:microsoft.com/office/officeart/2005/8/layout/hProcess7"/>
    <dgm:cxn modelId="{284B03C4-9661-48D1-994B-6989CDE57EE7}" srcId="{3548A9F9-C33A-4296-98BC-4E8C7557C333}" destId="{C3B4344B-937D-44FE-B87F-149202E59C6A}" srcOrd="0" destOrd="0" parTransId="{3DE430C7-1649-4E76-B3CB-105D3F0978A3}" sibTransId="{0A6B8E46-60F7-4534-92A7-096487AED0A9}"/>
    <dgm:cxn modelId="{AC80718F-2F04-4229-9345-02DE867821E0}" type="presOf" srcId="{36B6EDAF-88AF-48FF-91CD-722426557030}" destId="{5728980E-9315-4F2C-9A82-F5563103366B}" srcOrd="1" destOrd="0" presId="urn:microsoft.com/office/officeart/2005/8/layout/hProcess7"/>
    <dgm:cxn modelId="{330EE579-DA4E-471A-A915-2A568607EED9}" srcId="{96C302E1-183F-4B34-ACBF-57B877F4D36E}" destId="{5C061A25-BC12-4BE5-800A-2353C812EAEA}" srcOrd="0" destOrd="0" parTransId="{5F4E940C-23E7-45DE-A7A2-BD979864F53F}" sibTransId="{DE40F469-3A69-4118-9189-206EDF9C43A3}"/>
    <dgm:cxn modelId="{F1B7B899-3AFA-4021-ACD4-755D651C33D8}" type="presParOf" srcId="{FD9D9B75-8E0A-41C8-A53A-EE9FE8EA42F5}" destId="{D7F9E46C-F75F-40CF-8802-20503C879980}" srcOrd="0" destOrd="0" presId="urn:microsoft.com/office/officeart/2005/8/layout/hProcess7"/>
    <dgm:cxn modelId="{57D8EF00-C496-4956-8752-0116CA60DD21}" type="presParOf" srcId="{D7F9E46C-F75F-40CF-8802-20503C879980}" destId="{B156B98C-39AF-44FB-B8A8-CE6C971AC71E}" srcOrd="0" destOrd="0" presId="urn:microsoft.com/office/officeart/2005/8/layout/hProcess7"/>
    <dgm:cxn modelId="{D43D2BA3-B405-45A3-BCB1-BD73127B25A3}" type="presParOf" srcId="{D7F9E46C-F75F-40CF-8802-20503C879980}" destId="{D2F553EF-F109-4449-A62B-57931CDD18D8}" srcOrd="1" destOrd="0" presId="urn:microsoft.com/office/officeart/2005/8/layout/hProcess7"/>
    <dgm:cxn modelId="{72D77A9A-6244-4EB9-9132-EC9ABACE8343}" type="presParOf" srcId="{D7F9E46C-F75F-40CF-8802-20503C879980}" destId="{E78EDA44-A45F-4F87-9AA1-0C8BC9B61416}" srcOrd="2" destOrd="0" presId="urn:microsoft.com/office/officeart/2005/8/layout/hProcess7"/>
    <dgm:cxn modelId="{32918D13-97B4-443D-A9CB-BE937EB8B7BE}" type="presParOf" srcId="{FD9D9B75-8E0A-41C8-A53A-EE9FE8EA42F5}" destId="{3E2EF6E4-BDB5-4D42-82D6-848D9075EECC}" srcOrd="1" destOrd="0" presId="urn:microsoft.com/office/officeart/2005/8/layout/hProcess7"/>
    <dgm:cxn modelId="{7CF1A850-1797-4586-B4F9-43BFE6FDDAD0}" type="presParOf" srcId="{FD9D9B75-8E0A-41C8-A53A-EE9FE8EA42F5}" destId="{67724AD7-D73A-4798-9BEF-40BD26C2467F}" srcOrd="2" destOrd="0" presId="urn:microsoft.com/office/officeart/2005/8/layout/hProcess7"/>
    <dgm:cxn modelId="{7620CAF1-9BB1-4A52-A07A-A0C5CE19A4C3}" type="presParOf" srcId="{67724AD7-D73A-4798-9BEF-40BD26C2467F}" destId="{FC9E5980-2647-4F84-9361-060C0C873B10}" srcOrd="0" destOrd="0" presId="urn:microsoft.com/office/officeart/2005/8/layout/hProcess7"/>
    <dgm:cxn modelId="{F208EF51-176C-43B9-A036-13E1CA491940}" type="presParOf" srcId="{67724AD7-D73A-4798-9BEF-40BD26C2467F}" destId="{B6AE13D6-8306-4B60-925A-9AD9D49A8C49}" srcOrd="1" destOrd="0" presId="urn:microsoft.com/office/officeart/2005/8/layout/hProcess7"/>
    <dgm:cxn modelId="{10CEBF99-8180-41BA-B8ED-B898C86E5D32}" type="presParOf" srcId="{67724AD7-D73A-4798-9BEF-40BD26C2467F}" destId="{C39D627F-5397-4CC7-A03E-8E167BAC4C31}" srcOrd="2" destOrd="0" presId="urn:microsoft.com/office/officeart/2005/8/layout/hProcess7"/>
    <dgm:cxn modelId="{1D1E6ABD-7E4E-465A-B7F4-72693DCB30AF}" type="presParOf" srcId="{FD9D9B75-8E0A-41C8-A53A-EE9FE8EA42F5}" destId="{D1B845E7-B942-41EB-BEFC-9FF1D7E0423F}" srcOrd="3" destOrd="0" presId="urn:microsoft.com/office/officeart/2005/8/layout/hProcess7"/>
    <dgm:cxn modelId="{6303B89D-C32B-43C9-963B-85FE3B85BFBC}" type="presParOf" srcId="{FD9D9B75-8E0A-41C8-A53A-EE9FE8EA42F5}" destId="{59B9557A-3929-4573-8638-BFA758FB30CB}" srcOrd="4" destOrd="0" presId="urn:microsoft.com/office/officeart/2005/8/layout/hProcess7"/>
    <dgm:cxn modelId="{E06A2242-7752-4ACE-BC62-AB5CC6AFCE96}" type="presParOf" srcId="{59B9557A-3929-4573-8638-BFA758FB30CB}" destId="{8DDCBC34-1EDE-4D6E-B9C4-E3E5E85A1BE1}" srcOrd="0" destOrd="0" presId="urn:microsoft.com/office/officeart/2005/8/layout/hProcess7"/>
    <dgm:cxn modelId="{D240DC88-91AE-453E-8415-9D8FACFD56EF}" type="presParOf" srcId="{59B9557A-3929-4573-8638-BFA758FB30CB}" destId="{A54338D2-A78F-4BAA-B262-B840307B3119}" srcOrd="1" destOrd="0" presId="urn:microsoft.com/office/officeart/2005/8/layout/hProcess7"/>
    <dgm:cxn modelId="{6A840916-E7EF-43CE-82F1-D69BB43D545C}" type="presParOf" srcId="{59B9557A-3929-4573-8638-BFA758FB30CB}" destId="{57BE40A9-A6AB-4889-857D-2319A73E7045}" srcOrd="2" destOrd="0" presId="urn:microsoft.com/office/officeart/2005/8/layout/hProcess7"/>
    <dgm:cxn modelId="{7839315D-22AC-4BD4-98EE-92535767BDC7}" type="presParOf" srcId="{FD9D9B75-8E0A-41C8-A53A-EE9FE8EA42F5}" destId="{42ACDA24-40FB-4053-AA11-2383E41BA0C0}" srcOrd="5" destOrd="0" presId="urn:microsoft.com/office/officeart/2005/8/layout/hProcess7"/>
    <dgm:cxn modelId="{0566507C-F6FF-439F-95E2-FB62F0ADDA04}" type="presParOf" srcId="{FD9D9B75-8E0A-41C8-A53A-EE9FE8EA42F5}" destId="{94E124B4-AB2A-43DE-A70E-07B82E94EC85}" srcOrd="6" destOrd="0" presId="urn:microsoft.com/office/officeart/2005/8/layout/hProcess7"/>
    <dgm:cxn modelId="{5DD3D569-F6C5-4BFA-9B04-C3A2E65CAD5D}" type="presParOf" srcId="{94E124B4-AB2A-43DE-A70E-07B82E94EC85}" destId="{7C9A39CE-81DB-4964-864D-7BEA1B6DADFC}" srcOrd="0" destOrd="0" presId="urn:microsoft.com/office/officeart/2005/8/layout/hProcess7"/>
    <dgm:cxn modelId="{CA9C96F8-8BF3-4CCA-90D2-3898EEBDF519}" type="presParOf" srcId="{94E124B4-AB2A-43DE-A70E-07B82E94EC85}" destId="{2111B763-F6EB-44AE-A9AA-CF29328C1F52}" srcOrd="1" destOrd="0" presId="urn:microsoft.com/office/officeart/2005/8/layout/hProcess7"/>
    <dgm:cxn modelId="{36557A5A-C58F-4D2F-9FDA-8916C30AF3DF}" type="presParOf" srcId="{94E124B4-AB2A-43DE-A70E-07B82E94EC85}" destId="{D69E3041-6D10-43B6-9F5D-E611DA1574C5}" srcOrd="2" destOrd="0" presId="urn:microsoft.com/office/officeart/2005/8/layout/hProcess7"/>
    <dgm:cxn modelId="{E18BF6D0-AB72-419D-90DB-3779F5970D8A}" type="presParOf" srcId="{FD9D9B75-8E0A-41C8-A53A-EE9FE8EA42F5}" destId="{5E780E38-D40B-4B57-9676-A2089EBC74BF}" srcOrd="7" destOrd="0" presId="urn:microsoft.com/office/officeart/2005/8/layout/hProcess7"/>
    <dgm:cxn modelId="{E490A63E-A423-46B4-B486-92E46A925296}" type="presParOf" srcId="{FD9D9B75-8E0A-41C8-A53A-EE9FE8EA42F5}" destId="{CF71A676-6211-4B19-9F68-76CA420FA222}" srcOrd="8" destOrd="0" presId="urn:microsoft.com/office/officeart/2005/8/layout/hProcess7"/>
    <dgm:cxn modelId="{7D62184E-E831-4F19-AE9E-788AE68D6790}" type="presParOf" srcId="{CF71A676-6211-4B19-9F68-76CA420FA222}" destId="{9415EB53-3041-4AA9-8068-A4E46BC9F1C3}" srcOrd="0" destOrd="0" presId="urn:microsoft.com/office/officeart/2005/8/layout/hProcess7"/>
    <dgm:cxn modelId="{F2133171-A611-4409-BDC3-D77F8BA2C71C}" type="presParOf" srcId="{CF71A676-6211-4B19-9F68-76CA420FA222}" destId="{5728980E-9315-4F2C-9A82-F5563103366B}" srcOrd="1" destOrd="0" presId="urn:microsoft.com/office/officeart/2005/8/layout/hProcess7"/>
    <dgm:cxn modelId="{FA7CA4D6-5B29-4D44-A863-6A22997DE629}" type="presParOf" srcId="{CF71A676-6211-4B19-9F68-76CA420FA222}" destId="{3103A5C7-0DE4-4D61-B9AA-126886C5ACFE}" srcOrd="2" destOrd="0" presId="urn:microsoft.com/office/officeart/2005/8/layout/hProcess7"/>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C1C0E7-FAC0-4BC6-8EE5-CD0FF81CDC6F}">
      <dsp:nvSpPr>
        <dsp:cNvPr id="0" name=""/>
        <dsp:cNvSpPr/>
      </dsp:nvSpPr>
      <dsp:spPr>
        <a:xfrm>
          <a:off x="4190991" y="0"/>
          <a:ext cx="2679280" cy="669820"/>
        </a:xfrm>
        <a:prstGeom prst="roundRect">
          <a:avLst>
            <a:gd name="adj" fmla="val 10000"/>
          </a:avLst>
        </a:prstGeom>
        <a:solidFill>
          <a:srgbClr val="006666"/>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Supervisor or Manager</a:t>
          </a:r>
          <a:endParaRPr lang="en-US" sz="2200" b="1" kern="1200" dirty="0"/>
        </a:p>
      </dsp:txBody>
      <dsp:txXfrm>
        <a:off x="4210609" y="19618"/>
        <a:ext cx="2640044" cy="630584"/>
      </dsp:txXfrm>
    </dsp:sp>
    <dsp:sp modelId="{50EF3A4F-2281-459F-9C18-6DBD8BCB374F}">
      <dsp:nvSpPr>
        <dsp:cNvPr id="0" name=""/>
        <dsp:cNvSpPr/>
      </dsp:nvSpPr>
      <dsp:spPr>
        <a:xfrm rot="5400000">
          <a:off x="5469486" y="733501"/>
          <a:ext cx="122290" cy="117218"/>
        </a:xfrm>
        <a:prstGeom prst="rightArrow">
          <a:avLst>
            <a:gd name="adj1" fmla="val 667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F8DD9706-2D37-4665-8BF9-4F610D84DD8A}">
      <dsp:nvSpPr>
        <dsp:cNvPr id="0" name=""/>
        <dsp:cNvSpPr/>
      </dsp:nvSpPr>
      <dsp:spPr>
        <a:xfrm>
          <a:off x="4190991" y="914401"/>
          <a:ext cx="2679280" cy="669820"/>
        </a:xfrm>
        <a:prstGeom prst="roundRect">
          <a:avLst>
            <a:gd name="adj" fmla="val 10000"/>
          </a:avLst>
        </a:prstGeom>
        <a:solidFill>
          <a:srgbClr val="FF990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Type and level of </a:t>
          </a:r>
          <a:br>
            <a:rPr lang="en-US" sz="1600" b="1" kern="1200" dirty="0" smtClean="0"/>
          </a:br>
          <a:r>
            <a:rPr lang="en-US" sz="1600" b="1" kern="1200" dirty="0" smtClean="0"/>
            <a:t>positions supervised</a:t>
          </a:r>
          <a:endParaRPr lang="en-US" sz="1600" b="1" kern="1200" dirty="0"/>
        </a:p>
      </dsp:txBody>
      <dsp:txXfrm>
        <a:off x="4210609" y="934019"/>
        <a:ext cx="2640044" cy="630584"/>
      </dsp:txXfrm>
    </dsp:sp>
    <dsp:sp modelId="{8F838539-E5D9-4783-BA35-3227CD02FC25}">
      <dsp:nvSpPr>
        <dsp:cNvPr id="0" name=""/>
        <dsp:cNvSpPr/>
      </dsp:nvSpPr>
      <dsp:spPr>
        <a:xfrm rot="5400000">
          <a:off x="5486000" y="1628852"/>
          <a:ext cx="89261" cy="117218"/>
        </a:xfrm>
        <a:prstGeom prst="rightArrow">
          <a:avLst>
            <a:gd name="adj1" fmla="val 667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E07CB68F-2FCB-4269-82A4-2AC3882A0489}">
      <dsp:nvSpPr>
        <dsp:cNvPr id="0" name=""/>
        <dsp:cNvSpPr/>
      </dsp:nvSpPr>
      <dsp:spPr>
        <a:xfrm>
          <a:off x="4190991" y="1790702"/>
          <a:ext cx="2679280" cy="669820"/>
        </a:xfrm>
        <a:prstGeom prst="roundRect">
          <a:avLst>
            <a:gd name="adj" fmla="val 10000"/>
          </a:avLst>
        </a:prstGeom>
        <a:solidFill>
          <a:srgbClr val="FF990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Influence upon </a:t>
          </a:r>
          <a:br>
            <a:rPr lang="en-US" sz="1600" b="1" kern="1200" dirty="0" smtClean="0"/>
          </a:br>
          <a:r>
            <a:rPr lang="en-US" sz="1600" b="1" kern="1200" dirty="0" smtClean="0"/>
            <a:t>functional or business strategy</a:t>
          </a:r>
          <a:endParaRPr lang="en-US" sz="1600" b="1" kern="1200" dirty="0"/>
        </a:p>
      </dsp:txBody>
      <dsp:txXfrm>
        <a:off x="4210609" y="1810320"/>
        <a:ext cx="2640044" cy="630584"/>
      </dsp:txXfrm>
    </dsp:sp>
    <dsp:sp modelId="{2587E2F1-3456-498F-B7D4-BEDB5EAF1316}">
      <dsp:nvSpPr>
        <dsp:cNvPr id="0" name=""/>
        <dsp:cNvSpPr/>
      </dsp:nvSpPr>
      <dsp:spPr>
        <a:xfrm rot="5400000">
          <a:off x="5486002" y="2505152"/>
          <a:ext cx="89259" cy="117218"/>
        </a:xfrm>
        <a:prstGeom prst="rightArrow">
          <a:avLst>
            <a:gd name="adj1" fmla="val 667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324C5D6A-8AC5-412F-99B8-22931709E409}">
      <dsp:nvSpPr>
        <dsp:cNvPr id="0" name=""/>
        <dsp:cNvSpPr/>
      </dsp:nvSpPr>
      <dsp:spPr>
        <a:xfrm>
          <a:off x="4190991" y="2667000"/>
          <a:ext cx="2679280" cy="669820"/>
        </a:xfrm>
        <a:prstGeom prst="roundRect">
          <a:avLst>
            <a:gd name="adj" fmla="val 10000"/>
          </a:avLst>
        </a:prstGeom>
        <a:solidFill>
          <a:srgbClr val="FF990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Role</a:t>
          </a:r>
          <a:endParaRPr lang="en-US" sz="1600" b="1" kern="1200" dirty="0"/>
        </a:p>
      </dsp:txBody>
      <dsp:txXfrm>
        <a:off x="4210609" y="2686618"/>
        <a:ext cx="2640044" cy="630584"/>
      </dsp:txXfrm>
    </dsp:sp>
    <dsp:sp modelId="{FEBDFC69-3F9E-49C6-A6E1-57247E4DAF9A}">
      <dsp:nvSpPr>
        <dsp:cNvPr id="0" name=""/>
        <dsp:cNvSpPr/>
      </dsp:nvSpPr>
      <dsp:spPr>
        <a:xfrm>
          <a:off x="685796" y="0"/>
          <a:ext cx="2679280" cy="669820"/>
        </a:xfrm>
        <a:prstGeom prst="roundRect">
          <a:avLst>
            <a:gd name="adj" fmla="val 10000"/>
          </a:avLst>
        </a:prstGeom>
        <a:solidFill>
          <a:srgbClr val="0070C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b="1" kern="1200" dirty="0" smtClean="0"/>
            <a:t>Individual Contributor</a:t>
          </a:r>
          <a:endParaRPr lang="en-US" sz="2100" b="1" kern="1200" dirty="0"/>
        </a:p>
      </dsp:txBody>
      <dsp:txXfrm>
        <a:off x="705414" y="19618"/>
        <a:ext cx="2640044" cy="630584"/>
      </dsp:txXfrm>
    </dsp:sp>
    <dsp:sp modelId="{4D269A96-9662-4E76-B96E-AD3534779B71}">
      <dsp:nvSpPr>
        <dsp:cNvPr id="0" name=""/>
        <dsp:cNvSpPr/>
      </dsp:nvSpPr>
      <dsp:spPr>
        <a:xfrm rot="5400000">
          <a:off x="1964291" y="733501"/>
          <a:ext cx="122290" cy="117218"/>
        </a:xfrm>
        <a:prstGeom prst="rightArrow">
          <a:avLst>
            <a:gd name="adj1" fmla="val 667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B6881A80-A3C0-47C5-A5C7-17603CB7669C}">
      <dsp:nvSpPr>
        <dsp:cNvPr id="0" name=""/>
        <dsp:cNvSpPr/>
      </dsp:nvSpPr>
      <dsp:spPr>
        <a:xfrm>
          <a:off x="685796" y="914401"/>
          <a:ext cx="2679280" cy="669820"/>
        </a:xfrm>
        <a:prstGeom prst="roundRect">
          <a:avLst>
            <a:gd name="adj" fmla="val 10000"/>
          </a:avLst>
        </a:prstGeom>
        <a:solidFill>
          <a:srgbClr val="99CCFF"/>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Functional Knowledge</a:t>
          </a:r>
          <a:endParaRPr lang="en-US" sz="1600" b="1" kern="1200" dirty="0"/>
        </a:p>
      </dsp:txBody>
      <dsp:txXfrm>
        <a:off x="705414" y="934019"/>
        <a:ext cx="2640044" cy="630584"/>
      </dsp:txXfrm>
    </dsp:sp>
    <dsp:sp modelId="{1B1FBEC2-53C6-4725-B74E-F3D8A595AA38}">
      <dsp:nvSpPr>
        <dsp:cNvPr id="0" name=""/>
        <dsp:cNvSpPr/>
      </dsp:nvSpPr>
      <dsp:spPr>
        <a:xfrm rot="5400000">
          <a:off x="1988426" y="1621232"/>
          <a:ext cx="74021" cy="117218"/>
        </a:xfrm>
        <a:prstGeom prst="rightArrow">
          <a:avLst>
            <a:gd name="adj1" fmla="val 667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A6D404BF-0550-41D9-A035-3AD9C6B71EED}">
      <dsp:nvSpPr>
        <dsp:cNvPr id="0" name=""/>
        <dsp:cNvSpPr/>
      </dsp:nvSpPr>
      <dsp:spPr>
        <a:xfrm>
          <a:off x="685796" y="1775461"/>
          <a:ext cx="2679280" cy="669820"/>
        </a:xfrm>
        <a:prstGeom prst="roundRect">
          <a:avLst>
            <a:gd name="adj" fmla="val 10000"/>
          </a:avLst>
        </a:prstGeom>
        <a:solidFill>
          <a:srgbClr val="99CCFF"/>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Independence in applying </a:t>
          </a:r>
          <a:br>
            <a:rPr lang="en-US" sz="1600" b="1" kern="1200" dirty="0" smtClean="0"/>
          </a:br>
          <a:r>
            <a:rPr lang="en-US" sz="1600" b="1" kern="1200" dirty="0" smtClean="0"/>
            <a:t>professional expertise</a:t>
          </a:r>
          <a:endParaRPr lang="en-US" sz="1600" b="1" kern="1200" dirty="0"/>
        </a:p>
      </dsp:txBody>
      <dsp:txXfrm>
        <a:off x="705414" y="1795079"/>
        <a:ext cx="2640044" cy="630584"/>
      </dsp:txXfrm>
    </dsp:sp>
    <dsp:sp modelId="{B815DB4D-28E7-423A-9DC8-B06F54EBB4F6}">
      <dsp:nvSpPr>
        <dsp:cNvPr id="0" name=""/>
        <dsp:cNvSpPr/>
      </dsp:nvSpPr>
      <dsp:spPr>
        <a:xfrm rot="5400000">
          <a:off x="1973186" y="2497531"/>
          <a:ext cx="104500" cy="117218"/>
        </a:xfrm>
        <a:prstGeom prst="rightArrow">
          <a:avLst>
            <a:gd name="adj1" fmla="val 667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8BD30C2F-A569-4A3F-B167-4F1DEA7E04B9}">
      <dsp:nvSpPr>
        <dsp:cNvPr id="0" name=""/>
        <dsp:cNvSpPr/>
      </dsp:nvSpPr>
      <dsp:spPr>
        <a:xfrm>
          <a:off x="685796" y="2667000"/>
          <a:ext cx="2679280" cy="669820"/>
        </a:xfrm>
        <a:prstGeom prst="roundRect">
          <a:avLst>
            <a:gd name="adj" fmla="val 10000"/>
          </a:avLst>
        </a:prstGeom>
        <a:solidFill>
          <a:srgbClr val="99CCFF"/>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Role</a:t>
          </a:r>
          <a:endParaRPr lang="en-US" sz="1600" b="1" kern="1200" dirty="0"/>
        </a:p>
      </dsp:txBody>
      <dsp:txXfrm>
        <a:off x="705414" y="2686618"/>
        <a:ext cx="2640044" cy="6305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19837C9-DE7E-4450-9F08-CE4957C5DF79}" type="datetimeFigureOut">
              <a:rPr lang="en-US" smtClean="0"/>
              <a:t>7/16/2013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FE1C017-6D19-475C-8BFA-8888C6B29BB2}" type="slidenum">
              <a:rPr lang="en-US" smtClean="0"/>
              <a:t>‹#›</a:t>
            </a:fld>
            <a:endParaRPr lang="en-US" dirty="0"/>
          </a:p>
        </p:txBody>
      </p:sp>
    </p:spTree>
    <p:extLst>
      <p:ext uri="{BB962C8B-B14F-4D97-AF65-F5344CB8AC3E}">
        <p14:creationId xmlns:p14="http://schemas.microsoft.com/office/powerpoint/2010/main" val="3592872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Welcome</a:t>
            </a:r>
            <a:r>
              <a:rPr lang="en-US" baseline="0" dirty="0" smtClean="0"/>
              <a:t> to the leadership presentation that will provide you an overview of the staff compensation structure and administration. Much of the information may be new to you but it should provide a good overview of the program.</a:t>
            </a:r>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1</a:t>
            </a:fld>
            <a:endParaRPr lang="en-US" dirty="0"/>
          </a:p>
        </p:txBody>
      </p:sp>
    </p:spTree>
    <p:extLst>
      <p:ext uri="{BB962C8B-B14F-4D97-AF65-F5344CB8AC3E}">
        <p14:creationId xmlns:p14="http://schemas.microsoft.com/office/powerpoint/2010/main" val="1851606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Before</a:t>
            </a:r>
            <a:r>
              <a:rPr lang="en-US" baseline="0" dirty="0" smtClean="0"/>
              <a:t> moving on to the structure, her</a:t>
            </a:r>
            <a:r>
              <a:rPr lang="en-US" dirty="0" smtClean="0"/>
              <a:t>e’s a reminder of what the Global Grading System is and how a job is linked to a salary range. Read slide…</a:t>
            </a:r>
          </a:p>
        </p:txBody>
      </p:sp>
      <p:sp>
        <p:nvSpPr>
          <p:cNvPr id="4" name="Slide Number Placeholder 3"/>
          <p:cNvSpPr>
            <a:spLocks noGrp="1"/>
          </p:cNvSpPr>
          <p:nvPr>
            <p:ph type="sldNum" sz="quarter" idx="10"/>
          </p:nvPr>
        </p:nvSpPr>
        <p:spPr/>
        <p:txBody>
          <a:bodyPr/>
          <a:lstStyle/>
          <a:p>
            <a:fld id="{4FE1C017-6D19-475C-8BFA-8888C6B29BB2}" type="slidenum">
              <a:rPr lang="en-US" smtClean="0"/>
              <a:t>10</a:t>
            </a:fld>
            <a:endParaRPr lang="en-US" dirty="0"/>
          </a:p>
        </p:txBody>
      </p:sp>
    </p:spTree>
    <p:extLst>
      <p:ext uri="{BB962C8B-B14F-4D97-AF65-F5344CB8AC3E}">
        <p14:creationId xmlns:p14="http://schemas.microsoft.com/office/powerpoint/2010/main" val="2620316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This is a picture</a:t>
            </a:r>
            <a:r>
              <a:rPr lang="en-US" baseline="0" dirty="0" smtClean="0"/>
              <a:t> of how jobs are placed within the salary structure and also provides a visual of how you  might move further into the pay range in either a management path or an individual contributor path.</a:t>
            </a:r>
          </a:p>
          <a:p>
            <a:pPr marL="171450" indent="-171450">
              <a:buFont typeface="Arial" pitchFamily="34" charset="0"/>
              <a:buChar char="•"/>
            </a:pPr>
            <a:r>
              <a:rPr lang="en-US" baseline="0" dirty="0" smtClean="0"/>
              <a:t>The grades are listed in the gold bar across the top of the two rectangles and each one represents a salary grade as designated by the number. This graphic is somewhat dated. There are 17 grades for staff and three broad-banded grades, called E1 and E2, that are used for executives. The blocks of color in each represent a salary range for a group of positions. Not all positions are represented in this graphic. </a:t>
            </a:r>
          </a:p>
          <a:p>
            <a:pPr marL="171450" indent="-171450">
              <a:buFont typeface="Arial" pitchFamily="34" charset="0"/>
              <a:buChar char="•"/>
            </a:pPr>
            <a:r>
              <a:rPr lang="en-US" baseline="0" dirty="0" smtClean="0"/>
              <a:t>Notice that in the top rectangle which represents the management career path, there is a stair step effect that represents how an individual might move from a supervisor to middle management and forward in the management ranks. </a:t>
            </a:r>
          </a:p>
          <a:p>
            <a:pPr marL="171450" indent="-171450">
              <a:buFont typeface="Arial" pitchFamily="34" charset="0"/>
              <a:buChar char="•"/>
            </a:pPr>
            <a:r>
              <a:rPr lang="en-US" baseline="0" dirty="0" smtClean="0"/>
              <a:t>The bottom rectangle shows how an individual contributor might progress along a different career path but with a similar progression. Most people start in an independent contributor band. Some move into the management band and others choose to stay in the individual contributor band.</a:t>
            </a:r>
          </a:p>
          <a:p>
            <a:pPr marL="171450" indent="-171450">
              <a:buFont typeface="Arial" pitchFamily="34" charset="0"/>
              <a:buChar char="•"/>
            </a:pPr>
            <a:r>
              <a:rPr lang="en-US" baseline="0" dirty="0" smtClean="0"/>
              <a:t>It is important to note that we are changing from thousands of salary ranges to around 20 ranges. This means that you will stay within the salary range for a much longer period of time because the ranges are much broader from the minimum to the maximum. Salary increases will more commonly occur as a result of range progression to reward performance, experience and skill development, rather than as a change in salary grade.</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4FE1C017-6D19-475C-8BFA-8888C6B29BB2}" type="slidenum">
              <a:rPr lang="en-US" smtClean="0"/>
              <a:t>11</a:t>
            </a:fld>
            <a:endParaRPr lang="en-US" dirty="0"/>
          </a:p>
        </p:txBody>
      </p:sp>
    </p:spTree>
    <p:extLst>
      <p:ext uri="{BB962C8B-B14F-4D97-AF65-F5344CB8AC3E}">
        <p14:creationId xmlns:p14="http://schemas.microsoft.com/office/powerpoint/2010/main" val="1500319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feel that your job has not been assigned to the proper grade, and your leadership agrees, the job evaluation may be reviewed by HR leadership, trained to use the GGS.  The results of their evaluation will be shared with your leadership and they will share these results with you.</a:t>
            </a:r>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12</a:t>
            </a:fld>
            <a:endParaRPr lang="en-US" dirty="0"/>
          </a:p>
        </p:txBody>
      </p:sp>
    </p:spTree>
    <p:extLst>
      <p:ext uri="{BB962C8B-B14F-4D97-AF65-F5344CB8AC3E}">
        <p14:creationId xmlns:p14="http://schemas.microsoft.com/office/powerpoint/2010/main" val="704114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a:t>
            </a:r>
            <a:r>
              <a:rPr lang="en-US" baseline="0" dirty="0" smtClean="0"/>
              <a:t> let’s talk a little more about the structure of a salary range. A range represents </a:t>
            </a:r>
            <a:r>
              <a:rPr lang="en-US" dirty="0" smtClean="0"/>
              <a:t>the minimum the University pays to an inexperienced person for a particular job. On</a:t>
            </a:r>
            <a:r>
              <a:rPr lang="en-US" baseline="0" dirty="0" smtClean="0"/>
              <a:t> the far right is the maximum of the range which represents the most </a:t>
            </a:r>
            <a:r>
              <a:rPr lang="en-US" dirty="0" smtClean="0"/>
              <a:t>the University will pay for a top performing person for a position within this</a:t>
            </a:r>
            <a:r>
              <a:rPr lang="en-US" baseline="0" dirty="0" smtClean="0"/>
              <a:t> salary range</a:t>
            </a:r>
            <a:r>
              <a:rPr lang="en-US" dirty="0" smtClean="0"/>
              <a:t>.  The midpoint of the salary range is considered to be the average</a:t>
            </a:r>
            <a:r>
              <a:rPr lang="en-US" baseline="0" dirty="0" smtClean="0"/>
              <a:t> pay or</a:t>
            </a:r>
            <a:r>
              <a:rPr lang="en-US" dirty="0" smtClean="0"/>
              <a:t> “market</a:t>
            </a:r>
            <a:r>
              <a:rPr lang="en-US" baseline="0" dirty="0" smtClean="0"/>
              <a:t> rate” for</a:t>
            </a:r>
            <a:r>
              <a:rPr lang="en-US" dirty="0" smtClean="0"/>
              <a:t> a solid performer with significant experience. </a:t>
            </a:r>
          </a:p>
        </p:txBody>
      </p:sp>
      <p:sp>
        <p:nvSpPr>
          <p:cNvPr id="4" name="Slide Number Placeholder 3"/>
          <p:cNvSpPr>
            <a:spLocks noGrp="1"/>
          </p:cNvSpPr>
          <p:nvPr>
            <p:ph type="sldNum" sz="quarter" idx="10"/>
          </p:nvPr>
        </p:nvSpPr>
        <p:spPr/>
        <p:txBody>
          <a:bodyPr/>
          <a:lstStyle/>
          <a:p>
            <a:fld id="{4FE1C017-6D19-475C-8BFA-8888C6B29BB2}" type="slidenum">
              <a:rPr lang="en-US" smtClean="0"/>
              <a:t>13</a:t>
            </a:fld>
            <a:endParaRPr lang="en-US" dirty="0"/>
          </a:p>
        </p:txBody>
      </p:sp>
    </p:spTree>
    <p:extLst>
      <p:ext uri="{BB962C8B-B14F-4D97-AF65-F5344CB8AC3E}">
        <p14:creationId xmlns:p14="http://schemas.microsoft.com/office/powerpoint/2010/main" val="2652647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salary grades provide a framework to compare the University’s pay opportunities with the market; allowing the university to fairly administer pay.</a:t>
            </a:r>
            <a:r>
              <a:rPr lang="en-US" baseline="0" dirty="0" smtClean="0"/>
              <a:t> Using the structure, you can identify a career path and developmental and promotional </a:t>
            </a:r>
            <a:r>
              <a:rPr lang="en-US" dirty="0" smtClean="0"/>
              <a:t>opportunities to work toward.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 in review, the salary</a:t>
            </a:r>
            <a:r>
              <a:rPr lang="en-US" baseline="0" dirty="0" smtClean="0"/>
              <a:t> structure has the following objectives…read bullets.</a:t>
            </a:r>
            <a:endParaRPr lang="en-US" dirty="0" smtClean="0"/>
          </a:p>
        </p:txBody>
      </p:sp>
      <p:sp>
        <p:nvSpPr>
          <p:cNvPr id="4" name="Slide Number Placeholder 3"/>
          <p:cNvSpPr>
            <a:spLocks noGrp="1"/>
          </p:cNvSpPr>
          <p:nvPr>
            <p:ph type="sldNum" sz="quarter" idx="10"/>
          </p:nvPr>
        </p:nvSpPr>
        <p:spPr/>
        <p:txBody>
          <a:bodyPr/>
          <a:lstStyle/>
          <a:p>
            <a:fld id="{4FE1C017-6D19-475C-8BFA-8888C6B29BB2}" type="slidenum">
              <a:rPr lang="en-US" smtClean="0"/>
              <a:t>14</a:t>
            </a:fld>
            <a:endParaRPr lang="en-US" dirty="0"/>
          </a:p>
        </p:txBody>
      </p:sp>
    </p:spTree>
    <p:extLst>
      <p:ext uri="{BB962C8B-B14F-4D97-AF65-F5344CB8AC3E}">
        <p14:creationId xmlns:p14="http://schemas.microsoft.com/office/powerpoint/2010/main" val="1141602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that we have a salary structure in place, it is important to periodically</a:t>
            </a:r>
            <a:r>
              <a:rPr lang="en-US" baseline="0" dirty="0" smtClean="0"/>
              <a:t> compare the university’s structure to the market. We have committed to doing this approximately every two years. Benchmark positions, or those that can be matched to a similar position elsewhere, are used to compare to our jobs with the external market or where we compete for talent. This may be local, regional or national, depending on the job.</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the assessment finds that our structure has fallen behind the external market, salary ranges or positions within the ranges, may be adjusted, depending on the university’s financial ability to do so. Adjustment of a salary range does not mean that employees within this range will receive a pay increase, however, depending on the circumstances the university could decide to increase pay for some positions.</a:t>
            </a:r>
            <a:endParaRPr lang="en-US" dirty="0" smtClean="0"/>
          </a:p>
          <a:p>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15</a:t>
            </a:fld>
            <a:endParaRPr lang="en-US" dirty="0"/>
          </a:p>
        </p:txBody>
      </p:sp>
    </p:spTree>
    <p:extLst>
      <p:ext uri="{BB962C8B-B14F-4D97-AF65-F5344CB8AC3E}">
        <p14:creationId xmlns:p14="http://schemas.microsoft.com/office/powerpoint/2010/main" val="3744265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Before</a:t>
            </a:r>
            <a:r>
              <a:rPr lang="en-US" baseline="0" dirty="0" smtClean="0"/>
              <a:t> we end, I’d like to talk about the next steps in the project. Read bullets…</a:t>
            </a:r>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16</a:t>
            </a:fld>
            <a:endParaRPr lang="en-US" dirty="0"/>
          </a:p>
        </p:txBody>
      </p:sp>
    </p:spTree>
    <p:extLst>
      <p:ext uri="{BB962C8B-B14F-4D97-AF65-F5344CB8AC3E}">
        <p14:creationId xmlns:p14="http://schemas.microsoft.com/office/powerpoint/2010/main" val="938397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Before</a:t>
            </a:r>
            <a:r>
              <a:rPr lang="en-US" baseline="0" dirty="0" smtClean="0"/>
              <a:t> we end, I’d like to talk about the next steps in the project. Read bullets…</a:t>
            </a:r>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17</a:t>
            </a:fld>
            <a:endParaRPr lang="en-US" dirty="0"/>
          </a:p>
        </p:txBody>
      </p:sp>
    </p:spTree>
    <p:extLst>
      <p:ext uri="{BB962C8B-B14F-4D97-AF65-F5344CB8AC3E}">
        <p14:creationId xmlns:p14="http://schemas.microsoft.com/office/powerpoint/2010/main" val="24978022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Let’s review the major points again and then I’ll share the</a:t>
            </a:r>
            <a:r>
              <a:rPr lang="en-US" baseline="0" dirty="0" smtClean="0"/>
              <a:t> project’s next steps and the timeline. Read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18</a:t>
            </a:fld>
            <a:endParaRPr lang="en-US" dirty="0"/>
          </a:p>
        </p:txBody>
      </p:sp>
    </p:spTree>
    <p:extLst>
      <p:ext uri="{BB962C8B-B14F-4D97-AF65-F5344CB8AC3E}">
        <p14:creationId xmlns:p14="http://schemas.microsoft.com/office/powerpoint/2010/main" val="3547896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project was undertaken to provide the University with an up to date and common platform with which to administer staff salaries and ensure</a:t>
            </a:r>
            <a:r>
              <a:rPr lang="en-US" baseline="0" dirty="0" smtClean="0"/>
              <a:t> that we can </a:t>
            </a:r>
            <a:r>
              <a:rPr lang="en-US" dirty="0" smtClean="0"/>
              <a:t>compete for talent.</a:t>
            </a:r>
            <a:r>
              <a:rPr lang="en-US" baseline="0" dirty="0" smtClean="0"/>
              <a:t> It does not include academic or union titles. The project started as a pilot and has now expanded organization-wide.</a:t>
            </a:r>
            <a:endParaRPr lang="en-US" dirty="0" smtClean="0"/>
          </a:p>
        </p:txBody>
      </p:sp>
      <p:sp>
        <p:nvSpPr>
          <p:cNvPr id="4" name="Slide Number Placeholder 3"/>
          <p:cNvSpPr>
            <a:spLocks noGrp="1"/>
          </p:cNvSpPr>
          <p:nvPr>
            <p:ph type="sldNum" sz="quarter" idx="10"/>
          </p:nvPr>
        </p:nvSpPr>
        <p:spPr/>
        <p:txBody>
          <a:bodyPr/>
          <a:lstStyle/>
          <a:p>
            <a:fld id="{4FE1C017-6D19-475C-8BFA-8888C6B29BB2}" type="slidenum">
              <a:rPr lang="en-US" smtClean="0"/>
              <a:t>2</a:t>
            </a:fld>
            <a:endParaRPr lang="en-US" dirty="0"/>
          </a:p>
        </p:txBody>
      </p:sp>
    </p:spTree>
    <p:extLst>
      <p:ext uri="{BB962C8B-B14F-4D97-AF65-F5344CB8AC3E}">
        <p14:creationId xmlns:p14="http://schemas.microsoft.com/office/powerpoint/2010/main" val="3248194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dirty="0" smtClean="0"/>
              <a:t>This is a list of the Global</a:t>
            </a:r>
            <a:r>
              <a:rPr lang="en-US" baseline="0" dirty="0" smtClean="0"/>
              <a:t> Groups, or job families, that all staff positions are grouped into.</a:t>
            </a:r>
            <a:endParaRPr lang="en-US" dirty="0" smtClean="0"/>
          </a:p>
          <a:p>
            <a:pPr marL="174708" indent="-174708">
              <a:buFont typeface="Arial" pitchFamily="34" charset="0"/>
              <a:buChar char="•"/>
            </a:pPr>
            <a:r>
              <a:rPr lang="en-US" dirty="0" smtClean="0"/>
              <a:t>A</a:t>
            </a:r>
            <a:r>
              <a:rPr lang="en-US" baseline="0" dirty="0" smtClean="0"/>
              <a:t> team of certified GGS evaluators have evaluated each job in these Global Groups (job families)</a:t>
            </a:r>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3</a:t>
            </a:fld>
            <a:endParaRPr lang="en-US" dirty="0"/>
          </a:p>
        </p:txBody>
      </p:sp>
    </p:spTree>
    <p:extLst>
      <p:ext uri="{BB962C8B-B14F-4D97-AF65-F5344CB8AC3E}">
        <p14:creationId xmlns:p14="http://schemas.microsoft.com/office/powerpoint/2010/main" val="1479448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addition</a:t>
            </a:r>
            <a:r>
              <a:rPr lang="en-US" baseline="0" dirty="0" smtClean="0"/>
              <a:t> to comparing the relative value of one job to another inside the organization, t</a:t>
            </a:r>
            <a:r>
              <a:rPr lang="en-US" dirty="0" smtClean="0"/>
              <a:t>he project allows us to compare ourselves to those with whom we compete for talent. It also provides a way for you to better understand h</a:t>
            </a:r>
            <a:r>
              <a:rPr lang="en-US" baseline="0" dirty="0" smtClean="0"/>
              <a:t>ow the com</a:t>
            </a:r>
            <a:r>
              <a:rPr lang="en-US" dirty="0" smtClean="0"/>
              <a:t>pensation program works and how your pay is determined. The</a:t>
            </a:r>
            <a:r>
              <a:rPr lang="en-US" baseline="0" dirty="0" smtClean="0"/>
              <a:t> focus of all the projects in HR are on the ability to recruit, retain and reward employees.</a:t>
            </a:r>
            <a:endParaRPr lang="en-US" dirty="0" smtClean="0"/>
          </a:p>
          <a:p>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4</a:t>
            </a:fld>
            <a:endParaRPr lang="en-US" dirty="0"/>
          </a:p>
        </p:txBody>
      </p:sp>
    </p:spTree>
    <p:extLst>
      <p:ext uri="{BB962C8B-B14F-4D97-AF65-F5344CB8AC3E}">
        <p14:creationId xmlns:p14="http://schemas.microsoft.com/office/powerpoint/2010/main" val="2663034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a part of the project, a</a:t>
            </a:r>
            <a:r>
              <a:rPr lang="en-US" baseline="0" dirty="0" smtClean="0"/>
              <a:t>n organizational compensation philosophy was developed to provide guiding principles around the program. Read bullets…</a:t>
            </a:r>
          </a:p>
          <a:p>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5</a:t>
            </a:fld>
            <a:endParaRPr lang="en-US" dirty="0"/>
          </a:p>
        </p:txBody>
      </p:sp>
    </p:spTree>
    <p:extLst>
      <p:ext uri="{BB962C8B-B14F-4D97-AF65-F5344CB8AC3E}">
        <p14:creationId xmlns:p14="http://schemas.microsoft.com/office/powerpoint/2010/main" val="4234048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smtClean="0"/>
              <a:t>This</a:t>
            </a:r>
            <a:r>
              <a:rPr lang="en-US" baseline="0" dirty="0" smtClean="0"/>
              <a:t> provides an overview of the project which </a:t>
            </a:r>
            <a:r>
              <a:rPr lang="en-US" dirty="0" smtClean="0"/>
              <a:t>included</a:t>
            </a:r>
            <a:r>
              <a:rPr lang="en-US" baseline="0" dirty="0" smtClean="0"/>
              <a:t> evaluating each position in the organization.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The evaluation process often identifies like positions that may be titled differently. We identified many jobs that require similar skills and experience (and therefore pay) but have different titles. As a part of the project, these will be consolidated into fewer titles. This may change titles for some employees.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Once the evaluation is complete, the position is placed within a GGS salary range.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Following evaluation and placement in the structure, updated job descriptions are being completed.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The targeted outcome of this process is to create internal equity for salaries and ensure that we are externally competitive</a:t>
            </a:r>
            <a:r>
              <a:rPr lang="en-US" dirty="0" smtClean="0"/>
              <a:t>. We’ll talk more about how this will happen as we move through the presentation.</a:t>
            </a:r>
          </a:p>
        </p:txBody>
      </p:sp>
      <p:sp>
        <p:nvSpPr>
          <p:cNvPr id="4" name="Slide Number Placeholder 3"/>
          <p:cNvSpPr>
            <a:spLocks noGrp="1"/>
          </p:cNvSpPr>
          <p:nvPr>
            <p:ph type="sldNum" sz="quarter" idx="10"/>
          </p:nvPr>
        </p:nvSpPr>
        <p:spPr/>
        <p:txBody>
          <a:bodyPr/>
          <a:lstStyle/>
          <a:p>
            <a:fld id="{4FE1C017-6D19-475C-8BFA-8888C6B29BB2}" type="slidenum">
              <a:rPr lang="en-US" smtClean="0"/>
              <a:t>6</a:t>
            </a:fld>
            <a:endParaRPr lang="en-US" dirty="0"/>
          </a:p>
        </p:txBody>
      </p:sp>
    </p:spTree>
    <p:extLst>
      <p:ext uri="{BB962C8B-B14F-4D97-AF65-F5344CB8AC3E}">
        <p14:creationId xmlns:p14="http://schemas.microsoft.com/office/powerpoint/2010/main" val="1246056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project evaluates the positions AS THEY ARE TODAY. It does not change the type of work</a:t>
            </a:r>
            <a:r>
              <a:rPr lang="en-US" baseline="0" dirty="0" smtClean="0"/>
              <a:t> and will not reduce pay, eliminate positions or cause layoffs. It also does not evaluate the performance of individuals within a job title.</a:t>
            </a:r>
            <a:endParaRPr lang="en-US" dirty="0" smtClean="0"/>
          </a:p>
          <a:p>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7</a:t>
            </a:fld>
            <a:endParaRPr lang="en-US" dirty="0"/>
          </a:p>
        </p:txBody>
      </p:sp>
    </p:spTree>
    <p:extLst>
      <p:ext uri="{BB962C8B-B14F-4D97-AF65-F5344CB8AC3E}">
        <p14:creationId xmlns:p14="http://schemas.microsoft.com/office/powerpoint/2010/main" val="1314735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One of the key advantages of the project is that</a:t>
            </a:r>
            <a:r>
              <a:rPr lang="en-US" baseline="0" dirty="0" smtClean="0"/>
              <a:t> once all positions have been evaluated, it will be easier to determine a clearer career path within the organization. There are two primary paths: an individual contributor path and a supervisor/manager path. Because the university has a number of highly specialized  positions that are valuable to the organization but do not manage other employees, it was important </a:t>
            </a:r>
            <a:r>
              <a:rPr lang="en-US" baseline="0" smtClean="0"/>
              <a:t>that there </a:t>
            </a:r>
            <a:r>
              <a:rPr lang="en-US" baseline="0" dirty="0" smtClean="0"/>
              <a:t>be a career path for the individual contributor role. </a:t>
            </a:r>
            <a:endParaRPr lang="en-US" dirty="0" smtClean="0"/>
          </a:p>
          <a:p>
            <a:endParaRPr lang="en-US" dirty="0"/>
          </a:p>
        </p:txBody>
      </p:sp>
      <p:sp>
        <p:nvSpPr>
          <p:cNvPr id="4" name="Slide Number Placeholder 3"/>
          <p:cNvSpPr>
            <a:spLocks noGrp="1"/>
          </p:cNvSpPr>
          <p:nvPr>
            <p:ph type="sldNum" sz="quarter" idx="10"/>
          </p:nvPr>
        </p:nvSpPr>
        <p:spPr/>
        <p:txBody>
          <a:bodyPr/>
          <a:lstStyle/>
          <a:p>
            <a:fld id="{4FE1C017-6D19-475C-8BFA-8888C6B29BB2}" type="slidenum">
              <a:rPr lang="en-US" smtClean="0"/>
              <a:t>8</a:t>
            </a:fld>
            <a:endParaRPr lang="en-US" dirty="0"/>
          </a:p>
        </p:txBody>
      </p:sp>
    </p:spTree>
    <p:extLst>
      <p:ext uri="{BB962C8B-B14F-4D97-AF65-F5344CB8AC3E}">
        <p14:creationId xmlns:p14="http://schemas.microsoft.com/office/powerpoint/2010/main" val="3175601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Once a position is determined to be in either the management or individual career path, these 7 factors are used to evaluate each position. </a:t>
            </a:r>
            <a:r>
              <a:rPr lang="en-US" baseline="0" dirty="0" smtClean="0"/>
              <a:t> The seven factors are the same for each band (management or individual contributor) but the questions used in the evaluation process are unique to each band. Once the job is evaluated, t</a:t>
            </a:r>
            <a:r>
              <a:rPr lang="en-US" dirty="0" smtClean="0"/>
              <a:t>he Global</a:t>
            </a:r>
            <a:r>
              <a:rPr lang="en-US" baseline="0" dirty="0" smtClean="0"/>
              <a:t> Grading System assigns a salary grade. Let’s walk through the factors…read factor and descriptions.</a:t>
            </a:r>
            <a:endParaRPr lang="en-US" dirty="0" smtClean="0"/>
          </a:p>
          <a:p>
            <a:pPr>
              <a:spcBef>
                <a:spcPct val="0"/>
              </a:spcBef>
            </a:pPr>
            <a:endParaRPr lang="en-US"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300">
                <a:solidFill>
                  <a:schemeClr val="tx1"/>
                </a:solidFill>
                <a:latin typeface="Arial" pitchFamily="34" charset="0"/>
                <a:ea typeface="Geneva" charset="-128"/>
              </a:defRPr>
            </a:lvl1pPr>
            <a:lvl2pPr marL="756893" indent="-291112" eaLnBrk="0" hangingPunct="0">
              <a:defRPr sz="2300">
                <a:solidFill>
                  <a:schemeClr val="tx1"/>
                </a:solidFill>
                <a:latin typeface="Arial" pitchFamily="34" charset="0"/>
                <a:ea typeface="Geneva" charset="-128"/>
              </a:defRPr>
            </a:lvl2pPr>
            <a:lvl3pPr marL="1164451" indent="-232889" eaLnBrk="0" hangingPunct="0">
              <a:defRPr sz="2300">
                <a:solidFill>
                  <a:schemeClr val="tx1"/>
                </a:solidFill>
                <a:latin typeface="Arial" pitchFamily="34" charset="0"/>
                <a:ea typeface="Geneva" charset="-128"/>
              </a:defRPr>
            </a:lvl3pPr>
            <a:lvl4pPr marL="1630231" indent="-232889" eaLnBrk="0" hangingPunct="0">
              <a:defRPr sz="2300">
                <a:solidFill>
                  <a:schemeClr val="tx1"/>
                </a:solidFill>
                <a:latin typeface="Arial" pitchFamily="34" charset="0"/>
                <a:ea typeface="Geneva" charset="-128"/>
              </a:defRPr>
            </a:lvl4pPr>
            <a:lvl5pPr marL="2096011" indent="-232889" eaLnBrk="0" hangingPunct="0">
              <a:defRPr sz="2300">
                <a:solidFill>
                  <a:schemeClr val="tx1"/>
                </a:solidFill>
                <a:latin typeface="Arial" pitchFamily="34" charset="0"/>
                <a:ea typeface="Geneva" charset="-128"/>
              </a:defRPr>
            </a:lvl5pPr>
            <a:lvl6pPr marL="2561790" indent="-232889" eaLnBrk="0" fontAlgn="base" hangingPunct="0">
              <a:spcBef>
                <a:spcPct val="0"/>
              </a:spcBef>
              <a:spcAft>
                <a:spcPct val="0"/>
              </a:spcAft>
              <a:defRPr sz="2300">
                <a:solidFill>
                  <a:schemeClr val="tx1"/>
                </a:solidFill>
                <a:latin typeface="Arial" pitchFamily="34" charset="0"/>
                <a:ea typeface="Geneva" charset="-128"/>
              </a:defRPr>
            </a:lvl6pPr>
            <a:lvl7pPr marL="3027570" indent="-232889" eaLnBrk="0" fontAlgn="base" hangingPunct="0">
              <a:spcBef>
                <a:spcPct val="0"/>
              </a:spcBef>
              <a:spcAft>
                <a:spcPct val="0"/>
              </a:spcAft>
              <a:defRPr sz="2300">
                <a:solidFill>
                  <a:schemeClr val="tx1"/>
                </a:solidFill>
                <a:latin typeface="Arial" pitchFamily="34" charset="0"/>
                <a:ea typeface="Geneva" charset="-128"/>
              </a:defRPr>
            </a:lvl7pPr>
            <a:lvl8pPr marL="3493350" indent="-232889" eaLnBrk="0" fontAlgn="base" hangingPunct="0">
              <a:spcBef>
                <a:spcPct val="0"/>
              </a:spcBef>
              <a:spcAft>
                <a:spcPct val="0"/>
              </a:spcAft>
              <a:defRPr sz="2300">
                <a:solidFill>
                  <a:schemeClr val="tx1"/>
                </a:solidFill>
                <a:latin typeface="Arial" pitchFamily="34" charset="0"/>
                <a:ea typeface="Geneva" charset="-128"/>
              </a:defRPr>
            </a:lvl8pPr>
            <a:lvl9pPr marL="3959131" indent="-232889" eaLnBrk="0" fontAlgn="base" hangingPunct="0">
              <a:spcBef>
                <a:spcPct val="0"/>
              </a:spcBef>
              <a:spcAft>
                <a:spcPct val="0"/>
              </a:spcAft>
              <a:defRPr sz="2300">
                <a:solidFill>
                  <a:schemeClr val="tx1"/>
                </a:solidFill>
                <a:latin typeface="Arial" pitchFamily="34" charset="0"/>
                <a:ea typeface="Geneva" charset="-128"/>
              </a:defRPr>
            </a:lvl9pPr>
          </a:lstStyle>
          <a:p>
            <a:pPr eaLnBrk="1" hangingPunct="1"/>
            <a:fld id="{F76406F4-C7F0-4975-88D7-B4EB661E1930}" type="slidenum">
              <a:rPr lang="en-US" sz="1200"/>
              <a:pPr eaLnBrk="1" hangingPunct="1"/>
              <a:t>9</a:t>
            </a:fld>
            <a:endParaRPr lang="en-US" sz="1200" dirty="0"/>
          </a:p>
        </p:txBody>
      </p:sp>
      <p:sp>
        <p:nvSpPr>
          <p:cNvPr id="21509"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300">
                <a:solidFill>
                  <a:schemeClr val="tx1"/>
                </a:solidFill>
                <a:latin typeface="Arial" pitchFamily="34" charset="0"/>
                <a:ea typeface="Geneva" charset="-128"/>
              </a:defRPr>
            </a:lvl1pPr>
            <a:lvl2pPr marL="756893" indent="-291112" eaLnBrk="0" hangingPunct="0">
              <a:defRPr sz="2300">
                <a:solidFill>
                  <a:schemeClr val="tx1"/>
                </a:solidFill>
                <a:latin typeface="Arial" pitchFamily="34" charset="0"/>
                <a:ea typeface="Geneva" charset="-128"/>
              </a:defRPr>
            </a:lvl2pPr>
            <a:lvl3pPr marL="1164451" indent="-232889" eaLnBrk="0" hangingPunct="0">
              <a:defRPr sz="2300">
                <a:solidFill>
                  <a:schemeClr val="tx1"/>
                </a:solidFill>
                <a:latin typeface="Arial" pitchFamily="34" charset="0"/>
                <a:ea typeface="Geneva" charset="-128"/>
              </a:defRPr>
            </a:lvl3pPr>
            <a:lvl4pPr marL="1630231" indent="-232889" eaLnBrk="0" hangingPunct="0">
              <a:defRPr sz="2300">
                <a:solidFill>
                  <a:schemeClr val="tx1"/>
                </a:solidFill>
                <a:latin typeface="Arial" pitchFamily="34" charset="0"/>
                <a:ea typeface="Geneva" charset="-128"/>
              </a:defRPr>
            </a:lvl4pPr>
            <a:lvl5pPr marL="2096011" indent="-232889" eaLnBrk="0" hangingPunct="0">
              <a:defRPr sz="2300">
                <a:solidFill>
                  <a:schemeClr val="tx1"/>
                </a:solidFill>
                <a:latin typeface="Arial" pitchFamily="34" charset="0"/>
                <a:ea typeface="Geneva" charset="-128"/>
              </a:defRPr>
            </a:lvl5pPr>
            <a:lvl6pPr marL="2561790" indent="-232889" eaLnBrk="0" fontAlgn="base" hangingPunct="0">
              <a:spcBef>
                <a:spcPct val="0"/>
              </a:spcBef>
              <a:spcAft>
                <a:spcPct val="0"/>
              </a:spcAft>
              <a:defRPr sz="2300">
                <a:solidFill>
                  <a:schemeClr val="tx1"/>
                </a:solidFill>
                <a:latin typeface="Arial" pitchFamily="34" charset="0"/>
                <a:ea typeface="Geneva" charset="-128"/>
              </a:defRPr>
            </a:lvl6pPr>
            <a:lvl7pPr marL="3027570" indent="-232889" eaLnBrk="0" fontAlgn="base" hangingPunct="0">
              <a:spcBef>
                <a:spcPct val="0"/>
              </a:spcBef>
              <a:spcAft>
                <a:spcPct val="0"/>
              </a:spcAft>
              <a:defRPr sz="2300">
                <a:solidFill>
                  <a:schemeClr val="tx1"/>
                </a:solidFill>
                <a:latin typeface="Arial" pitchFamily="34" charset="0"/>
                <a:ea typeface="Geneva" charset="-128"/>
              </a:defRPr>
            </a:lvl7pPr>
            <a:lvl8pPr marL="3493350" indent="-232889" eaLnBrk="0" fontAlgn="base" hangingPunct="0">
              <a:spcBef>
                <a:spcPct val="0"/>
              </a:spcBef>
              <a:spcAft>
                <a:spcPct val="0"/>
              </a:spcAft>
              <a:defRPr sz="2300">
                <a:solidFill>
                  <a:schemeClr val="tx1"/>
                </a:solidFill>
                <a:latin typeface="Arial" pitchFamily="34" charset="0"/>
                <a:ea typeface="Geneva" charset="-128"/>
              </a:defRPr>
            </a:lvl8pPr>
            <a:lvl9pPr marL="3959131" indent="-232889" eaLnBrk="0" fontAlgn="base" hangingPunct="0">
              <a:spcBef>
                <a:spcPct val="0"/>
              </a:spcBef>
              <a:spcAft>
                <a:spcPct val="0"/>
              </a:spcAft>
              <a:defRPr sz="2300">
                <a:solidFill>
                  <a:schemeClr val="tx1"/>
                </a:solidFill>
                <a:latin typeface="Arial" pitchFamily="34" charset="0"/>
                <a:ea typeface="Geneva" charset="-128"/>
              </a:defRPr>
            </a:lvl9pPr>
          </a:lstStyle>
          <a:p>
            <a:pPr eaLnBrk="1" hangingPunct="1"/>
            <a:fld id="{8B7963CB-0673-4718-AD5C-85CA3AFEC8CA}" type="datetime1">
              <a:rPr lang="en-US" sz="1200"/>
              <a:pPr eaLnBrk="1" hangingPunct="1"/>
              <a:t>7/16/2013</a:t>
            </a:fld>
            <a:endParaRPr lang="en-US" sz="1200" dirty="0"/>
          </a:p>
        </p:txBody>
      </p:sp>
      <p:sp>
        <p:nvSpPr>
          <p:cNvPr id="21510" name="Header Placeholder 5"/>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300">
                <a:solidFill>
                  <a:schemeClr val="tx1"/>
                </a:solidFill>
                <a:latin typeface="Arial" pitchFamily="34" charset="0"/>
                <a:ea typeface="Geneva" charset="-128"/>
              </a:defRPr>
            </a:lvl1pPr>
            <a:lvl2pPr marL="756893" indent="-291112" eaLnBrk="0" hangingPunct="0">
              <a:defRPr sz="2300">
                <a:solidFill>
                  <a:schemeClr val="tx1"/>
                </a:solidFill>
                <a:latin typeface="Arial" pitchFamily="34" charset="0"/>
                <a:ea typeface="Geneva" charset="-128"/>
              </a:defRPr>
            </a:lvl2pPr>
            <a:lvl3pPr marL="1164451" indent="-232889" eaLnBrk="0" hangingPunct="0">
              <a:defRPr sz="2300">
                <a:solidFill>
                  <a:schemeClr val="tx1"/>
                </a:solidFill>
                <a:latin typeface="Arial" pitchFamily="34" charset="0"/>
                <a:ea typeface="Geneva" charset="-128"/>
              </a:defRPr>
            </a:lvl3pPr>
            <a:lvl4pPr marL="1630231" indent="-232889" eaLnBrk="0" hangingPunct="0">
              <a:defRPr sz="2300">
                <a:solidFill>
                  <a:schemeClr val="tx1"/>
                </a:solidFill>
                <a:latin typeface="Arial" pitchFamily="34" charset="0"/>
                <a:ea typeface="Geneva" charset="-128"/>
              </a:defRPr>
            </a:lvl4pPr>
            <a:lvl5pPr marL="2096011" indent="-232889" eaLnBrk="0" hangingPunct="0">
              <a:defRPr sz="2300">
                <a:solidFill>
                  <a:schemeClr val="tx1"/>
                </a:solidFill>
                <a:latin typeface="Arial" pitchFamily="34" charset="0"/>
                <a:ea typeface="Geneva" charset="-128"/>
              </a:defRPr>
            </a:lvl5pPr>
            <a:lvl6pPr marL="2561790" indent="-232889" eaLnBrk="0" fontAlgn="base" hangingPunct="0">
              <a:spcBef>
                <a:spcPct val="0"/>
              </a:spcBef>
              <a:spcAft>
                <a:spcPct val="0"/>
              </a:spcAft>
              <a:defRPr sz="2300">
                <a:solidFill>
                  <a:schemeClr val="tx1"/>
                </a:solidFill>
                <a:latin typeface="Arial" pitchFamily="34" charset="0"/>
                <a:ea typeface="Geneva" charset="-128"/>
              </a:defRPr>
            </a:lvl6pPr>
            <a:lvl7pPr marL="3027570" indent="-232889" eaLnBrk="0" fontAlgn="base" hangingPunct="0">
              <a:spcBef>
                <a:spcPct val="0"/>
              </a:spcBef>
              <a:spcAft>
                <a:spcPct val="0"/>
              </a:spcAft>
              <a:defRPr sz="2300">
                <a:solidFill>
                  <a:schemeClr val="tx1"/>
                </a:solidFill>
                <a:latin typeface="Arial" pitchFamily="34" charset="0"/>
                <a:ea typeface="Geneva" charset="-128"/>
              </a:defRPr>
            </a:lvl7pPr>
            <a:lvl8pPr marL="3493350" indent="-232889" eaLnBrk="0" fontAlgn="base" hangingPunct="0">
              <a:spcBef>
                <a:spcPct val="0"/>
              </a:spcBef>
              <a:spcAft>
                <a:spcPct val="0"/>
              </a:spcAft>
              <a:defRPr sz="2300">
                <a:solidFill>
                  <a:schemeClr val="tx1"/>
                </a:solidFill>
                <a:latin typeface="Arial" pitchFamily="34" charset="0"/>
                <a:ea typeface="Geneva" charset="-128"/>
              </a:defRPr>
            </a:lvl8pPr>
            <a:lvl9pPr marL="3959131" indent="-232889" eaLnBrk="0" fontAlgn="base" hangingPunct="0">
              <a:spcBef>
                <a:spcPct val="0"/>
              </a:spcBef>
              <a:spcAft>
                <a:spcPct val="0"/>
              </a:spcAft>
              <a:defRPr sz="2300">
                <a:solidFill>
                  <a:schemeClr val="tx1"/>
                </a:solidFill>
                <a:latin typeface="Arial" pitchFamily="34" charset="0"/>
                <a:ea typeface="Geneva" charset="-128"/>
              </a:defRPr>
            </a:lvl9pPr>
          </a:lstStyle>
          <a:p>
            <a:pPr eaLnBrk="1" hangingPunct="1"/>
            <a:r>
              <a:rPr lang="en-US" sz="1200" dirty="0"/>
              <a:t>MU Classification Assessment Pilot Project: Student Support Services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2.jpeg"/><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22" descr="1042558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04800"/>
            <a:ext cx="4592638"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3"/>
          <p:cNvSpPr>
            <a:spLocks noChangeArrowheads="1"/>
          </p:cNvSpPr>
          <p:nvPr/>
        </p:nvSpPr>
        <p:spPr bwMode="auto">
          <a:xfrm>
            <a:off x="0" y="5830888"/>
            <a:ext cx="7772400" cy="457200"/>
          </a:xfrm>
          <a:prstGeom prst="rect">
            <a:avLst/>
          </a:prstGeom>
          <a:solidFill>
            <a:srgbClr val="174A7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dirty="0">
              <a:latin typeface="Arial" charset="0"/>
              <a:ea typeface="Geneva" charset="0"/>
            </a:endParaRPr>
          </a:p>
        </p:txBody>
      </p:sp>
      <p:pic>
        <p:nvPicPr>
          <p:cNvPr id="4" name="Picture 24" descr="myTotalReward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556250"/>
            <a:ext cx="1023938"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6" descr="UMSEAL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5562600"/>
            <a:ext cx="1050925"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box_outline_pms7663 copy.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304800"/>
            <a:ext cx="5327650" cy="499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UM_Cat_Icon_compensation_4c.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506663" y="388938"/>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756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0176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28600"/>
            <a:ext cx="21336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28600"/>
            <a:ext cx="62484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0711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5E1D590-23C4-420A-8F5E-89576C7B556D}" type="datetimeFigureOut">
              <a:rPr lang="en-US" smtClean="0"/>
              <a:t>7/16/2013</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39B8026-B52C-4016-8D01-6D80DEB8AE05}" type="slidenum">
              <a:rPr lang="en-US" smtClean="0"/>
              <a:t>‹#›</a:t>
            </a:fld>
            <a:endParaRPr lang="en-US" dirty="0"/>
          </a:p>
        </p:txBody>
      </p:sp>
    </p:spTree>
    <p:extLst>
      <p:ext uri="{BB962C8B-B14F-4D97-AF65-F5344CB8AC3E}">
        <p14:creationId xmlns:p14="http://schemas.microsoft.com/office/powerpoint/2010/main" val="2796393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520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84954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050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702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70279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161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49900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00946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box_outline_7663_ppt.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6200" y="76200"/>
            <a:ext cx="90678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5"/>
          <p:cNvSpPr>
            <a:spLocks noChangeArrowheads="1"/>
          </p:cNvSpPr>
          <p:nvPr/>
        </p:nvSpPr>
        <p:spPr bwMode="auto">
          <a:xfrm>
            <a:off x="109538" y="146050"/>
            <a:ext cx="8931275" cy="749300"/>
          </a:xfrm>
          <a:prstGeom prst="rect">
            <a:avLst/>
          </a:prstGeom>
          <a:solidFill>
            <a:srgbClr val="5A007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1800" dirty="0">
              <a:solidFill>
                <a:srgbClr val="5A0078"/>
              </a:solidFill>
            </a:endParaRPr>
          </a:p>
        </p:txBody>
      </p:sp>
      <p:sp>
        <p:nvSpPr>
          <p:cNvPr id="1036" name="Rectangle 12"/>
          <p:cNvSpPr>
            <a:spLocks noGrp="1" noChangeArrowheads="1"/>
          </p:cNvSpPr>
          <p:nvPr>
            <p:ph type="body" idx="1"/>
          </p:nvPr>
        </p:nvSpPr>
        <p:spPr bwMode="auto">
          <a:xfrm>
            <a:off x="304800" y="1219200"/>
            <a:ext cx="8534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37" name="Rectangle 13"/>
          <p:cNvSpPr>
            <a:spLocks noGrp="1" noChangeArrowheads="1"/>
          </p:cNvSpPr>
          <p:nvPr>
            <p:ph type="title"/>
          </p:nvPr>
        </p:nvSpPr>
        <p:spPr bwMode="auto">
          <a:xfrm>
            <a:off x="304800" y="228600"/>
            <a:ext cx="8534400" cy="56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a:p>
        </p:txBody>
      </p:sp>
      <p:pic>
        <p:nvPicPr>
          <p:cNvPr id="1030" name="Picture 1" descr="UM_Cat_Icon_compensation_4c.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8321675" y="6027738"/>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xStyles>
    <p:titleStyle>
      <a:lvl1pPr algn="l" rtl="0" eaLnBrk="1" fontAlgn="base" hangingPunct="1">
        <a:spcBef>
          <a:spcPct val="0"/>
        </a:spcBef>
        <a:spcAft>
          <a:spcPct val="0"/>
        </a:spcAft>
        <a:defRPr sz="2000" b="1">
          <a:solidFill>
            <a:schemeClr val="bg1"/>
          </a:solidFill>
          <a:latin typeface="+mj-lt"/>
          <a:ea typeface="+mj-ea"/>
          <a:cs typeface="+mj-cs"/>
        </a:defRPr>
      </a:lvl1pPr>
      <a:lvl2pPr algn="l" rtl="0" eaLnBrk="1" fontAlgn="base" hangingPunct="1">
        <a:spcBef>
          <a:spcPct val="0"/>
        </a:spcBef>
        <a:spcAft>
          <a:spcPct val="0"/>
        </a:spcAft>
        <a:defRPr sz="2000" b="1">
          <a:solidFill>
            <a:schemeClr val="bg1"/>
          </a:solidFill>
          <a:latin typeface="Arial" charset="0"/>
          <a:ea typeface="Geneva" charset="0"/>
        </a:defRPr>
      </a:lvl2pPr>
      <a:lvl3pPr algn="l" rtl="0" eaLnBrk="1" fontAlgn="base" hangingPunct="1">
        <a:spcBef>
          <a:spcPct val="0"/>
        </a:spcBef>
        <a:spcAft>
          <a:spcPct val="0"/>
        </a:spcAft>
        <a:defRPr sz="2000" b="1">
          <a:solidFill>
            <a:schemeClr val="bg1"/>
          </a:solidFill>
          <a:latin typeface="Arial" charset="0"/>
          <a:ea typeface="Geneva" charset="0"/>
        </a:defRPr>
      </a:lvl3pPr>
      <a:lvl4pPr algn="l" rtl="0" eaLnBrk="1" fontAlgn="base" hangingPunct="1">
        <a:spcBef>
          <a:spcPct val="0"/>
        </a:spcBef>
        <a:spcAft>
          <a:spcPct val="0"/>
        </a:spcAft>
        <a:defRPr sz="2000" b="1">
          <a:solidFill>
            <a:schemeClr val="bg1"/>
          </a:solidFill>
          <a:latin typeface="Arial" charset="0"/>
          <a:ea typeface="Geneva" charset="0"/>
        </a:defRPr>
      </a:lvl4pPr>
      <a:lvl5pPr algn="l" rtl="0" eaLnBrk="1" fontAlgn="base" hangingPunct="1">
        <a:spcBef>
          <a:spcPct val="0"/>
        </a:spcBef>
        <a:spcAft>
          <a:spcPct val="0"/>
        </a:spcAft>
        <a:defRPr sz="2000" b="1">
          <a:solidFill>
            <a:schemeClr val="bg1"/>
          </a:solidFill>
          <a:latin typeface="Arial" charset="0"/>
          <a:ea typeface="Geneva" charset="0"/>
        </a:defRPr>
      </a:lvl5pPr>
      <a:lvl6pPr marL="457200" algn="l" rtl="0" eaLnBrk="1" fontAlgn="base" hangingPunct="1">
        <a:spcBef>
          <a:spcPct val="0"/>
        </a:spcBef>
        <a:spcAft>
          <a:spcPct val="0"/>
        </a:spcAft>
        <a:defRPr sz="2000" b="1">
          <a:solidFill>
            <a:schemeClr val="tx2"/>
          </a:solidFill>
          <a:latin typeface="Arial" charset="0"/>
          <a:ea typeface="Geneva" charset="0"/>
        </a:defRPr>
      </a:lvl6pPr>
      <a:lvl7pPr marL="914400" algn="l" rtl="0" eaLnBrk="1" fontAlgn="base" hangingPunct="1">
        <a:spcBef>
          <a:spcPct val="0"/>
        </a:spcBef>
        <a:spcAft>
          <a:spcPct val="0"/>
        </a:spcAft>
        <a:defRPr sz="2000" b="1">
          <a:solidFill>
            <a:schemeClr val="tx2"/>
          </a:solidFill>
          <a:latin typeface="Arial" charset="0"/>
          <a:ea typeface="Geneva" charset="0"/>
        </a:defRPr>
      </a:lvl7pPr>
      <a:lvl8pPr marL="1371600" algn="l" rtl="0" eaLnBrk="1" fontAlgn="base" hangingPunct="1">
        <a:spcBef>
          <a:spcPct val="0"/>
        </a:spcBef>
        <a:spcAft>
          <a:spcPct val="0"/>
        </a:spcAft>
        <a:defRPr sz="2000" b="1">
          <a:solidFill>
            <a:schemeClr val="tx2"/>
          </a:solidFill>
          <a:latin typeface="Arial" charset="0"/>
          <a:ea typeface="Geneva" charset="0"/>
        </a:defRPr>
      </a:lvl8pPr>
      <a:lvl9pPr marL="1828800" algn="l" rtl="0" eaLnBrk="1" fontAlgn="base" hangingPunct="1">
        <a:spcBef>
          <a:spcPct val="0"/>
        </a:spcBef>
        <a:spcAft>
          <a:spcPct val="0"/>
        </a:spcAft>
        <a:defRPr sz="2000" b="1">
          <a:solidFill>
            <a:schemeClr val="tx2"/>
          </a:solidFill>
          <a:latin typeface="Arial" charset="0"/>
          <a:ea typeface="Geneva"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ea typeface="+mn-ea"/>
        </a:defRPr>
      </a:lvl2pPr>
      <a:lvl3pPr marL="1143000" indent="-228600" algn="l" rtl="0" eaLnBrk="1" fontAlgn="base" hangingPunct="1">
        <a:spcBef>
          <a:spcPct val="20000"/>
        </a:spcBef>
        <a:spcAft>
          <a:spcPct val="0"/>
        </a:spcAft>
        <a:buChar char="•"/>
        <a:defRPr sz="1600">
          <a:solidFill>
            <a:schemeClr val="tx1"/>
          </a:solidFill>
          <a:latin typeface="+mn-lt"/>
          <a:ea typeface="+mn-ea"/>
        </a:defRPr>
      </a:lvl3pPr>
      <a:lvl4pPr marL="1600200" indent="-228600" algn="l" rtl="0" eaLnBrk="1" fontAlgn="base" hangingPunct="1">
        <a:spcBef>
          <a:spcPct val="20000"/>
        </a:spcBef>
        <a:spcAft>
          <a:spcPct val="0"/>
        </a:spcAft>
        <a:buChar char="–"/>
        <a:defRPr sz="1400">
          <a:solidFill>
            <a:schemeClr val="tx1"/>
          </a:solidFill>
          <a:latin typeface="+mn-lt"/>
          <a:ea typeface="+mn-ea"/>
        </a:defRPr>
      </a:lvl4pPr>
      <a:lvl5pPr marL="2057400" indent="-228600" algn="l" rtl="0" eaLnBrk="1" fontAlgn="base" hangingPunct="1">
        <a:spcBef>
          <a:spcPct val="20000"/>
        </a:spcBef>
        <a:spcAft>
          <a:spcPct val="0"/>
        </a:spcAft>
        <a:buChar char="»"/>
        <a:defRPr sz="1200">
          <a:solidFill>
            <a:schemeClr val="tx1"/>
          </a:solidFill>
          <a:latin typeface="+mn-lt"/>
          <a:ea typeface="+mn-ea"/>
        </a:defRPr>
      </a:lvl5pPr>
      <a:lvl6pPr marL="2514600" indent="-228600" algn="l" rtl="0" eaLnBrk="1" fontAlgn="base" hangingPunct="1">
        <a:spcBef>
          <a:spcPct val="20000"/>
        </a:spcBef>
        <a:spcAft>
          <a:spcPct val="0"/>
        </a:spcAft>
        <a:buChar char="»"/>
        <a:defRPr sz="1200">
          <a:solidFill>
            <a:schemeClr val="tx1"/>
          </a:solidFill>
          <a:latin typeface="+mn-lt"/>
          <a:ea typeface="+mn-ea"/>
        </a:defRPr>
      </a:lvl6pPr>
      <a:lvl7pPr marL="2971800" indent="-228600" algn="l" rtl="0" eaLnBrk="1" fontAlgn="base" hangingPunct="1">
        <a:spcBef>
          <a:spcPct val="20000"/>
        </a:spcBef>
        <a:spcAft>
          <a:spcPct val="0"/>
        </a:spcAft>
        <a:buChar char="»"/>
        <a:defRPr sz="1200">
          <a:solidFill>
            <a:schemeClr val="tx1"/>
          </a:solidFill>
          <a:latin typeface="+mn-lt"/>
          <a:ea typeface="+mn-ea"/>
        </a:defRPr>
      </a:lvl7pPr>
      <a:lvl8pPr marL="3429000" indent="-228600" algn="l" rtl="0" eaLnBrk="1" fontAlgn="base" hangingPunct="1">
        <a:spcBef>
          <a:spcPct val="20000"/>
        </a:spcBef>
        <a:spcAft>
          <a:spcPct val="0"/>
        </a:spcAft>
        <a:buChar char="»"/>
        <a:defRPr sz="1200">
          <a:solidFill>
            <a:schemeClr val="tx1"/>
          </a:solidFill>
          <a:latin typeface="+mn-lt"/>
          <a:ea typeface="+mn-ea"/>
        </a:defRPr>
      </a:lvl8pPr>
      <a:lvl9pPr marL="3886200" indent="-228600" algn="l" rtl="0" eaLnBrk="1" fontAlgn="base" hangingPunct="1">
        <a:spcBef>
          <a:spcPct val="20000"/>
        </a:spcBef>
        <a:spcAft>
          <a:spcPct val="0"/>
        </a:spcAft>
        <a:buChar char="»"/>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 name="Text Box 40"/>
          <p:cNvSpPr txBox="1">
            <a:spLocks noChangeArrowheads="1"/>
          </p:cNvSpPr>
          <p:nvPr/>
        </p:nvSpPr>
        <p:spPr bwMode="auto">
          <a:xfrm>
            <a:off x="152400" y="2057400"/>
            <a:ext cx="23622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b="1" dirty="0">
                <a:solidFill>
                  <a:srgbClr val="5A0078"/>
                </a:solidFill>
                <a:latin typeface="Arial" charset="0"/>
                <a:ea typeface="Geneva" charset="0"/>
              </a:rPr>
              <a:t>Non-Academic Staff Compensation </a:t>
            </a:r>
            <a:r>
              <a:rPr lang="en-US" sz="2000" b="1" dirty="0" smtClean="0">
                <a:solidFill>
                  <a:srgbClr val="5A0078"/>
                </a:solidFill>
                <a:latin typeface="Arial" charset="0"/>
                <a:ea typeface="Geneva" charset="0"/>
              </a:rPr>
              <a:t>Program</a:t>
            </a:r>
            <a:endParaRPr lang="en-US" sz="2000" b="1" dirty="0">
              <a:solidFill>
                <a:srgbClr val="5A0078"/>
              </a:solidFill>
              <a:latin typeface="Arial" charset="0"/>
              <a:ea typeface="Geneva" charset="0"/>
            </a:endParaRPr>
          </a:p>
        </p:txBody>
      </p:sp>
      <p:sp>
        <p:nvSpPr>
          <p:cNvPr id="2089" name="Text Box 41"/>
          <p:cNvSpPr txBox="1">
            <a:spLocks noChangeArrowheads="1"/>
          </p:cNvSpPr>
          <p:nvPr/>
        </p:nvSpPr>
        <p:spPr bwMode="auto">
          <a:xfrm>
            <a:off x="1766888" y="5824538"/>
            <a:ext cx="5943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r">
              <a:spcBef>
                <a:spcPct val="50000"/>
              </a:spcBef>
              <a:defRPr/>
            </a:pPr>
            <a:r>
              <a:rPr lang="en-US" sz="2000" b="1" dirty="0" smtClean="0">
                <a:solidFill>
                  <a:schemeClr val="bg1"/>
                </a:solidFill>
                <a:latin typeface="Arial" charset="0"/>
                <a:ea typeface="Geneva" charset="0"/>
              </a:rPr>
              <a:t>Employee Presentation 2013</a:t>
            </a:r>
            <a:endParaRPr lang="en-US" sz="2000" b="1" dirty="0">
              <a:solidFill>
                <a:schemeClr val="bg1"/>
              </a:solidFill>
              <a:latin typeface="Arial" charset="0"/>
              <a:ea typeface="Geneva" charset="0"/>
            </a:endParaRPr>
          </a:p>
        </p:txBody>
      </p:sp>
    </p:spTree>
    <p:extLst>
      <p:ext uri="{BB962C8B-B14F-4D97-AF65-F5344CB8AC3E}">
        <p14:creationId xmlns:p14="http://schemas.microsoft.com/office/powerpoint/2010/main" val="2965427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Summary of the process</a:t>
            </a:r>
            <a:endParaRPr lang="en-US" sz="2800" dirty="0"/>
          </a:p>
        </p:txBody>
      </p:sp>
      <p:sp>
        <p:nvSpPr>
          <p:cNvPr id="3" name="Content Placeholder 2"/>
          <p:cNvSpPr>
            <a:spLocks noGrp="1"/>
          </p:cNvSpPr>
          <p:nvPr>
            <p:ph idx="1"/>
          </p:nvPr>
        </p:nvSpPr>
        <p:spPr/>
        <p:txBody>
          <a:bodyPr/>
          <a:lstStyle/>
          <a:p>
            <a:r>
              <a:rPr lang="en-US" sz="2400" dirty="0" smtClean="0"/>
              <a:t>The project uses an internationally known evaluation tool called the Global Grading System (GGS)</a:t>
            </a:r>
          </a:p>
          <a:p>
            <a:r>
              <a:rPr lang="en-US" sz="2400" dirty="0" smtClean="0"/>
              <a:t>HR staff across all campuses have been trained in the use of GGS</a:t>
            </a:r>
          </a:p>
          <a:p>
            <a:r>
              <a:rPr lang="en-US" sz="2400" dirty="0" smtClean="0"/>
              <a:t>Positions are evaluated by a cross-campus group of GGS trained evaluators</a:t>
            </a:r>
          </a:p>
          <a:p>
            <a:r>
              <a:rPr lang="en-US" sz="2400" dirty="0" smtClean="0"/>
              <a:t>Once a global group is evaluated, it is then validated by a larger group of cross-campus HR staff</a:t>
            </a:r>
          </a:p>
          <a:p>
            <a:r>
              <a:rPr lang="en-US" sz="2400" dirty="0" smtClean="0"/>
              <a:t>Once evaluated, leadership reviews and validates salary grade assignments</a:t>
            </a:r>
          </a:p>
          <a:p>
            <a:r>
              <a:rPr lang="en-US" sz="2400" dirty="0" smtClean="0"/>
              <a:t>Following evaluation, placement of a global group into the salary structure and titling, the global group is validated with managers who have employees in that group </a:t>
            </a:r>
            <a:endParaRPr lang="en-US" sz="2400" dirty="0"/>
          </a:p>
        </p:txBody>
      </p:sp>
    </p:spTree>
    <p:extLst>
      <p:ext uri="{BB962C8B-B14F-4D97-AF65-F5344CB8AC3E}">
        <p14:creationId xmlns:p14="http://schemas.microsoft.com/office/powerpoint/2010/main" val="3712005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04800" y="228600"/>
            <a:ext cx="8501063" cy="563563"/>
          </a:xfrm>
        </p:spPr>
        <p:txBody>
          <a:bodyPr/>
          <a:lstStyle/>
          <a:p>
            <a:pPr>
              <a:defRPr/>
            </a:pPr>
            <a:r>
              <a:rPr lang="en-US" sz="2800" dirty="0" smtClean="0"/>
              <a:t>How do jobs fit in the structure?</a:t>
            </a:r>
          </a:p>
        </p:txBody>
      </p:sp>
      <p:sp>
        <p:nvSpPr>
          <p:cNvPr id="14342" name="Line 138"/>
          <p:cNvSpPr>
            <a:spLocks noChangeShapeType="1"/>
          </p:cNvSpPr>
          <p:nvPr/>
        </p:nvSpPr>
        <p:spPr bwMode="auto">
          <a:xfrm>
            <a:off x="2944492" y="4380193"/>
            <a:ext cx="0" cy="21018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43" name="Rectangle 139"/>
          <p:cNvSpPr>
            <a:spLocks noChangeArrowheads="1"/>
          </p:cNvSpPr>
          <p:nvPr/>
        </p:nvSpPr>
        <p:spPr bwMode="auto">
          <a:xfrm>
            <a:off x="831533" y="4583392"/>
            <a:ext cx="795337" cy="1922463"/>
          </a:xfrm>
          <a:prstGeom prst="rect">
            <a:avLst/>
          </a:prstGeom>
          <a:solidFill>
            <a:srgbClr val="0070C0"/>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p>
            <a:endParaRPr lang="en-US" dirty="0"/>
          </a:p>
        </p:txBody>
      </p:sp>
      <p:sp>
        <p:nvSpPr>
          <p:cNvPr id="14344" name="Line 140"/>
          <p:cNvSpPr>
            <a:spLocks noChangeShapeType="1"/>
          </p:cNvSpPr>
          <p:nvPr/>
        </p:nvSpPr>
        <p:spPr bwMode="auto">
          <a:xfrm>
            <a:off x="3884292" y="4380193"/>
            <a:ext cx="3175" cy="2082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45" name="Line 141"/>
          <p:cNvSpPr>
            <a:spLocks noChangeShapeType="1"/>
          </p:cNvSpPr>
          <p:nvPr/>
        </p:nvSpPr>
        <p:spPr bwMode="auto">
          <a:xfrm>
            <a:off x="4185917" y="4380193"/>
            <a:ext cx="1588" cy="21018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42"/>
          <p:cNvSpPr>
            <a:spLocks noChangeShapeType="1"/>
          </p:cNvSpPr>
          <p:nvPr/>
        </p:nvSpPr>
        <p:spPr bwMode="auto">
          <a:xfrm flipH="1">
            <a:off x="2625405" y="4411943"/>
            <a:ext cx="1587" cy="20701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47" name="Line 143"/>
          <p:cNvSpPr>
            <a:spLocks noChangeShapeType="1"/>
          </p:cNvSpPr>
          <p:nvPr/>
        </p:nvSpPr>
        <p:spPr bwMode="auto">
          <a:xfrm>
            <a:off x="6735442" y="4611968"/>
            <a:ext cx="1588" cy="187642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48" name="Line 144"/>
          <p:cNvSpPr>
            <a:spLocks noChangeShapeType="1"/>
          </p:cNvSpPr>
          <p:nvPr/>
        </p:nvSpPr>
        <p:spPr bwMode="auto">
          <a:xfrm flipH="1">
            <a:off x="5144767" y="4583393"/>
            <a:ext cx="3175" cy="1905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49" name="Line 145"/>
          <p:cNvSpPr>
            <a:spLocks noChangeShapeType="1"/>
          </p:cNvSpPr>
          <p:nvPr/>
        </p:nvSpPr>
        <p:spPr bwMode="auto">
          <a:xfrm>
            <a:off x="5467030" y="4369082"/>
            <a:ext cx="1587" cy="21129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50" name="Line 146"/>
          <p:cNvSpPr>
            <a:spLocks noChangeShapeType="1"/>
          </p:cNvSpPr>
          <p:nvPr/>
        </p:nvSpPr>
        <p:spPr bwMode="auto">
          <a:xfrm>
            <a:off x="3887467" y="2357718"/>
            <a:ext cx="1588" cy="15859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51" name="Line 147"/>
          <p:cNvSpPr>
            <a:spLocks noChangeShapeType="1"/>
          </p:cNvSpPr>
          <p:nvPr/>
        </p:nvSpPr>
        <p:spPr bwMode="auto">
          <a:xfrm>
            <a:off x="4185917" y="2357718"/>
            <a:ext cx="12700" cy="160496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52" name="Line 148"/>
          <p:cNvSpPr>
            <a:spLocks noChangeShapeType="1"/>
          </p:cNvSpPr>
          <p:nvPr/>
        </p:nvSpPr>
        <p:spPr bwMode="auto">
          <a:xfrm>
            <a:off x="2620643" y="2357719"/>
            <a:ext cx="6350" cy="159861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53" name="Line 149"/>
          <p:cNvSpPr>
            <a:spLocks noChangeShapeType="1"/>
          </p:cNvSpPr>
          <p:nvPr/>
        </p:nvSpPr>
        <p:spPr bwMode="auto">
          <a:xfrm>
            <a:off x="2933379" y="2338668"/>
            <a:ext cx="7938" cy="160496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54" name="Line 150"/>
          <p:cNvSpPr>
            <a:spLocks noChangeShapeType="1"/>
          </p:cNvSpPr>
          <p:nvPr/>
        </p:nvSpPr>
        <p:spPr bwMode="auto">
          <a:xfrm>
            <a:off x="7649842" y="2325968"/>
            <a:ext cx="4763" cy="16208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55" name="Line 151"/>
          <p:cNvSpPr>
            <a:spLocks noChangeShapeType="1"/>
          </p:cNvSpPr>
          <p:nvPr/>
        </p:nvSpPr>
        <p:spPr bwMode="auto">
          <a:xfrm>
            <a:off x="5155880" y="2357718"/>
            <a:ext cx="0" cy="15986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56" name="Line 152"/>
          <p:cNvSpPr>
            <a:spLocks noChangeShapeType="1"/>
          </p:cNvSpPr>
          <p:nvPr/>
        </p:nvSpPr>
        <p:spPr bwMode="auto">
          <a:xfrm>
            <a:off x="5468617" y="2357718"/>
            <a:ext cx="0" cy="15827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57" name="Rectangle 153"/>
          <p:cNvSpPr>
            <a:spLocks noChangeArrowheads="1"/>
          </p:cNvSpPr>
          <p:nvPr/>
        </p:nvSpPr>
        <p:spPr bwMode="auto">
          <a:xfrm>
            <a:off x="834704" y="2357718"/>
            <a:ext cx="795337" cy="201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762000" eaLnBrk="0" hangingPunct="0">
              <a:lnSpc>
                <a:spcPct val="90000"/>
              </a:lnSpc>
            </a:pPr>
            <a:r>
              <a:rPr lang="de-DE" sz="1000" b="1">
                <a:solidFill>
                  <a:srgbClr val="FFFFFF"/>
                </a:solidFill>
              </a:rPr>
              <a:t>GRADE</a:t>
            </a:r>
          </a:p>
        </p:txBody>
      </p:sp>
      <p:sp>
        <p:nvSpPr>
          <p:cNvPr id="14358" name="Rectangle 159"/>
          <p:cNvSpPr>
            <a:spLocks noChangeArrowheads="1"/>
          </p:cNvSpPr>
          <p:nvPr/>
        </p:nvSpPr>
        <p:spPr bwMode="gray">
          <a:xfrm rot="-5400000">
            <a:off x="517999" y="2871274"/>
            <a:ext cx="1428750" cy="795337"/>
          </a:xfrm>
          <a:prstGeom prst="rect">
            <a:avLst/>
          </a:prstGeom>
          <a:solidFill>
            <a:srgbClr val="0066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762000" eaLnBrk="0" hangingPunct="0"/>
            <a:r>
              <a:rPr lang="de-DE" sz="1200" b="1" dirty="0">
                <a:solidFill>
                  <a:srgbClr val="FFFFFF"/>
                </a:solidFill>
              </a:rPr>
              <a:t>MANAGEMENT</a:t>
            </a:r>
          </a:p>
          <a:p>
            <a:pPr algn="ctr" defTabSz="762000" eaLnBrk="0" hangingPunct="0"/>
            <a:r>
              <a:rPr lang="de-DE" sz="1200" b="1" dirty="0">
                <a:solidFill>
                  <a:srgbClr val="FFFFFF"/>
                </a:solidFill>
              </a:rPr>
              <a:t>CAREER PATH</a:t>
            </a:r>
          </a:p>
        </p:txBody>
      </p:sp>
      <p:sp>
        <p:nvSpPr>
          <p:cNvPr id="14360" name="Rectangle 163"/>
          <p:cNvSpPr>
            <a:spLocks noChangeArrowheads="1"/>
          </p:cNvSpPr>
          <p:nvPr/>
        </p:nvSpPr>
        <p:spPr bwMode="auto">
          <a:xfrm rot="-5400000">
            <a:off x="7079136" y="2549118"/>
            <a:ext cx="3937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762000" eaLnBrk="0" hangingPunct="0">
              <a:lnSpc>
                <a:spcPct val="75000"/>
              </a:lnSpc>
            </a:pPr>
            <a:r>
              <a:rPr lang="de-DE" sz="1200" b="1">
                <a:solidFill>
                  <a:srgbClr val="FFFFFF"/>
                </a:solidFill>
                <a:latin typeface="Arial Narrow" pitchFamily="34" charset="0"/>
              </a:rPr>
              <a:t>CEO</a:t>
            </a:r>
          </a:p>
        </p:txBody>
      </p:sp>
      <p:sp>
        <p:nvSpPr>
          <p:cNvPr id="14361" name="Rectangle 175"/>
          <p:cNvSpPr>
            <a:spLocks noChangeArrowheads="1"/>
          </p:cNvSpPr>
          <p:nvPr/>
        </p:nvSpPr>
        <p:spPr bwMode="auto">
          <a:xfrm>
            <a:off x="3886200" y="3697568"/>
            <a:ext cx="1579563" cy="228600"/>
          </a:xfrm>
          <a:prstGeom prst="rect">
            <a:avLst/>
          </a:prstGeom>
          <a:solidFill>
            <a:srgbClr val="FF9900"/>
          </a:solidFill>
          <a:ln w="9525">
            <a:solidFill>
              <a:schemeClr val="tx1"/>
            </a:solidFill>
            <a:miter lim="800000"/>
            <a:headEnd/>
            <a:tailEnd/>
          </a:ln>
        </p:spPr>
        <p:txBody>
          <a:bodyPr wrap="none" anchor="ctr"/>
          <a:lstStyle/>
          <a:p>
            <a:pPr algn="ctr" defTabSz="762000" eaLnBrk="0" hangingPunct="0">
              <a:lnSpc>
                <a:spcPct val="75000"/>
              </a:lnSpc>
            </a:pPr>
            <a:r>
              <a:rPr lang="de-DE" sz="900" b="1">
                <a:latin typeface="Calibri" pitchFamily="34" charset="0"/>
              </a:rPr>
              <a:t>SUPERVISOR</a:t>
            </a:r>
          </a:p>
        </p:txBody>
      </p:sp>
      <p:sp>
        <p:nvSpPr>
          <p:cNvPr id="14362" name="Rectangle 176"/>
          <p:cNvSpPr>
            <a:spLocks noChangeArrowheads="1"/>
          </p:cNvSpPr>
          <p:nvPr/>
        </p:nvSpPr>
        <p:spPr bwMode="auto">
          <a:xfrm>
            <a:off x="3887467" y="5012018"/>
            <a:ext cx="1574800" cy="285750"/>
          </a:xfrm>
          <a:prstGeom prst="rect">
            <a:avLst/>
          </a:prstGeom>
          <a:solidFill>
            <a:srgbClr val="99CCFF"/>
          </a:solidFill>
          <a:ln w="9525">
            <a:solidFill>
              <a:schemeClr val="tx1"/>
            </a:solidFill>
            <a:miter lim="800000"/>
            <a:headEnd/>
            <a:tailEnd/>
          </a:ln>
        </p:spPr>
        <p:txBody>
          <a:bodyPr wrap="none" anchor="ctr"/>
          <a:lstStyle/>
          <a:p>
            <a:pPr algn="ctr" defTabSz="762000" eaLnBrk="0" hangingPunct="0">
              <a:lnSpc>
                <a:spcPct val="75000"/>
              </a:lnSpc>
            </a:pPr>
            <a:r>
              <a:rPr lang="de-DE" sz="900" b="1">
                <a:latin typeface="Calibri" pitchFamily="34" charset="0"/>
              </a:rPr>
              <a:t>PROFESSIONAL</a:t>
            </a:r>
          </a:p>
        </p:txBody>
      </p:sp>
      <p:sp>
        <p:nvSpPr>
          <p:cNvPr id="14363" name="Rectangle 177"/>
          <p:cNvSpPr>
            <a:spLocks noChangeArrowheads="1"/>
          </p:cNvSpPr>
          <p:nvPr/>
        </p:nvSpPr>
        <p:spPr bwMode="auto">
          <a:xfrm>
            <a:off x="3603305" y="5415243"/>
            <a:ext cx="1235075" cy="266700"/>
          </a:xfrm>
          <a:prstGeom prst="rect">
            <a:avLst/>
          </a:prstGeom>
          <a:solidFill>
            <a:srgbClr val="99CCFF"/>
          </a:solidFill>
          <a:ln w="9525">
            <a:solidFill>
              <a:schemeClr val="tx1"/>
            </a:solidFill>
            <a:miter lim="800000"/>
            <a:headEnd/>
            <a:tailEnd/>
          </a:ln>
        </p:spPr>
        <p:txBody>
          <a:bodyPr wrap="none" anchor="ctr"/>
          <a:lstStyle/>
          <a:p>
            <a:pPr algn="ctr" defTabSz="762000" eaLnBrk="0" hangingPunct="0">
              <a:lnSpc>
                <a:spcPct val="75000"/>
              </a:lnSpc>
            </a:pPr>
            <a:r>
              <a:rPr lang="de-DE" sz="900" b="1">
                <a:latin typeface="Calibri" pitchFamily="34" charset="0"/>
              </a:rPr>
              <a:t>TECHNICIAN</a:t>
            </a:r>
          </a:p>
        </p:txBody>
      </p:sp>
      <p:sp>
        <p:nvSpPr>
          <p:cNvPr id="14364" name="Rectangle 178"/>
          <p:cNvSpPr>
            <a:spLocks noChangeArrowheads="1"/>
          </p:cNvSpPr>
          <p:nvPr/>
        </p:nvSpPr>
        <p:spPr bwMode="auto">
          <a:xfrm>
            <a:off x="2617467" y="5802593"/>
            <a:ext cx="1568450" cy="266700"/>
          </a:xfrm>
          <a:prstGeom prst="rect">
            <a:avLst/>
          </a:prstGeom>
          <a:solidFill>
            <a:srgbClr val="99CCFF"/>
          </a:solidFill>
          <a:ln w="9525">
            <a:solidFill>
              <a:schemeClr val="tx1"/>
            </a:solidFill>
            <a:miter lim="800000"/>
            <a:headEnd/>
            <a:tailEnd/>
          </a:ln>
        </p:spPr>
        <p:txBody>
          <a:bodyPr anchor="ctr"/>
          <a:lstStyle/>
          <a:p>
            <a:pPr algn="ctr" defTabSz="762000" eaLnBrk="0" hangingPunct="0">
              <a:lnSpc>
                <a:spcPct val="75000"/>
              </a:lnSpc>
            </a:pPr>
            <a:r>
              <a:rPr lang="de-DE" sz="900" b="1">
                <a:latin typeface="Calibri" pitchFamily="34" charset="0"/>
              </a:rPr>
              <a:t>CLERICAL / ADMINISTRATIVE</a:t>
            </a:r>
          </a:p>
        </p:txBody>
      </p:sp>
      <p:sp>
        <p:nvSpPr>
          <p:cNvPr id="14365" name="Rectangle 179"/>
          <p:cNvSpPr>
            <a:spLocks noChangeArrowheads="1"/>
          </p:cNvSpPr>
          <p:nvPr/>
        </p:nvSpPr>
        <p:spPr bwMode="auto">
          <a:xfrm>
            <a:off x="1693542" y="6161368"/>
            <a:ext cx="1250950" cy="263525"/>
          </a:xfrm>
          <a:prstGeom prst="rect">
            <a:avLst/>
          </a:prstGeom>
          <a:solidFill>
            <a:srgbClr val="99CCFF"/>
          </a:solidFill>
          <a:ln w="9525">
            <a:solidFill>
              <a:schemeClr val="tx1"/>
            </a:solidFill>
            <a:miter lim="800000"/>
            <a:headEnd/>
            <a:tailEnd/>
          </a:ln>
          <a:effectLst>
            <a:outerShdw dist="35921" dir="2700000" algn="ctr" rotWithShape="0">
              <a:srgbClr val="DDDDDD">
                <a:alpha val="50000"/>
              </a:srgbClr>
            </a:outerShdw>
          </a:effectLst>
        </p:spPr>
        <p:txBody>
          <a:bodyPr wrap="none" anchor="ctr"/>
          <a:lstStyle/>
          <a:p>
            <a:pPr algn="ctr" defTabSz="762000" eaLnBrk="0" hangingPunct="0">
              <a:lnSpc>
                <a:spcPct val="75000"/>
              </a:lnSpc>
            </a:pPr>
            <a:r>
              <a:rPr lang="de-DE" sz="900" b="1">
                <a:latin typeface="Calibri" pitchFamily="34" charset="0"/>
              </a:rPr>
              <a:t>MANUAL</a:t>
            </a:r>
          </a:p>
        </p:txBody>
      </p:sp>
      <p:sp>
        <p:nvSpPr>
          <p:cNvPr id="14369" name="Line 187"/>
          <p:cNvSpPr>
            <a:spLocks noChangeShapeType="1"/>
          </p:cNvSpPr>
          <p:nvPr/>
        </p:nvSpPr>
        <p:spPr bwMode="auto">
          <a:xfrm>
            <a:off x="6422706" y="2357718"/>
            <a:ext cx="12700" cy="16017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70" name="Rectangle 188"/>
          <p:cNvSpPr>
            <a:spLocks noChangeArrowheads="1"/>
          </p:cNvSpPr>
          <p:nvPr/>
        </p:nvSpPr>
        <p:spPr bwMode="auto">
          <a:xfrm>
            <a:off x="5151117" y="4637368"/>
            <a:ext cx="1584325" cy="284163"/>
          </a:xfrm>
          <a:prstGeom prst="rect">
            <a:avLst/>
          </a:prstGeom>
          <a:solidFill>
            <a:srgbClr val="99CCFF"/>
          </a:solidFill>
          <a:ln w="9525">
            <a:solidFill>
              <a:schemeClr val="tx1"/>
            </a:solidFill>
            <a:miter lim="800000"/>
            <a:headEnd/>
            <a:tailEnd/>
          </a:ln>
        </p:spPr>
        <p:txBody>
          <a:bodyPr wrap="none" anchor="ctr"/>
          <a:lstStyle/>
          <a:p>
            <a:pPr algn="ctr" defTabSz="762000" eaLnBrk="0" hangingPunct="0">
              <a:lnSpc>
                <a:spcPct val="75000"/>
              </a:lnSpc>
            </a:pPr>
            <a:r>
              <a:rPr lang="de-DE" sz="900" b="1">
                <a:latin typeface="Calibri" pitchFamily="34" charset="0"/>
              </a:rPr>
              <a:t>SUBJECT MATTER</a:t>
            </a:r>
          </a:p>
          <a:p>
            <a:pPr algn="ctr" defTabSz="762000" eaLnBrk="0" hangingPunct="0">
              <a:lnSpc>
                <a:spcPct val="75000"/>
              </a:lnSpc>
            </a:pPr>
            <a:r>
              <a:rPr lang="de-DE" sz="900" b="1">
                <a:latin typeface="Calibri" pitchFamily="34" charset="0"/>
              </a:rPr>
              <a:t>EXPERT</a:t>
            </a:r>
          </a:p>
        </p:txBody>
      </p:sp>
      <p:sp>
        <p:nvSpPr>
          <p:cNvPr id="14371" name="Line 189"/>
          <p:cNvSpPr>
            <a:spLocks noChangeShapeType="1"/>
          </p:cNvSpPr>
          <p:nvPr/>
        </p:nvSpPr>
        <p:spPr bwMode="auto">
          <a:xfrm>
            <a:off x="7033891" y="2357718"/>
            <a:ext cx="4763" cy="15732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72" name="Rectangle 190"/>
          <p:cNvSpPr>
            <a:spLocks noChangeArrowheads="1"/>
          </p:cNvSpPr>
          <p:nvPr/>
        </p:nvSpPr>
        <p:spPr bwMode="auto">
          <a:xfrm>
            <a:off x="5155880" y="3316568"/>
            <a:ext cx="1579562" cy="304800"/>
          </a:xfrm>
          <a:prstGeom prst="rect">
            <a:avLst/>
          </a:prstGeom>
          <a:solidFill>
            <a:srgbClr val="FF9900"/>
          </a:solidFill>
          <a:ln w="9525">
            <a:solidFill>
              <a:schemeClr val="tx1"/>
            </a:solidFill>
            <a:miter lim="800000"/>
            <a:headEnd/>
            <a:tailEnd/>
          </a:ln>
        </p:spPr>
        <p:txBody>
          <a:bodyPr wrap="none" anchor="ctr"/>
          <a:lstStyle/>
          <a:p>
            <a:pPr algn="ctr" defTabSz="762000" eaLnBrk="0" hangingPunct="0">
              <a:lnSpc>
                <a:spcPct val="75000"/>
              </a:lnSpc>
            </a:pPr>
            <a:r>
              <a:rPr lang="de-DE" sz="900" b="1">
                <a:latin typeface="Calibri" pitchFamily="34" charset="0"/>
              </a:rPr>
              <a:t>MIDDLE</a:t>
            </a:r>
          </a:p>
          <a:p>
            <a:pPr algn="ctr" defTabSz="762000" eaLnBrk="0" hangingPunct="0">
              <a:lnSpc>
                <a:spcPct val="75000"/>
              </a:lnSpc>
            </a:pPr>
            <a:r>
              <a:rPr lang="de-DE" sz="900" b="1">
                <a:latin typeface="Calibri" pitchFamily="34" charset="0"/>
              </a:rPr>
              <a:t>MANAGEMENT</a:t>
            </a:r>
          </a:p>
        </p:txBody>
      </p:sp>
      <p:sp>
        <p:nvSpPr>
          <p:cNvPr id="14373" name="Line 191"/>
          <p:cNvSpPr>
            <a:spLocks noChangeShapeType="1"/>
          </p:cNvSpPr>
          <p:nvPr/>
        </p:nvSpPr>
        <p:spPr bwMode="auto">
          <a:xfrm>
            <a:off x="6713218" y="2357718"/>
            <a:ext cx="26988" cy="16144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4374" name="Rectangle 192"/>
          <p:cNvSpPr>
            <a:spLocks noChangeArrowheads="1"/>
          </p:cNvSpPr>
          <p:nvPr/>
        </p:nvSpPr>
        <p:spPr bwMode="auto">
          <a:xfrm>
            <a:off x="6430642" y="2943506"/>
            <a:ext cx="609600" cy="277812"/>
          </a:xfrm>
          <a:prstGeom prst="rect">
            <a:avLst/>
          </a:prstGeom>
          <a:solidFill>
            <a:srgbClr val="FF9900"/>
          </a:solidFill>
          <a:ln w="9525">
            <a:solidFill>
              <a:schemeClr val="tx1"/>
            </a:solidFill>
            <a:miter lim="800000"/>
            <a:headEnd/>
            <a:tailEnd/>
          </a:ln>
        </p:spPr>
        <p:txBody>
          <a:bodyPr wrap="none" anchor="ctr"/>
          <a:lstStyle/>
          <a:p>
            <a:pPr algn="ctr" defTabSz="762000" eaLnBrk="0" hangingPunct="0">
              <a:lnSpc>
                <a:spcPct val="75000"/>
              </a:lnSpc>
            </a:pPr>
            <a:r>
              <a:rPr lang="de-DE" sz="900" b="1">
                <a:latin typeface="Calibri" pitchFamily="34" charset="0"/>
              </a:rPr>
              <a:t>TOP</a:t>
            </a:r>
          </a:p>
          <a:p>
            <a:pPr algn="ctr" defTabSz="762000" eaLnBrk="0" hangingPunct="0">
              <a:lnSpc>
                <a:spcPct val="75000"/>
              </a:lnSpc>
            </a:pPr>
            <a:r>
              <a:rPr lang="de-DE" sz="900" b="1">
                <a:latin typeface="Calibri" pitchFamily="34" charset="0"/>
              </a:rPr>
              <a:t>MGMT</a:t>
            </a:r>
          </a:p>
        </p:txBody>
      </p:sp>
      <p:sp>
        <p:nvSpPr>
          <p:cNvPr id="14375" name="Rectangle 193"/>
          <p:cNvSpPr>
            <a:spLocks noChangeArrowheads="1"/>
          </p:cNvSpPr>
          <p:nvPr/>
        </p:nvSpPr>
        <p:spPr bwMode="auto">
          <a:xfrm>
            <a:off x="1687192" y="4388131"/>
            <a:ext cx="312738"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a:t>
            </a:r>
          </a:p>
        </p:txBody>
      </p:sp>
      <p:sp>
        <p:nvSpPr>
          <p:cNvPr id="14376" name="Rectangle 194"/>
          <p:cNvSpPr>
            <a:spLocks noChangeArrowheads="1"/>
          </p:cNvSpPr>
          <p:nvPr/>
        </p:nvSpPr>
        <p:spPr bwMode="auto">
          <a:xfrm>
            <a:off x="1999930" y="4388131"/>
            <a:ext cx="314325"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2</a:t>
            </a:r>
          </a:p>
        </p:txBody>
      </p:sp>
      <p:sp>
        <p:nvSpPr>
          <p:cNvPr id="14377" name="Rectangle 195"/>
          <p:cNvSpPr>
            <a:spLocks noChangeArrowheads="1"/>
          </p:cNvSpPr>
          <p:nvPr/>
        </p:nvSpPr>
        <p:spPr bwMode="auto">
          <a:xfrm>
            <a:off x="2314255" y="4388131"/>
            <a:ext cx="315912"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3</a:t>
            </a:r>
          </a:p>
        </p:txBody>
      </p:sp>
      <p:sp>
        <p:nvSpPr>
          <p:cNvPr id="14378" name="Rectangle 196"/>
          <p:cNvSpPr>
            <a:spLocks noChangeArrowheads="1"/>
          </p:cNvSpPr>
          <p:nvPr/>
        </p:nvSpPr>
        <p:spPr bwMode="auto">
          <a:xfrm>
            <a:off x="2630167" y="4388131"/>
            <a:ext cx="311150"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4</a:t>
            </a:r>
          </a:p>
        </p:txBody>
      </p:sp>
      <p:sp>
        <p:nvSpPr>
          <p:cNvPr id="14379" name="Rectangle 197"/>
          <p:cNvSpPr>
            <a:spLocks noChangeArrowheads="1"/>
          </p:cNvSpPr>
          <p:nvPr/>
        </p:nvSpPr>
        <p:spPr bwMode="auto">
          <a:xfrm>
            <a:off x="2941317" y="4388131"/>
            <a:ext cx="317500"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5</a:t>
            </a:r>
          </a:p>
        </p:txBody>
      </p:sp>
      <p:sp>
        <p:nvSpPr>
          <p:cNvPr id="14380" name="Rectangle 198"/>
          <p:cNvSpPr>
            <a:spLocks noChangeArrowheads="1"/>
          </p:cNvSpPr>
          <p:nvPr/>
        </p:nvSpPr>
        <p:spPr bwMode="auto">
          <a:xfrm>
            <a:off x="3258817" y="4388131"/>
            <a:ext cx="317500"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6</a:t>
            </a:r>
          </a:p>
        </p:txBody>
      </p:sp>
      <p:sp>
        <p:nvSpPr>
          <p:cNvPr id="14381" name="Rectangle 199"/>
          <p:cNvSpPr>
            <a:spLocks noChangeArrowheads="1"/>
          </p:cNvSpPr>
          <p:nvPr/>
        </p:nvSpPr>
        <p:spPr bwMode="auto">
          <a:xfrm>
            <a:off x="3576317" y="4388131"/>
            <a:ext cx="307975"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7</a:t>
            </a:r>
          </a:p>
        </p:txBody>
      </p:sp>
      <p:sp>
        <p:nvSpPr>
          <p:cNvPr id="14382" name="Rectangle 200"/>
          <p:cNvSpPr>
            <a:spLocks noChangeArrowheads="1"/>
          </p:cNvSpPr>
          <p:nvPr/>
        </p:nvSpPr>
        <p:spPr bwMode="auto">
          <a:xfrm>
            <a:off x="3884292" y="4388131"/>
            <a:ext cx="304800"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8</a:t>
            </a:r>
          </a:p>
        </p:txBody>
      </p:sp>
      <p:sp>
        <p:nvSpPr>
          <p:cNvPr id="14383" name="Rectangle 201"/>
          <p:cNvSpPr>
            <a:spLocks noChangeArrowheads="1"/>
          </p:cNvSpPr>
          <p:nvPr/>
        </p:nvSpPr>
        <p:spPr bwMode="auto">
          <a:xfrm>
            <a:off x="4189092" y="4388131"/>
            <a:ext cx="327025"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9</a:t>
            </a:r>
          </a:p>
        </p:txBody>
      </p:sp>
      <p:sp>
        <p:nvSpPr>
          <p:cNvPr id="14384" name="Rectangle 202"/>
          <p:cNvSpPr>
            <a:spLocks noChangeArrowheads="1"/>
          </p:cNvSpPr>
          <p:nvPr/>
        </p:nvSpPr>
        <p:spPr bwMode="auto">
          <a:xfrm>
            <a:off x="4516117" y="4388131"/>
            <a:ext cx="322263"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10</a:t>
            </a:r>
          </a:p>
        </p:txBody>
      </p:sp>
      <p:sp>
        <p:nvSpPr>
          <p:cNvPr id="14385" name="Rectangle 203"/>
          <p:cNvSpPr>
            <a:spLocks noChangeArrowheads="1"/>
          </p:cNvSpPr>
          <p:nvPr/>
        </p:nvSpPr>
        <p:spPr bwMode="auto">
          <a:xfrm>
            <a:off x="4828855" y="4388131"/>
            <a:ext cx="319087"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11</a:t>
            </a:r>
          </a:p>
        </p:txBody>
      </p:sp>
      <p:sp>
        <p:nvSpPr>
          <p:cNvPr id="14386" name="Rectangle 204"/>
          <p:cNvSpPr>
            <a:spLocks noChangeArrowheads="1"/>
          </p:cNvSpPr>
          <p:nvPr/>
        </p:nvSpPr>
        <p:spPr bwMode="auto">
          <a:xfrm>
            <a:off x="5147942" y="4388131"/>
            <a:ext cx="320675"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12</a:t>
            </a:r>
          </a:p>
        </p:txBody>
      </p:sp>
      <p:sp>
        <p:nvSpPr>
          <p:cNvPr id="14387" name="Rectangle 205"/>
          <p:cNvSpPr>
            <a:spLocks noChangeArrowheads="1"/>
          </p:cNvSpPr>
          <p:nvPr/>
        </p:nvSpPr>
        <p:spPr bwMode="auto">
          <a:xfrm>
            <a:off x="6400480" y="4388131"/>
            <a:ext cx="312737"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16</a:t>
            </a:r>
          </a:p>
        </p:txBody>
      </p:sp>
      <p:sp>
        <p:nvSpPr>
          <p:cNvPr id="14388" name="Rectangle 206"/>
          <p:cNvSpPr>
            <a:spLocks noChangeArrowheads="1"/>
          </p:cNvSpPr>
          <p:nvPr/>
        </p:nvSpPr>
        <p:spPr bwMode="auto">
          <a:xfrm>
            <a:off x="7033892" y="4388131"/>
            <a:ext cx="307975"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18</a:t>
            </a:r>
          </a:p>
        </p:txBody>
      </p:sp>
      <p:sp>
        <p:nvSpPr>
          <p:cNvPr id="14393" name="Rectangle 212"/>
          <p:cNvSpPr>
            <a:spLocks noChangeArrowheads="1"/>
          </p:cNvSpPr>
          <p:nvPr/>
        </p:nvSpPr>
        <p:spPr bwMode="auto">
          <a:xfrm>
            <a:off x="7341867" y="4388131"/>
            <a:ext cx="315913" cy="201612"/>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19</a:t>
            </a:r>
          </a:p>
        </p:txBody>
      </p:sp>
      <p:sp>
        <p:nvSpPr>
          <p:cNvPr id="14395" name="Rectangle 214"/>
          <p:cNvSpPr>
            <a:spLocks noChangeArrowheads="1"/>
          </p:cNvSpPr>
          <p:nvPr/>
        </p:nvSpPr>
        <p:spPr bwMode="auto">
          <a:xfrm>
            <a:off x="5468617" y="4388131"/>
            <a:ext cx="320675" cy="203200"/>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13</a:t>
            </a:r>
          </a:p>
        </p:txBody>
      </p:sp>
      <p:sp>
        <p:nvSpPr>
          <p:cNvPr id="14396" name="Rectangle 215"/>
          <p:cNvSpPr>
            <a:spLocks noChangeArrowheads="1"/>
          </p:cNvSpPr>
          <p:nvPr/>
        </p:nvSpPr>
        <p:spPr bwMode="auto">
          <a:xfrm>
            <a:off x="5782942" y="4388131"/>
            <a:ext cx="320675" cy="203200"/>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14</a:t>
            </a:r>
          </a:p>
        </p:txBody>
      </p:sp>
      <p:sp>
        <p:nvSpPr>
          <p:cNvPr id="14397" name="Rectangle 216"/>
          <p:cNvSpPr>
            <a:spLocks noChangeArrowheads="1"/>
          </p:cNvSpPr>
          <p:nvPr/>
        </p:nvSpPr>
        <p:spPr bwMode="auto">
          <a:xfrm>
            <a:off x="6102030" y="4388131"/>
            <a:ext cx="320675" cy="203200"/>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15</a:t>
            </a:r>
          </a:p>
        </p:txBody>
      </p:sp>
      <p:sp>
        <p:nvSpPr>
          <p:cNvPr id="14398" name="Rectangle 217"/>
          <p:cNvSpPr>
            <a:spLocks noChangeArrowheads="1"/>
          </p:cNvSpPr>
          <p:nvPr/>
        </p:nvSpPr>
        <p:spPr bwMode="auto">
          <a:xfrm>
            <a:off x="6713217" y="4391306"/>
            <a:ext cx="320675" cy="198437"/>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17</a:t>
            </a:r>
          </a:p>
        </p:txBody>
      </p:sp>
      <p:sp>
        <p:nvSpPr>
          <p:cNvPr id="14399" name="Rectangle 218"/>
          <p:cNvSpPr>
            <a:spLocks noChangeArrowheads="1"/>
          </p:cNvSpPr>
          <p:nvPr/>
        </p:nvSpPr>
        <p:spPr bwMode="auto">
          <a:xfrm>
            <a:off x="1687192" y="2357718"/>
            <a:ext cx="312738"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a:t>
            </a:r>
          </a:p>
        </p:txBody>
      </p:sp>
      <p:sp>
        <p:nvSpPr>
          <p:cNvPr id="14400" name="Rectangle 219"/>
          <p:cNvSpPr>
            <a:spLocks noChangeArrowheads="1"/>
          </p:cNvSpPr>
          <p:nvPr/>
        </p:nvSpPr>
        <p:spPr bwMode="auto">
          <a:xfrm>
            <a:off x="1999930" y="2357718"/>
            <a:ext cx="314325"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2</a:t>
            </a:r>
          </a:p>
        </p:txBody>
      </p:sp>
      <p:sp>
        <p:nvSpPr>
          <p:cNvPr id="14401" name="Rectangle 220"/>
          <p:cNvSpPr>
            <a:spLocks noChangeArrowheads="1"/>
          </p:cNvSpPr>
          <p:nvPr/>
        </p:nvSpPr>
        <p:spPr bwMode="auto">
          <a:xfrm>
            <a:off x="2314255" y="2357718"/>
            <a:ext cx="315912"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3</a:t>
            </a:r>
          </a:p>
        </p:txBody>
      </p:sp>
      <p:sp>
        <p:nvSpPr>
          <p:cNvPr id="14402" name="Rectangle 221"/>
          <p:cNvSpPr>
            <a:spLocks noChangeArrowheads="1"/>
          </p:cNvSpPr>
          <p:nvPr/>
        </p:nvSpPr>
        <p:spPr bwMode="auto">
          <a:xfrm>
            <a:off x="2630167" y="2357718"/>
            <a:ext cx="311150"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4</a:t>
            </a:r>
          </a:p>
        </p:txBody>
      </p:sp>
      <p:sp>
        <p:nvSpPr>
          <p:cNvPr id="14403" name="Rectangle 222"/>
          <p:cNvSpPr>
            <a:spLocks noChangeArrowheads="1"/>
          </p:cNvSpPr>
          <p:nvPr/>
        </p:nvSpPr>
        <p:spPr bwMode="auto">
          <a:xfrm>
            <a:off x="2941317" y="2357718"/>
            <a:ext cx="317500"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5</a:t>
            </a:r>
          </a:p>
        </p:txBody>
      </p:sp>
      <p:sp>
        <p:nvSpPr>
          <p:cNvPr id="14404" name="Rectangle 223"/>
          <p:cNvSpPr>
            <a:spLocks noChangeArrowheads="1"/>
          </p:cNvSpPr>
          <p:nvPr/>
        </p:nvSpPr>
        <p:spPr bwMode="auto">
          <a:xfrm>
            <a:off x="3258817" y="2357718"/>
            <a:ext cx="317500"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6</a:t>
            </a:r>
          </a:p>
        </p:txBody>
      </p:sp>
      <p:sp>
        <p:nvSpPr>
          <p:cNvPr id="14405" name="Rectangle 224"/>
          <p:cNvSpPr>
            <a:spLocks noChangeArrowheads="1"/>
          </p:cNvSpPr>
          <p:nvPr/>
        </p:nvSpPr>
        <p:spPr bwMode="auto">
          <a:xfrm>
            <a:off x="3576317" y="2357718"/>
            <a:ext cx="307975"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7</a:t>
            </a:r>
          </a:p>
        </p:txBody>
      </p:sp>
      <p:sp>
        <p:nvSpPr>
          <p:cNvPr id="14406" name="Rectangle 225"/>
          <p:cNvSpPr>
            <a:spLocks noChangeArrowheads="1"/>
          </p:cNvSpPr>
          <p:nvPr/>
        </p:nvSpPr>
        <p:spPr bwMode="auto">
          <a:xfrm>
            <a:off x="3884292" y="2357718"/>
            <a:ext cx="304800"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8</a:t>
            </a:r>
          </a:p>
        </p:txBody>
      </p:sp>
      <p:sp>
        <p:nvSpPr>
          <p:cNvPr id="14407" name="Rectangle 226"/>
          <p:cNvSpPr>
            <a:spLocks noChangeArrowheads="1"/>
          </p:cNvSpPr>
          <p:nvPr/>
        </p:nvSpPr>
        <p:spPr bwMode="auto">
          <a:xfrm>
            <a:off x="4189092" y="2357718"/>
            <a:ext cx="327025"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9</a:t>
            </a:r>
          </a:p>
        </p:txBody>
      </p:sp>
      <p:sp>
        <p:nvSpPr>
          <p:cNvPr id="14408" name="Rectangle 227"/>
          <p:cNvSpPr>
            <a:spLocks noChangeArrowheads="1"/>
          </p:cNvSpPr>
          <p:nvPr/>
        </p:nvSpPr>
        <p:spPr bwMode="auto">
          <a:xfrm>
            <a:off x="4516117" y="2357718"/>
            <a:ext cx="322263"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10</a:t>
            </a:r>
          </a:p>
        </p:txBody>
      </p:sp>
      <p:sp>
        <p:nvSpPr>
          <p:cNvPr id="14409" name="Rectangle 228"/>
          <p:cNvSpPr>
            <a:spLocks noChangeArrowheads="1"/>
          </p:cNvSpPr>
          <p:nvPr/>
        </p:nvSpPr>
        <p:spPr bwMode="auto">
          <a:xfrm>
            <a:off x="4828855" y="2357718"/>
            <a:ext cx="319087"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11</a:t>
            </a:r>
          </a:p>
        </p:txBody>
      </p:sp>
      <p:sp>
        <p:nvSpPr>
          <p:cNvPr id="14410" name="Rectangle 229"/>
          <p:cNvSpPr>
            <a:spLocks noChangeArrowheads="1"/>
          </p:cNvSpPr>
          <p:nvPr/>
        </p:nvSpPr>
        <p:spPr bwMode="auto">
          <a:xfrm>
            <a:off x="5147942" y="2357718"/>
            <a:ext cx="320675"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12</a:t>
            </a:r>
          </a:p>
        </p:txBody>
      </p:sp>
      <p:sp>
        <p:nvSpPr>
          <p:cNvPr id="14411" name="Rectangle 230"/>
          <p:cNvSpPr>
            <a:spLocks noChangeArrowheads="1"/>
          </p:cNvSpPr>
          <p:nvPr/>
        </p:nvSpPr>
        <p:spPr bwMode="auto">
          <a:xfrm>
            <a:off x="6400480" y="2357718"/>
            <a:ext cx="312737"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16</a:t>
            </a:r>
          </a:p>
        </p:txBody>
      </p:sp>
      <p:sp>
        <p:nvSpPr>
          <p:cNvPr id="14412" name="Rectangle 231"/>
          <p:cNvSpPr>
            <a:spLocks noChangeArrowheads="1"/>
          </p:cNvSpPr>
          <p:nvPr/>
        </p:nvSpPr>
        <p:spPr bwMode="auto">
          <a:xfrm>
            <a:off x="7033892" y="2357718"/>
            <a:ext cx="387350"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smtClean="0"/>
              <a:t>E1</a:t>
            </a:r>
            <a:endParaRPr lang="en-GB" sz="800" b="1" dirty="0"/>
          </a:p>
        </p:txBody>
      </p:sp>
      <p:sp>
        <p:nvSpPr>
          <p:cNvPr id="14418" name="Rectangle 237"/>
          <p:cNvSpPr>
            <a:spLocks noChangeArrowheads="1"/>
          </p:cNvSpPr>
          <p:nvPr/>
        </p:nvSpPr>
        <p:spPr bwMode="auto">
          <a:xfrm>
            <a:off x="7341867" y="2357718"/>
            <a:ext cx="315913" cy="204788"/>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smtClean="0"/>
              <a:t>E2</a:t>
            </a:r>
            <a:endParaRPr lang="en-GB" sz="800" b="1" dirty="0"/>
          </a:p>
        </p:txBody>
      </p:sp>
      <p:sp>
        <p:nvSpPr>
          <p:cNvPr id="14420" name="Rectangle 239"/>
          <p:cNvSpPr>
            <a:spLocks noChangeArrowheads="1"/>
          </p:cNvSpPr>
          <p:nvPr/>
        </p:nvSpPr>
        <p:spPr bwMode="auto">
          <a:xfrm>
            <a:off x="5468617" y="2357718"/>
            <a:ext cx="320675" cy="203200"/>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13</a:t>
            </a:r>
          </a:p>
        </p:txBody>
      </p:sp>
      <p:sp>
        <p:nvSpPr>
          <p:cNvPr id="14421" name="Rectangle 240"/>
          <p:cNvSpPr>
            <a:spLocks noChangeArrowheads="1"/>
          </p:cNvSpPr>
          <p:nvPr/>
        </p:nvSpPr>
        <p:spPr bwMode="auto">
          <a:xfrm>
            <a:off x="5782942" y="2357718"/>
            <a:ext cx="320675" cy="203200"/>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14</a:t>
            </a:r>
          </a:p>
        </p:txBody>
      </p:sp>
      <p:sp>
        <p:nvSpPr>
          <p:cNvPr id="14422" name="Rectangle 241"/>
          <p:cNvSpPr>
            <a:spLocks noChangeArrowheads="1"/>
          </p:cNvSpPr>
          <p:nvPr/>
        </p:nvSpPr>
        <p:spPr bwMode="auto">
          <a:xfrm>
            <a:off x="6102030" y="2357718"/>
            <a:ext cx="320675" cy="203200"/>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15</a:t>
            </a:r>
          </a:p>
        </p:txBody>
      </p:sp>
      <p:sp>
        <p:nvSpPr>
          <p:cNvPr id="14423" name="Rectangle 242"/>
          <p:cNvSpPr>
            <a:spLocks noChangeArrowheads="1"/>
          </p:cNvSpPr>
          <p:nvPr/>
        </p:nvSpPr>
        <p:spPr bwMode="auto">
          <a:xfrm>
            <a:off x="6713217" y="2357718"/>
            <a:ext cx="320675" cy="203200"/>
          </a:xfrm>
          <a:prstGeom prst="rect">
            <a:avLst/>
          </a:prstGeom>
          <a:solidFill>
            <a:srgbClr val="FFCC00"/>
          </a:solidFill>
          <a:ln w="9525">
            <a:solidFill>
              <a:schemeClr val="tx1"/>
            </a:solidFill>
            <a:miter lim="800000"/>
            <a:headEnd/>
            <a:tailEnd/>
          </a:ln>
        </p:spPr>
        <p:txBody>
          <a:bodyPr anchor="ctr"/>
          <a:lstStyle/>
          <a:p>
            <a:pPr algn="ctr" eaLnBrk="0" hangingPunct="0"/>
            <a:r>
              <a:rPr lang="en-GB" sz="800" b="1" dirty="0"/>
              <a:t>17</a:t>
            </a:r>
          </a:p>
        </p:txBody>
      </p:sp>
      <p:sp>
        <p:nvSpPr>
          <p:cNvPr id="14424" name="Rectangle 243"/>
          <p:cNvSpPr>
            <a:spLocks noChangeArrowheads="1"/>
          </p:cNvSpPr>
          <p:nvPr/>
        </p:nvSpPr>
        <p:spPr bwMode="auto">
          <a:xfrm>
            <a:off x="1693542" y="4380193"/>
            <a:ext cx="5964238" cy="2098674"/>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4425" name="Rectangle 244"/>
          <p:cNvSpPr>
            <a:spLocks noChangeArrowheads="1"/>
          </p:cNvSpPr>
          <p:nvPr/>
        </p:nvSpPr>
        <p:spPr bwMode="auto">
          <a:xfrm>
            <a:off x="1693542" y="2357718"/>
            <a:ext cx="5964238" cy="160178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14426" name="Rectangle 245"/>
          <p:cNvSpPr>
            <a:spLocks noChangeArrowheads="1"/>
          </p:cNvSpPr>
          <p:nvPr/>
        </p:nvSpPr>
        <p:spPr bwMode="auto">
          <a:xfrm>
            <a:off x="6713217" y="2563405"/>
            <a:ext cx="936624" cy="277813"/>
          </a:xfrm>
          <a:prstGeom prst="rect">
            <a:avLst/>
          </a:prstGeom>
          <a:solidFill>
            <a:srgbClr val="FF9900"/>
          </a:solidFill>
          <a:ln w="9525">
            <a:solidFill>
              <a:schemeClr val="tx1"/>
            </a:solidFill>
            <a:miter lim="800000"/>
            <a:headEnd/>
            <a:tailEnd/>
          </a:ln>
        </p:spPr>
        <p:txBody>
          <a:bodyPr wrap="none" anchor="ctr"/>
          <a:lstStyle/>
          <a:p>
            <a:pPr algn="ctr" defTabSz="762000" eaLnBrk="0" hangingPunct="0">
              <a:lnSpc>
                <a:spcPct val="75000"/>
              </a:lnSpc>
            </a:pPr>
            <a:r>
              <a:rPr lang="de-DE" sz="900" b="1">
                <a:latin typeface="Calibri" pitchFamily="34" charset="0"/>
              </a:rPr>
              <a:t>1</a:t>
            </a:r>
            <a:r>
              <a:rPr lang="de-DE" sz="900" b="1" baseline="30000">
                <a:latin typeface="Calibri" pitchFamily="34" charset="0"/>
              </a:rPr>
              <a:t>st</a:t>
            </a:r>
            <a:r>
              <a:rPr lang="de-DE" sz="900" b="1">
                <a:latin typeface="Calibri" pitchFamily="34" charset="0"/>
              </a:rPr>
              <a:t>. LINE </a:t>
            </a:r>
          </a:p>
          <a:p>
            <a:pPr algn="ctr" defTabSz="762000" eaLnBrk="0" hangingPunct="0">
              <a:lnSpc>
                <a:spcPct val="75000"/>
              </a:lnSpc>
            </a:pPr>
            <a:r>
              <a:rPr lang="de-DE" sz="900" b="1">
                <a:latin typeface="Calibri" pitchFamily="34" charset="0"/>
              </a:rPr>
              <a:t>TOP MGMT</a:t>
            </a:r>
          </a:p>
        </p:txBody>
      </p:sp>
      <p:sp>
        <p:nvSpPr>
          <p:cNvPr id="14427" name="Rectangle 246"/>
          <p:cNvSpPr>
            <a:spLocks noChangeArrowheads="1"/>
          </p:cNvSpPr>
          <p:nvPr/>
        </p:nvSpPr>
        <p:spPr bwMode="gray">
          <a:xfrm rot="-5400000">
            <a:off x="233045" y="5185052"/>
            <a:ext cx="1922462" cy="719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762000" eaLnBrk="0" hangingPunct="0">
              <a:lnSpc>
                <a:spcPct val="90000"/>
              </a:lnSpc>
            </a:pPr>
            <a:r>
              <a:rPr lang="de-DE" sz="1200" b="1" dirty="0">
                <a:solidFill>
                  <a:srgbClr val="FFFFFF"/>
                </a:solidFill>
              </a:rPr>
              <a:t>INDIVIDUAL </a:t>
            </a:r>
            <a:endParaRPr lang="de-DE" sz="1200" b="1" dirty="0" smtClean="0">
              <a:solidFill>
                <a:srgbClr val="FFFFFF"/>
              </a:solidFill>
            </a:endParaRPr>
          </a:p>
          <a:p>
            <a:pPr algn="ctr" defTabSz="762000" eaLnBrk="0" hangingPunct="0">
              <a:lnSpc>
                <a:spcPct val="90000"/>
              </a:lnSpc>
            </a:pPr>
            <a:r>
              <a:rPr lang="de-DE" sz="1200" b="1" dirty="0" smtClean="0">
                <a:solidFill>
                  <a:srgbClr val="FFFFFF"/>
                </a:solidFill>
              </a:rPr>
              <a:t>CONTRIBUTOR </a:t>
            </a:r>
            <a:endParaRPr lang="de-DE" sz="1200" b="1" dirty="0">
              <a:solidFill>
                <a:srgbClr val="FFFFFF"/>
              </a:solidFill>
            </a:endParaRPr>
          </a:p>
          <a:p>
            <a:pPr algn="ctr" defTabSz="762000" eaLnBrk="0" hangingPunct="0">
              <a:lnSpc>
                <a:spcPct val="90000"/>
              </a:lnSpc>
            </a:pPr>
            <a:r>
              <a:rPr lang="de-DE" sz="1200" b="1" dirty="0">
                <a:solidFill>
                  <a:srgbClr val="FFFFFF"/>
                </a:solidFill>
              </a:rPr>
              <a:t>CAREER PATH</a:t>
            </a:r>
          </a:p>
        </p:txBody>
      </p:sp>
      <p:sp>
        <p:nvSpPr>
          <p:cNvPr id="118" name="TextBox 117"/>
          <p:cNvSpPr txBox="1"/>
          <p:nvPr/>
        </p:nvSpPr>
        <p:spPr>
          <a:xfrm>
            <a:off x="277728" y="990600"/>
            <a:ext cx="8476777" cy="1015663"/>
          </a:xfrm>
          <a:prstGeom prst="rect">
            <a:avLst/>
          </a:prstGeom>
          <a:noFill/>
        </p:spPr>
        <p:txBody>
          <a:bodyPr wrap="square">
            <a:spAutoFit/>
          </a:bodyPr>
          <a:lstStyle/>
          <a:p>
            <a:pPr>
              <a:defRPr/>
            </a:pPr>
            <a:r>
              <a:rPr lang="en-US" sz="2000" dirty="0" smtClean="0">
                <a:latin typeface="+mn-lt"/>
              </a:rPr>
              <a:t>After establishing a career path and determining the role within that path, </a:t>
            </a:r>
          </a:p>
          <a:p>
            <a:pPr>
              <a:defRPr/>
            </a:pPr>
            <a:r>
              <a:rPr lang="en-US" sz="2000" dirty="0" smtClean="0">
                <a:latin typeface="+mn-lt"/>
              </a:rPr>
              <a:t>A </a:t>
            </a:r>
            <a:r>
              <a:rPr lang="en-US" sz="2000" b="1" i="1" dirty="0" smtClean="0">
                <a:latin typeface="+mn-lt"/>
              </a:rPr>
              <a:t>grade</a:t>
            </a:r>
            <a:r>
              <a:rPr lang="en-US" sz="2000" dirty="0" smtClean="0">
                <a:latin typeface="+mn-lt"/>
              </a:rPr>
              <a:t> is assigned for salary administration purposes based on the job level within that role. </a:t>
            </a:r>
          </a:p>
        </p:txBody>
      </p:sp>
      <p:sp>
        <p:nvSpPr>
          <p:cNvPr id="94" name="Rectangle 153"/>
          <p:cNvSpPr>
            <a:spLocks noChangeArrowheads="1"/>
          </p:cNvSpPr>
          <p:nvPr/>
        </p:nvSpPr>
        <p:spPr bwMode="auto">
          <a:xfrm>
            <a:off x="831533" y="4377018"/>
            <a:ext cx="795337" cy="20161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762000" eaLnBrk="0" hangingPunct="0">
              <a:lnSpc>
                <a:spcPct val="90000"/>
              </a:lnSpc>
            </a:pPr>
            <a:r>
              <a:rPr lang="de-DE" sz="1000" b="1" dirty="0">
                <a:solidFill>
                  <a:srgbClr val="FFFFFF"/>
                </a:solidFill>
              </a:rPr>
              <a:t>GRADE</a:t>
            </a:r>
          </a:p>
        </p:txBody>
      </p:sp>
      <p:cxnSp>
        <p:nvCxnSpPr>
          <p:cNvPr id="3" name="Straight Arrow Connector 2"/>
          <p:cNvCxnSpPr/>
          <p:nvPr/>
        </p:nvCxnSpPr>
        <p:spPr bwMode="auto">
          <a:xfrm flipH="1">
            <a:off x="5433944" y="5212989"/>
            <a:ext cx="2973660" cy="0"/>
          </a:xfrm>
          <a:prstGeom prst="straightConnector1">
            <a:avLst/>
          </a:prstGeom>
          <a:solidFill>
            <a:schemeClr val="accent1"/>
          </a:solidFill>
          <a:ln w="57150" cap="flat" cmpd="sng" algn="ctr">
            <a:solidFill>
              <a:srgbClr val="C0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TextBox 4"/>
          <p:cNvSpPr txBox="1"/>
          <p:nvPr/>
        </p:nvSpPr>
        <p:spPr>
          <a:xfrm>
            <a:off x="7995370" y="4184416"/>
            <a:ext cx="824469" cy="369332"/>
          </a:xfrm>
          <a:prstGeom prst="rect">
            <a:avLst/>
          </a:prstGeom>
          <a:noFill/>
        </p:spPr>
        <p:txBody>
          <a:bodyPr wrap="square" rtlCol="0">
            <a:spAutoFit/>
          </a:bodyPr>
          <a:lstStyle/>
          <a:p>
            <a:r>
              <a:rPr lang="en-US" dirty="0" smtClean="0"/>
              <a:t>Grade</a:t>
            </a:r>
            <a:endParaRPr lang="en-US" dirty="0"/>
          </a:p>
        </p:txBody>
      </p:sp>
      <p:sp>
        <p:nvSpPr>
          <p:cNvPr id="100" name="TextBox 99"/>
          <p:cNvSpPr txBox="1"/>
          <p:nvPr/>
        </p:nvSpPr>
        <p:spPr>
          <a:xfrm>
            <a:off x="7736441" y="4885810"/>
            <a:ext cx="683976" cy="369332"/>
          </a:xfrm>
          <a:prstGeom prst="rect">
            <a:avLst/>
          </a:prstGeom>
          <a:noFill/>
        </p:spPr>
        <p:txBody>
          <a:bodyPr wrap="square" rtlCol="0">
            <a:spAutoFit/>
          </a:bodyPr>
          <a:lstStyle/>
          <a:p>
            <a:r>
              <a:rPr lang="en-US" dirty="0" smtClean="0"/>
              <a:t>Role</a:t>
            </a:r>
            <a:endParaRPr lang="en-US" dirty="0"/>
          </a:p>
        </p:txBody>
      </p:sp>
      <p:cxnSp>
        <p:nvCxnSpPr>
          <p:cNvPr id="103" name="Straight Arrow Connector 102"/>
          <p:cNvCxnSpPr/>
          <p:nvPr/>
        </p:nvCxnSpPr>
        <p:spPr bwMode="auto">
          <a:xfrm flipH="1">
            <a:off x="7649841" y="4490524"/>
            <a:ext cx="1172567" cy="13212"/>
          </a:xfrm>
          <a:prstGeom prst="straightConnector1">
            <a:avLst/>
          </a:prstGeom>
          <a:solidFill>
            <a:schemeClr val="accent1"/>
          </a:solidFill>
          <a:ln w="57150" cap="flat" cmpd="sng" algn="ctr">
            <a:solidFill>
              <a:srgbClr val="C0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0" name="TextBox 79"/>
          <p:cNvSpPr txBox="1"/>
          <p:nvPr/>
        </p:nvSpPr>
        <p:spPr>
          <a:xfrm>
            <a:off x="7926624" y="2173053"/>
            <a:ext cx="824469" cy="369332"/>
          </a:xfrm>
          <a:prstGeom prst="rect">
            <a:avLst/>
          </a:prstGeom>
          <a:noFill/>
        </p:spPr>
        <p:txBody>
          <a:bodyPr wrap="square" rtlCol="0">
            <a:spAutoFit/>
          </a:bodyPr>
          <a:lstStyle/>
          <a:p>
            <a:r>
              <a:rPr lang="en-US" dirty="0" smtClean="0"/>
              <a:t>Grade</a:t>
            </a:r>
            <a:endParaRPr lang="en-US" dirty="0"/>
          </a:p>
        </p:txBody>
      </p:sp>
      <p:cxnSp>
        <p:nvCxnSpPr>
          <p:cNvPr id="81" name="Straight Arrow Connector 80"/>
          <p:cNvCxnSpPr/>
          <p:nvPr/>
        </p:nvCxnSpPr>
        <p:spPr bwMode="auto">
          <a:xfrm flipH="1">
            <a:off x="7649841" y="2505462"/>
            <a:ext cx="1164629" cy="0"/>
          </a:xfrm>
          <a:prstGeom prst="straightConnector1">
            <a:avLst/>
          </a:prstGeom>
          <a:solidFill>
            <a:schemeClr val="accent1"/>
          </a:solidFill>
          <a:ln w="57150" cap="flat" cmpd="sng" algn="ctr">
            <a:solidFill>
              <a:srgbClr val="C0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6" name="Straight Arrow Connector 85"/>
          <p:cNvCxnSpPr/>
          <p:nvPr/>
        </p:nvCxnSpPr>
        <p:spPr bwMode="auto">
          <a:xfrm flipH="1">
            <a:off x="6726712" y="3504454"/>
            <a:ext cx="1683461" cy="0"/>
          </a:xfrm>
          <a:prstGeom prst="straightConnector1">
            <a:avLst/>
          </a:prstGeom>
          <a:solidFill>
            <a:schemeClr val="accent1"/>
          </a:solidFill>
          <a:ln w="57150" cap="flat" cmpd="sng" algn="ctr">
            <a:solidFill>
              <a:srgbClr val="C0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7" name="TextBox 86"/>
          <p:cNvSpPr txBox="1"/>
          <p:nvPr/>
        </p:nvSpPr>
        <p:spPr>
          <a:xfrm>
            <a:off x="7723628" y="3200400"/>
            <a:ext cx="683976" cy="369332"/>
          </a:xfrm>
          <a:prstGeom prst="rect">
            <a:avLst/>
          </a:prstGeom>
          <a:noFill/>
        </p:spPr>
        <p:txBody>
          <a:bodyPr wrap="square" rtlCol="0">
            <a:spAutoFit/>
          </a:bodyPr>
          <a:lstStyle/>
          <a:p>
            <a:r>
              <a:rPr lang="en-US" dirty="0" smtClean="0"/>
              <a:t>Role</a:t>
            </a:r>
            <a:endParaRPr lang="en-US" dirty="0"/>
          </a:p>
        </p:txBody>
      </p:sp>
    </p:spTree>
    <p:extLst>
      <p:ext uri="{BB962C8B-B14F-4D97-AF65-F5344CB8AC3E}">
        <p14:creationId xmlns:p14="http://schemas.microsoft.com/office/powerpoint/2010/main" val="222018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if I disagree with the evaluation?</a:t>
            </a:r>
            <a:endParaRPr lang="en-US" sz="2800" dirty="0"/>
          </a:p>
        </p:txBody>
      </p:sp>
      <p:sp>
        <p:nvSpPr>
          <p:cNvPr id="3" name="Content Placeholder 2"/>
          <p:cNvSpPr>
            <a:spLocks noGrp="1"/>
          </p:cNvSpPr>
          <p:nvPr>
            <p:ph idx="1"/>
          </p:nvPr>
        </p:nvSpPr>
        <p:spPr/>
        <p:txBody>
          <a:bodyPr/>
          <a:lstStyle/>
          <a:p>
            <a:r>
              <a:rPr lang="en-US" sz="2400" dirty="0" smtClean="0"/>
              <a:t>If you believe your position has been placed incorrectly:</a:t>
            </a:r>
          </a:p>
          <a:p>
            <a:pPr lvl="1"/>
            <a:r>
              <a:rPr lang="en-US" sz="2200" dirty="0" smtClean="0"/>
              <a:t>Review your position description to ensure that it fairly states the primary accountabilities and requirements for your job</a:t>
            </a:r>
          </a:p>
          <a:p>
            <a:pPr lvl="1"/>
            <a:r>
              <a:rPr lang="en-US" sz="2200" dirty="0" smtClean="0"/>
              <a:t>Schedule an appointment with your manager to review the how your job was evaluated</a:t>
            </a:r>
          </a:p>
          <a:p>
            <a:r>
              <a:rPr lang="en-US" sz="2400" dirty="0" smtClean="0"/>
              <a:t>Note: any requests for re-evaluation must be made by your manager and local HR</a:t>
            </a:r>
          </a:p>
        </p:txBody>
      </p:sp>
    </p:spTree>
    <p:extLst>
      <p:ext uri="{BB962C8B-B14F-4D97-AF65-F5344CB8AC3E}">
        <p14:creationId xmlns:p14="http://schemas.microsoft.com/office/powerpoint/2010/main" val="3270396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US" sz="2800" dirty="0"/>
              <a:t>How </a:t>
            </a:r>
            <a:r>
              <a:rPr lang="en-US" sz="2800" dirty="0" smtClean="0"/>
              <a:t>does the salary range work?</a:t>
            </a:r>
          </a:p>
        </p:txBody>
      </p:sp>
      <p:sp>
        <p:nvSpPr>
          <p:cNvPr id="7171" name="Content Placeholder 2"/>
          <p:cNvSpPr>
            <a:spLocks noGrp="1"/>
          </p:cNvSpPr>
          <p:nvPr>
            <p:ph idx="1"/>
          </p:nvPr>
        </p:nvSpPr>
        <p:spPr>
          <a:xfrm>
            <a:off x="304800" y="1219200"/>
            <a:ext cx="8534400" cy="1752600"/>
          </a:xfrm>
        </p:spPr>
        <p:txBody>
          <a:bodyPr/>
          <a:lstStyle/>
          <a:p>
            <a:pPr>
              <a:defRPr/>
            </a:pPr>
            <a:r>
              <a:rPr lang="en-US" sz="2400" b="1" dirty="0" smtClean="0"/>
              <a:t>Salary Range: </a:t>
            </a:r>
            <a:r>
              <a:rPr lang="en-US" sz="2400" dirty="0" smtClean="0"/>
              <a:t>a market-based compensation range with a minimum, midpoint and maximum salary</a:t>
            </a:r>
            <a:endParaRPr lang="en-US" sz="2400" b="1" dirty="0" smtClean="0"/>
          </a:p>
          <a:p>
            <a:pPr marL="0" indent="0">
              <a:buNone/>
              <a:defRPr/>
            </a:pPr>
            <a:endParaRPr lang="en-US" sz="2400" dirty="0" smtClean="0"/>
          </a:p>
        </p:txBody>
      </p:sp>
      <p:graphicFrame>
        <p:nvGraphicFramePr>
          <p:cNvPr id="3" name="Diagram 2"/>
          <p:cNvGraphicFramePr/>
          <p:nvPr>
            <p:extLst>
              <p:ext uri="{D42A27DB-BD31-4B8C-83A1-F6EECF244321}">
                <p14:modId xmlns:p14="http://schemas.microsoft.com/office/powerpoint/2010/main" val="4175164213"/>
              </p:ext>
            </p:extLst>
          </p:nvPr>
        </p:nvGraphicFramePr>
        <p:xfrm>
          <a:off x="533400" y="2362200"/>
          <a:ext cx="7696200" cy="3943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3730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8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does a salary structure do?</a:t>
            </a:r>
            <a:endParaRPr lang="en-US" sz="2800" dirty="0"/>
          </a:p>
        </p:txBody>
      </p:sp>
      <p:sp>
        <p:nvSpPr>
          <p:cNvPr id="3" name="Content Placeholder 2"/>
          <p:cNvSpPr>
            <a:spLocks noGrp="1"/>
          </p:cNvSpPr>
          <p:nvPr>
            <p:ph idx="1"/>
          </p:nvPr>
        </p:nvSpPr>
        <p:spPr>
          <a:xfrm>
            <a:off x="381000" y="1219200"/>
            <a:ext cx="8458200" cy="4724400"/>
          </a:xfrm>
        </p:spPr>
        <p:txBody>
          <a:bodyPr/>
          <a:lstStyle/>
          <a:p>
            <a:r>
              <a:rPr lang="en-US" sz="2400" dirty="0" smtClean="0"/>
              <a:t>There are several objectives for a salary structure</a:t>
            </a:r>
          </a:p>
          <a:p>
            <a:pPr lvl="1"/>
            <a:r>
              <a:rPr lang="en-US" sz="2200" dirty="0" smtClean="0"/>
              <a:t>External competitiveness – defining the market and aligning the salary ranges with the market</a:t>
            </a:r>
          </a:p>
          <a:p>
            <a:pPr lvl="1"/>
            <a:r>
              <a:rPr lang="en-US" sz="2200" dirty="0" smtClean="0"/>
              <a:t>Internal equity – aligning positions of common value in the same salary grade</a:t>
            </a:r>
          </a:p>
          <a:p>
            <a:pPr lvl="1"/>
            <a:r>
              <a:rPr lang="en-US" sz="2200" dirty="0" smtClean="0"/>
              <a:t>Create a </a:t>
            </a:r>
            <a:r>
              <a:rPr lang="en-US" sz="2200" u="sng" dirty="0" smtClean="0"/>
              <a:t>hierarchy of jobs </a:t>
            </a:r>
            <a:r>
              <a:rPr lang="en-US" sz="2200" dirty="0" smtClean="0"/>
              <a:t>in the organization from entry level positions through the President’s position</a:t>
            </a:r>
          </a:p>
          <a:p>
            <a:pPr lvl="1"/>
            <a:r>
              <a:rPr lang="en-US" sz="2200" dirty="0" smtClean="0"/>
              <a:t>Serve as a basis for </a:t>
            </a:r>
            <a:r>
              <a:rPr lang="en-US" sz="2200" u="sng" dirty="0" smtClean="0"/>
              <a:t>communicating</a:t>
            </a:r>
            <a:r>
              <a:rPr lang="en-US" sz="2200" dirty="0" smtClean="0"/>
              <a:t> to employees how salary is determined, a path for career development and a process for increases and promotions</a:t>
            </a:r>
          </a:p>
          <a:p>
            <a:pPr lvl="1"/>
            <a:r>
              <a:rPr lang="en-US" sz="2200" dirty="0" smtClean="0"/>
              <a:t>Allow employee growth and development to be rewarded</a:t>
            </a:r>
            <a:endParaRPr lang="en-US" sz="2200" dirty="0"/>
          </a:p>
        </p:txBody>
      </p:sp>
    </p:spTree>
    <p:extLst>
      <p:ext uri="{BB962C8B-B14F-4D97-AF65-F5344CB8AC3E}">
        <p14:creationId xmlns:p14="http://schemas.microsoft.com/office/powerpoint/2010/main" val="3271562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How is the salary structure maintained?</a:t>
            </a:r>
            <a:endParaRPr lang="en-US" sz="2800" dirty="0"/>
          </a:p>
        </p:txBody>
      </p:sp>
      <p:sp>
        <p:nvSpPr>
          <p:cNvPr id="3" name="Content Placeholder 2"/>
          <p:cNvSpPr>
            <a:spLocks noGrp="1"/>
          </p:cNvSpPr>
          <p:nvPr>
            <p:ph idx="1"/>
          </p:nvPr>
        </p:nvSpPr>
        <p:spPr>
          <a:xfrm>
            <a:off x="304800" y="1066800"/>
            <a:ext cx="8534400" cy="4724400"/>
          </a:xfrm>
        </p:spPr>
        <p:txBody>
          <a:bodyPr/>
          <a:lstStyle/>
          <a:p>
            <a:r>
              <a:rPr lang="en-US" sz="2400" dirty="0" smtClean="0"/>
              <a:t>Salary structure is assessed about every two years</a:t>
            </a:r>
          </a:p>
          <a:p>
            <a:pPr lvl="1"/>
            <a:r>
              <a:rPr lang="en-US" sz="2200" dirty="0" smtClean="0"/>
              <a:t>The structure is adjusted according to program objectives and the university’s ability to make the market adjustment</a:t>
            </a:r>
          </a:p>
          <a:p>
            <a:r>
              <a:rPr lang="en-US" sz="2400" dirty="0" smtClean="0"/>
              <a:t>Benchmark positions are used to test the structure vs. the market</a:t>
            </a:r>
          </a:p>
          <a:p>
            <a:pPr lvl="1"/>
            <a:r>
              <a:rPr lang="en-US" sz="2200" dirty="0" smtClean="0"/>
              <a:t>A benchmark position can be matched to a similar position in the external market</a:t>
            </a:r>
          </a:p>
          <a:p>
            <a:r>
              <a:rPr lang="en-US" sz="2400" dirty="0" smtClean="0"/>
              <a:t>External market data is used for comparison</a:t>
            </a:r>
          </a:p>
          <a:p>
            <a:pPr lvl="1"/>
            <a:r>
              <a:rPr lang="en-US" sz="2200" dirty="0" smtClean="0"/>
              <a:t>“The Market” is defined as the areas from which the university competes for employees</a:t>
            </a:r>
          </a:p>
          <a:p>
            <a:pPr marL="400050"/>
            <a:r>
              <a:rPr lang="en-US" sz="2400" dirty="0" smtClean="0"/>
              <a:t>Range adjustment</a:t>
            </a:r>
          </a:p>
          <a:p>
            <a:pPr lvl="1"/>
            <a:r>
              <a:rPr lang="en-US" sz="2200" dirty="0" smtClean="0"/>
              <a:t>Ranges may be adjusted if there is evidence that the university has fallen behind the external market</a:t>
            </a:r>
          </a:p>
          <a:p>
            <a:pPr lvl="1"/>
            <a:r>
              <a:rPr lang="en-US" sz="2200" dirty="0" smtClean="0"/>
              <a:t>Range adjustment may or may not impact employee pay</a:t>
            </a:r>
          </a:p>
          <a:p>
            <a:pPr lvl="1"/>
            <a:endParaRPr lang="en-US" sz="2200" dirty="0" smtClean="0"/>
          </a:p>
          <a:p>
            <a:pPr lvl="1"/>
            <a:endParaRPr lang="en-US" sz="2200" dirty="0"/>
          </a:p>
        </p:txBody>
      </p:sp>
    </p:spTree>
    <p:extLst>
      <p:ext uri="{BB962C8B-B14F-4D97-AF65-F5344CB8AC3E}">
        <p14:creationId xmlns:p14="http://schemas.microsoft.com/office/powerpoint/2010/main" val="1994779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happens now?</a:t>
            </a:r>
            <a:endParaRPr lang="en-US" sz="2800"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28600" y="1905000"/>
            <a:ext cx="3072785" cy="4603750"/>
          </a:xfrm>
        </p:spPr>
      </p:pic>
      <p:sp>
        <p:nvSpPr>
          <p:cNvPr id="6" name="TextBox 5"/>
          <p:cNvSpPr txBox="1"/>
          <p:nvPr/>
        </p:nvSpPr>
        <p:spPr>
          <a:xfrm>
            <a:off x="2514600" y="990600"/>
            <a:ext cx="5867400" cy="5324535"/>
          </a:xfrm>
          <a:prstGeom prst="rect">
            <a:avLst/>
          </a:prstGeom>
          <a:noFill/>
        </p:spPr>
        <p:txBody>
          <a:bodyPr wrap="square" rtlCol="0">
            <a:spAutoFit/>
          </a:bodyPr>
          <a:lstStyle/>
          <a:p>
            <a:pPr marL="285750" indent="-285750">
              <a:buFont typeface="Wingdings" pitchFamily="2" charset="2"/>
              <a:buChar char="ü"/>
            </a:pPr>
            <a:r>
              <a:rPr lang="en-US" sz="2000" dirty="0" smtClean="0"/>
              <a:t>All non-academic, non-union positions have been evaluated by internal HR staff trained in how to use the Global Grading System (GGS)</a:t>
            </a:r>
          </a:p>
          <a:p>
            <a:pPr marL="285750" indent="-285750">
              <a:buFont typeface="Wingdings" pitchFamily="2" charset="2"/>
              <a:buChar char="ü"/>
            </a:pPr>
            <a:endParaRPr lang="en-US" sz="2000" dirty="0"/>
          </a:p>
          <a:p>
            <a:pPr marL="285750" indent="-285750">
              <a:buFont typeface="Wingdings" pitchFamily="2" charset="2"/>
              <a:buChar char="ü"/>
            </a:pPr>
            <a:r>
              <a:rPr lang="en-US" sz="2000" dirty="0" smtClean="0"/>
              <a:t>Employees will perform their regular duties and receive their regular pay as usual</a:t>
            </a:r>
          </a:p>
          <a:p>
            <a:pPr marL="285750" indent="-285750">
              <a:buFont typeface="Wingdings" pitchFamily="2" charset="2"/>
              <a:buChar char="ü"/>
            </a:pPr>
            <a:endParaRPr lang="en-US" sz="2000" dirty="0"/>
          </a:p>
          <a:p>
            <a:pPr marL="285750" indent="-285750">
              <a:buFont typeface="Wingdings" pitchFamily="2" charset="2"/>
              <a:buChar char="ü"/>
            </a:pPr>
            <a:r>
              <a:rPr lang="en-US" sz="2000" b="1" dirty="0" smtClean="0"/>
              <a:t>You will receive information about your placement in the Global Grading Structure this fall. </a:t>
            </a:r>
          </a:p>
          <a:p>
            <a:endParaRPr lang="en-US" sz="2000" dirty="0"/>
          </a:p>
          <a:p>
            <a:pPr marL="285750" indent="-285750">
              <a:buFont typeface="Wingdings" pitchFamily="2" charset="2"/>
              <a:buChar char="ü"/>
            </a:pPr>
            <a:r>
              <a:rPr lang="en-US" sz="2000" dirty="0" smtClean="0"/>
              <a:t>Your supervisor will discuss any changes with you prior to any implementation:</a:t>
            </a:r>
          </a:p>
          <a:p>
            <a:pPr marL="1200150" lvl="2" indent="-285750">
              <a:buFont typeface="Arial" pitchFamily="34" charset="0"/>
              <a:buChar char="•"/>
            </a:pPr>
            <a:r>
              <a:rPr lang="en-US" sz="2000" dirty="0" smtClean="0"/>
              <a:t>Your position title may change</a:t>
            </a:r>
          </a:p>
          <a:p>
            <a:pPr marL="1200150" lvl="2" indent="-285750">
              <a:buFont typeface="Arial" pitchFamily="34" charset="0"/>
              <a:buChar char="•"/>
            </a:pPr>
            <a:r>
              <a:rPr lang="en-US" sz="2000" dirty="0" smtClean="0"/>
              <a:t>Your salary could possibly increase if it is below the minimum of the new salary range, but it will NOT decrease</a:t>
            </a:r>
          </a:p>
        </p:txBody>
      </p:sp>
    </p:spTree>
    <p:extLst>
      <p:ext uri="{BB962C8B-B14F-4D97-AF65-F5344CB8AC3E}">
        <p14:creationId xmlns:p14="http://schemas.microsoft.com/office/powerpoint/2010/main" val="179324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happens now?</a:t>
            </a:r>
            <a:endParaRPr lang="en-US" sz="2800" dirty="0"/>
          </a:p>
        </p:txBody>
      </p:sp>
      <p:sp>
        <p:nvSpPr>
          <p:cNvPr id="5" name="Content Placeholder 4"/>
          <p:cNvSpPr>
            <a:spLocks noGrp="1"/>
          </p:cNvSpPr>
          <p:nvPr>
            <p:ph idx="1"/>
          </p:nvPr>
        </p:nvSpPr>
        <p:spPr/>
        <p:txBody>
          <a:bodyPr/>
          <a:lstStyle/>
          <a:p>
            <a:pPr marL="285750" indent="-285750">
              <a:buFont typeface="Wingdings" pitchFamily="2" charset="2"/>
              <a:buChar char="ü"/>
            </a:pPr>
            <a:r>
              <a:rPr lang="en-US" sz="2800" b="1" dirty="0"/>
              <a:t>Leadership Education – June </a:t>
            </a:r>
          </a:p>
          <a:p>
            <a:pPr marL="285750" indent="-285750">
              <a:buFont typeface="Wingdings" pitchFamily="2" charset="2"/>
              <a:buChar char="ü"/>
            </a:pPr>
            <a:r>
              <a:rPr lang="en-US" sz="2800" b="1" dirty="0"/>
              <a:t>Share information with VP’s – July </a:t>
            </a:r>
          </a:p>
          <a:p>
            <a:pPr marL="285750" indent="-285750">
              <a:buFont typeface="Wingdings" pitchFamily="2" charset="2"/>
              <a:buChar char="ü"/>
            </a:pPr>
            <a:r>
              <a:rPr lang="en-US" sz="2800" b="1" dirty="0"/>
              <a:t>Employees receive information about Global Grade assignment – August/September</a:t>
            </a:r>
          </a:p>
          <a:p>
            <a:pPr marL="285750" indent="-285750">
              <a:buFont typeface="Wingdings" pitchFamily="2" charset="2"/>
              <a:buChar char="ü"/>
            </a:pPr>
            <a:r>
              <a:rPr lang="en-US" sz="2800" b="1" dirty="0"/>
              <a:t>All System employees brought within new salary ranges – September</a:t>
            </a:r>
          </a:p>
          <a:p>
            <a:endParaRPr lang="en-US" dirty="0"/>
          </a:p>
        </p:txBody>
      </p:sp>
    </p:spTree>
    <p:extLst>
      <p:ext uri="{BB962C8B-B14F-4D97-AF65-F5344CB8AC3E}">
        <p14:creationId xmlns:p14="http://schemas.microsoft.com/office/powerpoint/2010/main" val="2111422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A few reminders…</a:t>
            </a:r>
            <a:endParaRPr lang="en-US" sz="2800" dirty="0"/>
          </a:p>
        </p:txBody>
      </p:sp>
      <p:sp>
        <p:nvSpPr>
          <p:cNvPr id="3" name="Content Placeholder 2"/>
          <p:cNvSpPr>
            <a:spLocks noGrp="1"/>
          </p:cNvSpPr>
          <p:nvPr>
            <p:ph idx="1"/>
          </p:nvPr>
        </p:nvSpPr>
        <p:spPr>
          <a:xfrm>
            <a:off x="304800" y="1066800"/>
            <a:ext cx="8610600" cy="5562600"/>
          </a:xfrm>
        </p:spPr>
        <p:txBody>
          <a:bodyPr>
            <a:normAutofit fontScale="92500" lnSpcReduction="10000"/>
          </a:bodyPr>
          <a:lstStyle/>
          <a:p>
            <a:r>
              <a:rPr lang="en-US" sz="2200" dirty="0" smtClean="0"/>
              <a:t>The Global Grading Project only impacts non-academic positions (not students, faculty or union positions)</a:t>
            </a:r>
          </a:p>
          <a:p>
            <a:r>
              <a:rPr lang="en-US" sz="2200" dirty="0" smtClean="0"/>
              <a:t>Every position has been evaluated, one global group at a time</a:t>
            </a:r>
          </a:p>
          <a:p>
            <a:r>
              <a:rPr lang="en-US" sz="2200" dirty="0" smtClean="0"/>
              <a:t>The project creates </a:t>
            </a:r>
            <a:r>
              <a:rPr lang="en-US" sz="2200" dirty="0"/>
              <a:t>a </a:t>
            </a:r>
            <a:r>
              <a:rPr lang="en-US" sz="2200" dirty="0" smtClean="0"/>
              <a:t>basis for communication, visibility </a:t>
            </a:r>
            <a:r>
              <a:rPr lang="en-US" sz="2200" dirty="0"/>
              <a:t>and transparency that will help </a:t>
            </a:r>
            <a:r>
              <a:rPr lang="en-US" sz="2200" dirty="0" smtClean="0"/>
              <a:t>address both employee and organization </a:t>
            </a:r>
            <a:r>
              <a:rPr lang="en-US" sz="2200" dirty="0"/>
              <a:t>compensation issues over time</a:t>
            </a:r>
          </a:p>
          <a:p>
            <a:r>
              <a:rPr lang="en-US" sz="2200" dirty="0" smtClean="0"/>
              <a:t>The project ensures the UM compensation program is administered in a fair and equitable manner</a:t>
            </a:r>
            <a:endParaRPr lang="en-US" sz="2200" dirty="0"/>
          </a:p>
          <a:p>
            <a:r>
              <a:rPr lang="en-US" sz="2200" dirty="0" smtClean="0"/>
              <a:t>Position titles may change</a:t>
            </a:r>
          </a:p>
          <a:p>
            <a:r>
              <a:rPr lang="en-US" sz="2200" dirty="0" smtClean="0"/>
              <a:t>The project is not being done to impact salary; however,</a:t>
            </a:r>
          </a:p>
          <a:p>
            <a:pPr lvl="1"/>
            <a:r>
              <a:rPr lang="en-US" sz="2200" dirty="0" smtClean="0"/>
              <a:t>It could increase salary for employees below the minimum of the new salary range for their position</a:t>
            </a:r>
          </a:p>
          <a:p>
            <a:pPr lvl="1"/>
            <a:r>
              <a:rPr lang="en-US" sz="2200" dirty="0" smtClean="0"/>
              <a:t>It will not decrease salary</a:t>
            </a:r>
          </a:p>
          <a:p>
            <a:r>
              <a:rPr lang="en-US" sz="2200" dirty="0" smtClean="0"/>
              <a:t>Staffing levels and budgets are not a part of the project </a:t>
            </a:r>
          </a:p>
          <a:p>
            <a:r>
              <a:rPr lang="en-US" sz="2200" dirty="0" smtClean="0"/>
              <a:t>Performance assessment is not a part of the job evaluation process</a:t>
            </a:r>
          </a:p>
          <a:p>
            <a:r>
              <a:rPr lang="en-US" sz="2200" dirty="0" smtClean="0"/>
              <a:t>Employees will be able to identify and select a career path if they choose</a:t>
            </a:r>
          </a:p>
          <a:p>
            <a:endParaRPr lang="en-US" sz="2200" dirty="0" smtClean="0"/>
          </a:p>
        </p:txBody>
      </p:sp>
    </p:spTree>
    <p:extLst>
      <p:ext uri="{BB962C8B-B14F-4D97-AF65-F5344CB8AC3E}">
        <p14:creationId xmlns:p14="http://schemas.microsoft.com/office/powerpoint/2010/main" val="1215987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is this project? </a:t>
            </a:r>
            <a:endParaRPr lang="en-US" sz="2800" dirty="0"/>
          </a:p>
        </p:txBody>
      </p:sp>
      <p:sp>
        <p:nvSpPr>
          <p:cNvPr id="3" name="Content Placeholder 2"/>
          <p:cNvSpPr>
            <a:spLocks noGrp="1"/>
          </p:cNvSpPr>
          <p:nvPr>
            <p:ph idx="1"/>
          </p:nvPr>
        </p:nvSpPr>
        <p:spPr>
          <a:xfrm>
            <a:off x="304800" y="1219200"/>
            <a:ext cx="8534400" cy="3124200"/>
          </a:xfrm>
        </p:spPr>
        <p:txBody>
          <a:bodyPr/>
          <a:lstStyle/>
          <a:p>
            <a:pPr marL="0" indent="0">
              <a:buNone/>
            </a:pPr>
            <a:r>
              <a:rPr lang="en-US" sz="2400" dirty="0" smtClean="0"/>
              <a:t>An evaluation of each </a:t>
            </a:r>
            <a:r>
              <a:rPr lang="en-US" sz="2400" b="1" dirty="0" smtClean="0"/>
              <a:t>non-academic</a:t>
            </a:r>
            <a:r>
              <a:rPr lang="en-US" sz="2400" dirty="0" smtClean="0"/>
              <a:t> job to ensure the university offers an </a:t>
            </a:r>
            <a:r>
              <a:rPr lang="en-US" sz="2400" b="1" dirty="0" smtClean="0"/>
              <a:t>externally competitive </a:t>
            </a:r>
            <a:r>
              <a:rPr lang="en-US" sz="2400" dirty="0" smtClean="0"/>
              <a:t>and </a:t>
            </a:r>
            <a:r>
              <a:rPr lang="en-US" sz="2400" b="1" dirty="0" smtClean="0"/>
              <a:t>internally equitable </a:t>
            </a:r>
            <a:r>
              <a:rPr lang="en-US" sz="2400" dirty="0" smtClean="0"/>
              <a:t>salary package at all university locations. </a:t>
            </a:r>
          </a:p>
          <a:p>
            <a:pPr marL="0" indent="0">
              <a:buNone/>
            </a:pPr>
            <a:endParaRPr lang="en-US" sz="2400" dirty="0"/>
          </a:p>
          <a:p>
            <a:pPr lvl="2">
              <a:buFont typeface="Wingdings" pitchFamily="2" charset="2"/>
              <a:buChar char="Ø"/>
            </a:pPr>
            <a:r>
              <a:rPr lang="en-US" sz="2000" dirty="0" smtClean="0"/>
              <a:t>Piloted in 2010</a:t>
            </a:r>
            <a:endParaRPr lang="en-US" sz="2000" b="1" dirty="0" smtClean="0">
              <a:solidFill>
                <a:srgbClr val="FF0000"/>
              </a:solidFill>
            </a:endParaRPr>
          </a:p>
          <a:p>
            <a:pPr lvl="2">
              <a:buFont typeface="Wingdings" pitchFamily="2" charset="2"/>
              <a:buChar char="Ø"/>
            </a:pPr>
            <a:r>
              <a:rPr lang="en-US" sz="2000" dirty="0" smtClean="0"/>
              <a:t>Kicked off full project in 2011</a:t>
            </a:r>
          </a:p>
          <a:p>
            <a:pPr lvl="2">
              <a:buFont typeface="Wingdings" pitchFamily="2" charset="2"/>
              <a:buChar char="Ø"/>
            </a:pPr>
            <a:r>
              <a:rPr lang="en-US" sz="2000" dirty="0" smtClean="0"/>
              <a:t>Implemented beginning in 2012</a:t>
            </a:r>
          </a:p>
          <a:p>
            <a:pPr lvl="2">
              <a:buFont typeface="Wingdings" pitchFamily="2" charset="2"/>
              <a:buChar char="Ø"/>
            </a:pPr>
            <a:r>
              <a:rPr lang="en-US" sz="2000" dirty="0" smtClean="0"/>
              <a:t>Expanding to all campuses throughout 2013</a:t>
            </a:r>
            <a:endParaRPr lang="en-US" sz="2000" b="1" dirty="0" smtClean="0">
              <a:solidFill>
                <a:srgbClr val="FF0000"/>
              </a:solidFill>
            </a:endParaRPr>
          </a:p>
          <a:p>
            <a:pPr marL="0" indent="0">
              <a:buNone/>
            </a:pPr>
            <a:endParaRPr lang="en-US" dirty="0"/>
          </a:p>
        </p:txBody>
      </p:sp>
    </p:spTree>
    <p:extLst>
      <p:ext uri="{BB962C8B-B14F-4D97-AF65-F5344CB8AC3E}">
        <p14:creationId xmlns:p14="http://schemas.microsoft.com/office/powerpoint/2010/main" val="2880033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Global Groups*</a:t>
            </a:r>
            <a:endParaRPr lang="en-US" sz="2800" dirty="0"/>
          </a:p>
        </p:txBody>
      </p:sp>
      <p:sp>
        <p:nvSpPr>
          <p:cNvPr id="3" name="Content Placeholder 2"/>
          <p:cNvSpPr>
            <a:spLocks noGrp="1"/>
          </p:cNvSpPr>
          <p:nvPr>
            <p:ph idx="1"/>
          </p:nvPr>
        </p:nvSpPr>
        <p:spPr>
          <a:xfrm>
            <a:off x="304800" y="1219200"/>
            <a:ext cx="8534400" cy="3886200"/>
          </a:xfrm>
        </p:spPr>
        <p:txBody>
          <a:bodyPr>
            <a:normAutofit fontScale="92500" lnSpcReduction="20000"/>
          </a:bodyPr>
          <a:lstStyle/>
          <a:p>
            <a:pPr marL="0" indent="0">
              <a:buNone/>
            </a:pPr>
            <a:r>
              <a:rPr lang="en-US" sz="2800" dirty="0" smtClean="0"/>
              <a:t>The evaluation process has been completed for each Global Group of positions across the organization:</a:t>
            </a:r>
          </a:p>
          <a:p>
            <a:endParaRPr lang="en-US" dirty="0" smtClean="0"/>
          </a:p>
          <a:p>
            <a:pPr lvl="3"/>
            <a:r>
              <a:rPr lang="en-US" sz="2200" dirty="0" smtClean="0"/>
              <a:t>Administrative and Support Services</a:t>
            </a:r>
          </a:p>
          <a:p>
            <a:pPr lvl="3"/>
            <a:r>
              <a:rPr lang="en-US" sz="2200" dirty="0" smtClean="0"/>
              <a:t>Advancement</a:t>
            </a:r>
          </a:p>
          <a:p>
            <a:pPr lvl="3"/>
            <a:r>
              <a:rPr lang="en-US" sz="2200" dirty="0" smtClean="0"/>
              <a:t>Business Administration</a:t>
            </a:r>
          </a:p>
          <a:p>
            <a:pPr lvl="3"/>
            <a:r>
              <a:rPr lang="en-US" sz="2200" dirty="0" smtClean="0"/>
              <a:t>Communications</a:t>
            </a:r>
          </a:p>
          <a:p>
            <a:pPr lvl="3"/>
            <a:r>
              <a:rPr lang="en-US" sz="2200" dirty="0" smtClean="0"/>
              <a:t>Craft Service Maintenance</a:t>
            </a:r>
          </a:p>
          <a:p>
            <a:pPr lvl="3"/>
            <a:r>
              <a:rPr lang="en-US" sz="2200" dirty="0" smtClean="0"/>
              <a:t>Executive</a:t>
            </a:r>
          </a:p>
          <a:p>
            <a:pPr lvl="3"/>
            <a:r>
              <a:rPr lang="en-US" sz="2200" dirty="0" smtClean="0"/>
              <a:t>Information Technology</a:t>
            </a:r>
          </a:p>
          <a:p>
            <a:pPr lvl="3"/>
            <a:r>
              <a:rPr lang="en-US" sz="2200" dirty="0" smtClean="0"/>
              <a:t>Student Support Services</a:t>
            </a:r>
          </a:p>
          <a:p>
            <a:pPr lvl="3"/>
            <a:r>
              <a:rPr lang="en-US" sz="2200" dirty="0" smtClean="0"/>
              <a:t>Research and Engineering</a:t>
            </a:r>
          </a:p>
        </p:txBody>
      </p:sp>
      <p:sp>
        <p:nvSpPr>
          <p:cNvPr id="4" name="Content Placeholder 2"/>
          <p:cNvSpPr txBox="1">
            <a:spLocks/>
          </p:cNvSpPr>
          <p:nvPr/>
        </p:nvSpPr>
        <p:spPr bwMode="auto">
          <a:xfrm>
            <a:off x="381000" y="6026273"/>
            <a:ext cx="3941685"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ea typeface="+mn-ea"/>
              </a:defRPr>
            </a:lvl2pPr>
            <a:lvl3pPr marL="1143000" indent="-228600" algn="l" rtl="0" eaLnBrk="0" fontAlgn="base" hangingPunct="0">
              <a:spcBef>
                <a:spcPct val="20000"/>
              </a:spcBef>
              <a:spcAft>
                <a:spcPct val="0"/>
              </a:spcAft>
              <a:buChar char="•"/>
              <a:defRPr sz="1600">
                <a:solidFill>
                  <a:schemeClr val="tx1"/>
                </a:solidFill>
                <a:latin typeface="+mn-lt"/>
                <a:ea typeface="+mn-ea"/>
              </a:defRPr>
            </a:lvl3pPr>
            <a:lvl4pPr marL="1600200" indent="-228600" algn="l" rtl="0" eaLnBrk="0" fontAlgn="base" hangingPunct="0">
              <a:spcBef>
                <a:spcPct val="20000"/>
              </a:spcBef>
              <a:spcAft>
                <a:spcPct val="0"/>
              </a:spcAft>
              <a:buChar char="–"/>
              <a:defRPr sz="1400">
                <a:solidFill>
                  <a:schemeClr val="tx1"/>
                </a:solidFill>
                <a:latin typeface="+mn-lt"/>
                <a:ea typeface="+mn-ea"/>
              </a:defRPr>
            </a:lvl4pPr>
            <a:lvl5pPr marL="2057400" indent="-228600" algn="l" rtl="0" eaLnBrk="0" fontAlgn="base" hangingPunct="0">
              <a:spcBef>
                <a:spcPct val="20000"/>
              </a:spcBef>
              <a:spcAft>
                <a:spcPct val="0"/>
              </a:spcAft>
              <a:buChar char="»"/>
              <a:defRPr sz="1200">
                <a:solidFill>
                  <a:schemeClr val="tx1"/>
                </a:solidFill>
                <a:latin typeface="+mn-lt"/>
                <a:ea typeface="+mn-ea"/>
              </a:defRPr>
            </a:lvl5pPr>
            <a:lvl6pPr marL="2514600" indent="-228600" algn="l" rtl="0" fontAlgn="base">
              <a:spcBef>
                <a:spcPct val="20000"/>
              </a:spcBef>
              <a:spcAft>
                <a:spcPct val="0"/>
              </a:spcAft>
              <a:buChar char="»"/>
              <a:defRPr sz="1200">
                <a:solidFill>
                  <a:schemeClr val="tx1"/>
                </a:solidFill>
                <a:latin typeface="+mn-lt"/>
                <a:ea typeface="+mn-ea"/>
              </a:defRPr>
            </a:lvl6pPr>
            <a:lvl7pPr marL="2971800" indent="-228600" algn="l" rtl="0" fontAlgn="base">
              <a:spcBef>
                <a:spcPct val="20000"/>
              </a:spcBef>
              <a:spcAft>
                <a:spcPct val="0"/>
              </a:spcAft>
              <a:buChar char="»"/>
              <a:defRPr sz="1200">
                <a:solidFill>
                  <a:schemeClr val="tx1"/>
                </a:solidFill>
                <a:latin typeface="+mn-lt"/>
                <a:ea typeface="+mn-ea"/>
              </a:defRPr>
            </a:lvl7pPr>
            <a:lvl8pPr marL="3429000" indent="-228600" algn="l" rtl="0" fontAlgn="base">
              <a:spcBef>
                <a:spcPct val="20000"/>
              </a:spcBef>
              <a:spcAft>
                <a:spcPct val="0"/>
              </a:spcAft>
              <a:buChar char="»"/>
              <a:defRPr sz="1200">
                <a:solidFill>
                  <a:schemeClr val="tx1"/>
                </a:solidFill>
                <a:latin typeface="+mn-lt"/>
                <a:ea typeface="+mn-ea"/>
              </a:defRPr>
            </a:lvl8pPr>
            <a:lvl9pPr marL="3886200" indent="-228600" algn="l" rtl="0" fontAlgn="base">
              <a:spcBef>
                <a:spcPct val="20000"/>
              </a:spcBef>
              <a:spcAft>
                <a:spcPct val="0"/>
              </a:spcAft>
              <a:buChar char="»"/>
              <a:defRPr sz="1200">
                <a:solidFill>
                  <a:schemeClr val="tx1"/>
                </a:solidFill>
                <a:latin typeface="+mn-lt"/>
                <a:ea typeface="+mn-ea"/>
              </a:defRPr>
            </a:lvl9pPr>
          </a:lstStyle>
          <a:p>
            <a:pPr marL="0" indent="0">
              <a:buNone/>
            </a:pPr>
            <a:r>
              <a:rPr lang="en-US" sz="1600" b="1" i="1" dirty="0" smtClean="0"/>
              <a:t>*This list is not in order of evaluation. </a:t>
            </a:r>
          </a:p>
        </p:txBody>
      </p:sp>
      <p:pic>
        <p:nvPicPr>
          <p:cNvPr id="1026" name="Picture 2" descr="C:\Users\willettmd\Desktop\iStock_000021204194Larg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2514600"/>
            <a:ext cx="2733619"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996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Why is the project important?</a:t>
            </a:r>
            <a:endParaRPr lang="en-US" sz="2800" dirty="0"/>
          </a:p>
        </p:txBody>
      </p:sp>
      <p:pic>
        <p:nvPicPr>
          <p:cNvPr id="4" name="Picture 2" descr="C:\Users\willettmd\Desktop\iStock_000016605408Large[1].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2667000"/>
            <a:ext cx="5522179" cy="393810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57200" y="1524000"/>
            <a:ext cx="8382000" cy="830997"/>
          </a:xfrm>
          <a:prstGeom prst="rect">
            <a:avLst/>
          </a:prstGeom>
          <a:noFill/>
        </p:spPr>
        <p:txBody>
          <a:bodyPr wrap="square" rtlCol="0">
            <a:spAutoFit/>
          </a:bodyPr>
          <a:lstStyle/>
          <a:p>
            <a:pPr algn="ctr"/>
            <a:r>
              <a:rPr lang="en-US" sz="2400" dirty="0" smtClean="0"/>
              <a:t>This compensation project allows the university to </a:t>
            </a:r>
          </a:p>
          <a:p>
            <a:pPr algn="ctr"/>
            <a:r>
              <a:rPr lang="en-US" sz="2400" b="1" dirty="0" smtClean="0"/>
              <a:t>Recruit</a:t>
            </a:r>
            <a:r>
              <a:rPr lang="en-US" sz="2400" dirty="0" smtClean="0"/>
              <a:t>, </a:t>
            </a:r>
            <a:r>
              <a:rPr lang="en-US" sz="2400" b="1" dirty="0" smtClean="0"/>
              <a:t>Retain</a:t>
            </a:r>
            <a:r>
              <a:rPr lang="en-US" sz="2400" dirty="0" smtClean="0"/>
              <a:t> and </a:t>
            </a:r>
            <a:r>
              <a:rPr lang="en-US" sz="2400" b="1" dirty="0" smtClean="0"/>
              <a:t>Reward</a:t>
            </a:r>
            <a:r>
              <a:rPr lang="en-US" sz="2400" dirty="0" smtClean="0"/>
              <a:t> valuable employees, like you! </a:t>
            </a:r>
            <a:endParaRPr lang="en-US" sz="2400" dirty="0"/>
          </a:p>
        </p:txBody>
      </p:sp>
    </p:spTree>
    <p:extLst>
      <p:ext uri="{BB962C8B-B14F-4D97-AF65-F5344CB8AC3E}">
        <p14:creationId xmlns:p14="http://schemas.microsoft.com/office/powerpoint/2010/main" val="2268436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52400" y="152400"/>
            <a:ext cx="8686800" cy="723900"/>
          </a:xfrm>
        </p:spPr>
        <p:txBody>
          <a:bodyPr/>
          <a:lstStyle/>
          <a:p>
            <a:pPr eaLnBrk="1" hangingPunct="1">
              <a:defRPr/>
            </a:pPr>
            <a:r>
              <a:rPr lang="en-US" sz="2800" dirty="0" smtClean="0"/>
              <a:t>What is the compensation project philosophy?</a:t>
            </a:r>
          </a:p>
        </p:txBody>
      </p:sp>
      <p:sp>
        <p:nvSpPr>
          <p:cNvPr id="6147" name="Rectangle 3"/>
          <p:cNvSpPr>
            <a:spLocks noGrp="1" noChangeArrowheads="1"/>
          </p:cNvSpPr>
          <p:nvPr>
            <p:ph type="body" idx="4294967295"/>
          </p:nvPr>
        </p:nvSpPr>
        <p:spPr>
          <a:xfrm>
            <a:off x="533400" y="990600"/>
            <a:ext cx="7710996" cy="4648200"/>
          </a:xfrm>
        </p:spPr>
        <p:txBody>
          <a:bodyPr/>
          <a:lstStyle/>
          <a:p>
            <a:pPr marL="0" indent="0" eaLnBrk="1" hangingPunct="1">
              <a:spcAft>
                <a:spcPts val="1200"/>
              </a:spcAft>
              <a:buNone/>
              <a:defRPr/>
            </a:pPr>
            <a:r>
              <a:rPr lang="en-US" sz="2400" dirty="0" smtClean="0"/>
              <a:t>UM’s compensation philosophy is…</a:t>
            </a:r>
          </a:p>
          <a:p>
            <a:pPr lvl="1" eaLnBrk="1" hangingPunct="1">
              <a:spcAft>
                <a:spcPts val="1200"/>
              </a:spcAft>
              <a:buFont typeface="Arial" pitchFamily="34" charset="0"/>
              <a:buChar char="•"/>
              <a:defRPr/>
            </a:pPr>
            <a:r>
              <a:rPr lang="en-US" sz="2000" dirty="0" smtClean="0"/>
              <a:t>Supportive of the university’s mission and objectives</a:t>
            </a:r>
          </a:p>
          <a:p>
            <a:pPr lvl="1" eaLnBrk="1" hangingPunct="1">
              <a:spcAft>
                <a:spcPts val="1200"/>
              </a:spcAft>
              <a:buFont typeface="Arial" pitchFamily="34" charset="0"/>
              <a:buChar char="•"/>
              <a:defRPr/>
            </a:pPr>
            <a:r>
              <a:rPr lang="en-US" sz="2000" dirty="0" smtClean="0"/>
              <a:t>Fairly and consistently administered</a:t>
            </a:r>
          </a:p>
          <a:p>
            <a:pPr lvl="1" eaLnBrk="1" hangingPunct="1">
              <a:spcAft>
                <a:spcPts val="1200"/>
              </a:spcAft>
              <a:buFont typeface="Arial" pitchFamily="34" charset="0"/>
              <a:buChar char="•"/>
              <a:defRPr/>
            </a:pPr>
            <a:r>
              <a:rPr lang="en-US" sz="2000" dirty="0" smtClean="0"/>
              <a:t>Internally equitable</a:t>
            </a:r>
          </a:p>
          <a:p>
            <a:pPr lvl="1" eaLnBrk="1" hangingPunct="1">
              <a:spcAft>
                <a:spcPts val="1200"/>
              </a:spcAft>
              <a:buFont typeface="Arial" pitchFamily="34" charset="0"/>
              <a:buChar char="•"/>
              <a:defRPr/>
            </a:pPr>
            <a:r>
              <a:rPr lang="en-US" sz="2000" dirty="0" smtClean="0"/>
              <a:t>Externally competitive within the appropriate labor market and the higher education industry</a:t>
            </a:r>
            <a:r>
              <a:rPr lang="en-US" sz="2000" dirty="0"/>
              <a:t> </a:t>
            </a:r>
            <a:r>
              <a:rPr lang="en-US" sz="2000" dirty="0" smtClean="0"/>
              <a:t>(comparison organizations to which we gain or lose employees)</a:t>
            </a:r>
          </a:p>
          <a:p>
            <a:pPr lvl="1" eaLnBrk="1" hangingPunct="1">
              <a:spcAft>
                <a:spcPts val="1200"/>
              </a:spcAft>
              <a:buFont typeface="Arial" pitchFamily="34" charset="0"/>
              <a:buChar char="•"/>
              <a:defRPr/>
            </a:pPr>
            <a:r>
              <a:rPr lang="en-US" sz="2000" dirty="0" smtClean="0"/>
              <a:t>Performance-based</a:t>
            </a:r>
          </a:p>
          <a:p>
            <a:pPr lvl="1" eaLnBrk="1" hangingPunct="1">
              <a:spcAft>
                <a:spcPts val="1200"/>
              </a:spcAft>
              <a:buFont typeface="Arial" pitchFamily="34" charset="0"/>
              <a:buChar char="•"/>
              <a:defRPr/>
            </a:pPr>
            <a:r>
              <a:rPr lang="en-US" sz="2000" dirty="0" smtClean="0"/>
              <a:t>Structured system-wide but flexible to fit campus/hospital strategic priorities </a:t>
            </a:r>
          </a:p>
          <a:p>
            <a:pPr marL="457200" lvl="1" indent="0" eaLnBrk="1" hangingPunct="1">
              <a:buNone/>
              <a:defRPr/>
            </a:pPr>
            <a:endParaRPr lang="en-US" dirty="0" smtClean="0"/>
          </a:p>
        </p:txBody>
      </p:sp>
    </p:spTree>
    <p:extLst>
      <p:ext uri="{BB962C8B-B14F-4D97-AF65-F5344CB8AC3E}">
        <p14:creationId xmlns:p14="http://schemas.microsoft.com/office/powerpoint/2010/main" val="47655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fade">
                                      <p:cBhvr>
                                        <p:cTn id="7" dur="1000"/>
                                        <p:tgtEl>
                                          <p:spTgt spid="6147">
                                            <p:txEl>
                                              <p:pRg st="1" end="1"/>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animEffect transition="in" filter="fade">
                                      <p:cBhvr>
                                        <p:cTn id="11" dur="1000"/>
                                        <p:tgtEl>
                                          <p:spTgt spid="6147">
                                            <p:txEl>
                                              <p:pRg st="2" end="2"/>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animEffect transition="in" filter="fade">
                                      <p:cBhvr>
                                        <p:cTn id="15" dur="1000"/>
                                        <p:tgtEl>
                                          <p:spTgt spid="6147">
                                            <p:txEl>
                                              <p:pRg st="3" end="3"/>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Effect transition="in" filter="fade">
                                      <p:cBhvr>
                                        <p:cTn id="19" dur="1000"/>
                                        <p:tgtEl>
                                          <p:spTgt spid="6147">
                                            <p:txEl>
                                              <p:pRg st="4" end="4"/>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animEffect transition="in" filter="fade">
                                      <p:cBhvr>
                                        <p:cTn id="23" dur="1000"/>
                                        <p:tgtEl>
                                          <p:spTgt spid="6147">
                                            <p:txEl>
                                              <p:pRg st="5" end="5"/>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animEffect transition="in" filter="fade">
                                      <p:cBhvr>
                                        <p:cTn id="27" dur="10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0" y="3810000"/>
            <a:ext cx="4343400" cy="2893042"/>
          </a:xfrm>
          <a:prstGeom prst="rect">
            <a:avLst/>
          </a:prstGeom>
        </p:spPr>
      </p:pic>
      <p:sp>
        <p:nvSpPr>
          <p:cNvPr id="2" name="Title 1"/>
          <p:cNvSpPr>
            <a:spLocks noGrp="1"/>
          </p:cNvSpPr>
          <p:nvPr>
            <p:ph type="title"/>
          </p:nvPr>
        </p:nvSpPr>
        <p:spPr/>
        <p:txBody>
          <a:bodyPr/>
          <a:lstStyle/>
          <a:p>
            <a:r>
              <a:rPr lang="en-US" sz="2800" dirty="0" smtClean="0"/>
              <a:t>What was the goal of the project?</a:t>
            </a:r>
            <a:endParaRPr lang="en-US" sz="2800" dirty="0"/>
          </a:p>
        </p:txBody>
      </p:sp>
      <p:sp>
        <p:nvSpPr>
          <p:cNvPr id="3" name="Content Placeholder 2"/>
          <p:cNvSpPr>
            <a:spLocks noGrp="1"/>
          </p:cNvSpPr>
          <p:nvPr>
            <p:ph idx="1"/>
          </p:nvPr>
        </p:nvSpPr>
        <p:spPr>
          <a:xfrm>
            <a:off x="609600" y="990600"/>
            <a:ext cx="7086600" cy="4876800"/>
          </a:xfrm>
          <a:ln w="3175"/>
        </p:spPr>
        <p:txBody>
          <a:bodyPr>
            <a:normAutofit/>
          </a:bodyPr>
          <a:lstStyle/>
          <a:p>
            <a:pPr marL="0" indent="0">
              <a:buNone/>
            </a:pPr>
            <a:r>
              <a:rPr lang="en-US" sz="2400" dirty="0" smtClean="0"/>
              <a:t>The goals of the project were to:</a:t>
            </a:r>
          </a:p>
          <a:p>
            <a:pPr>
              <a:spcBef>
                <a:spcPts val="300"/>
              </a:spcBef>
              <a:buFont typeface="Arial" pitchFamily="34" charset="0"/>
              <a:buChar char="•"/>
            </a:pPr>
            <a:r>
              <a:rPr lang="en-US" dirty="0" smtClean="0"/>
              <a:t>Evaluate each position</a:t>
            </a:r>
          </a:p>
          <a:p>
            <a:pPr>
              <a:spcBef>
                <a:spcPts val="300"/>
              </a:spcBef>
              <a:buFont typeface="Arial" pitchFamily="34" charset="0"/>
              <a:buChar char="•"/>
            </a:pPr>
            <a:r>
              <a:rPr lang="en-US" dirty="0" smtClean="0"/>
              <a:t>Potentially change position titles</a:t>
            </a:r>
          </a:p>
          <a:p>
            <a:pPr>
              <a:spcBef>
                <a:spcPts val="300"/>
              </a:spcBef>
              <a:buFont typeface="Arial" pitchFamily="34" charset="0"/>
              <a:buChar char="•"/>
            </a:pPr>
            <a:r>
              <a:rPr lang="en-US" dirty="0" smtClean="0"/>
              <a:t>Place evaluated positions within salary grades</a:t>
            </a:r>
          </a:p>
          <a:p>
            <a:pPr>
              <a:spcBef>
                <a:spcPts val="300"/>
              </a:spcBef>
              <a:buFont typeface="Arial" pitchFamily="34" charset="0"/>
              <a:buChar char="•"/>
            </a:pPr>
            <a:r>
              <a:rPr lang="en-US" dirty="0" smtClean="0"/>
              <a:t>Create updated position documentation</a:t>
            </a:r>
          </a:p>
          <a:p>
            <a:pPr>
              <a:spcBef>
                <a:spcPts val="300"/>
              </a:spcBef>
              <a:buFont typeface="Arial" pitchFamily="34" charset="0"/>
              <a:buChar char="•"/>
            </a:pPr>
            <a:r>
              <a:rPr lang="en-US" dirty="0" smtClean="0"/>
              <a:t>Create internal equity for salaries</a:t>
            </a:r>
          </a:p>
          <a:p>
            <a:pPr>
              <a:spcBef>
                <a:spcPts val="300"/>
              </a:spcBef>
              <a:buFont typeface="Arial" pitchFamily="34" charset="0"/>
              <a:buChar char="•"/>
            </a:pPr>
            <a:r>
              <a:rPr lang="en-US" dirty="0" smtClean="0"/>
              <a:t>Create a basis for comparing salaries</a:t>
            </a:r>
          </a:p>
          <a:p>
            <a:pPr>
              <a:spcBef>
                <a:spcPts val="300"/>
              </a:spcBef>
              <a:buFont typeface="Arial" pitchFamily="34" charset="0"/>
              <a:buChar char="•"/>
            </a:pPr>
            <a:r>
              <a:rPr lang="en-US" dirty="0" smtClean="0"/>
              <a:t>Create external competitiveness for similar positions</a:t>
            </a:r>
          </a:p>
          <a:p>
            <a:pPr>
              <a:spcBef>
                <a:spcPts val="300"/>
              </a:spcBef>
              <a:buFont typeface="Arial" pitchFamily="34" charset="0"/>
              <a:buChar char="•"/>
            </a:pPr>
            <a:r>
              <a:rPr lang="en-US" dirty="0" smtClean="0"/>
              <a:t>Create a platform for comparing our jobs to those in competitor organizations</a:t>
            </a:r>
            <a:endParaRPr lang="en-US" dirty="0"/>
          </a:p>
        </p:txBody>
      </p:sp>
    </p:spTree>
    <p:extLst>
      <p:ext uri="{BB962C8B-B14F-4D97-AF65-F5344CB8AC3E}">
        <p14:creationId xmlns:p14="http://schemas.microsoft.com/office/powerpoint/2010/main" val="1407000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 will this project NOT do?</a:t>
            </a:r>
            <a:endParaRPr lang="en-US" sz="2800" dirty="0"/>
          </a:p>
        </p:txBody>
      </p:sp>
      <p:sp>
        <p:nvSpPr>
          <p:cNvPr id="4" name="Content Placeholder 2"/>
          <p:cNvSpPr txBox="1">
            <a:spLocks/>
          </p:cNvSpPr>
          <p:nvPr/>
        </p:nvSpPr>
        <p:spPr bwMode="auto">
          <a:xfrm>
            <a:off x="1060269" y="1066800"/>
            <a:ext cx="6934200" cy="2820879"/>
          </a:xfrm>
          <a:prstGeom prst="rect">
            <a:avLst/>
          </a:prstGeom>
          <a:noFill/>
          <a:ln w="3175">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ea typeface="+mn-ea"/>
              </a:defRPr>
            </a:lvl2pPr>
            <a:lvl3pPr marL="1143000" indent="-228600" algn="l" rtl="0" eaLnBrk="0" fontAlgn="base" hangingPunct="0">
              <a:spcBef>
                <a:spcPct val="20000"/>
              </a:spcBef>
              <a:spcAft>
                <a:spcPct val="0"/>
              </a:spcAft>
              <a:buChar char="•"/>
              <a:defRPr sz="1600">
                <a:solidFill>
                  <a:schemeClr val="tx1"/>
                </a:solidFill>
                <a:latin typeface="+mn-lt"/>
                <a:ea typeface="+mn-ea"/>
              </a:defRPr>
            </a:lvl3pPr>
            <a:lvl4pPr marL="1600200" indent="-228600" algn="l" rtl="0" eaLnBrk="0" fontAlgn="base" hangingPunct="0">
              <a:spcBef>
                <a:spcPct val="20000"/>
              </a:spcBef>
              <a:spcAft>
                <a:spcPct val="0"/>
              </a:spcAft>
              <a:buChar char="–"/>
              <a:defRPr sz="1400">
                <a:solidFill>
                  <a:schemeClr val="tx1"/>
                </a:solidFill>
                <a:latin typeface="+mn-lt"/>
                <a:ea typeface="+mn-ea"/>
              </a:defRPr>
            </a:lvl4pPr>
            <a:lvl5pPr marL="2057400" indent="-228600" algn="l" rtl="0" eaLnBrk="0" fontAlgn="base" hangingPunct="0">
              <a:spcBef>
                <a:spcPct val="20000"/>
              </a:spcBef>
              <a:spcAft>
                <a:spcPct val="0"/>
              </a:spcAft>
              <a:buChar char="»"/>
              <a:defRPr sz="1200">
                <a:solidFill>
                  <a:schemeClr val="tx1"/>
                </a:solidFill>
                <a:latin typeface="+mn-lt"/>
                <a:ea typeface="+mn-ea"/>
              </a:defRPr>
            </a:lvl5pPr>
            <a:lvl6pPr marL="2514600" indent="-228600" algn="l" rtl="0" fontAlgn="base">
              <a:spcBef>
                <a:spcPct val="20000"/>
              </a:spcBef>
              <a:spcAft>
                <a:spcPct val="0"/>
              </a:spcAft>
              <a:buChar char="»"/>
              <a:defRPr sz="1200">
                <a:solidFill>
                  <a:schemeClr val="tx1"/>
                </a:solidFill>
                <a:latin typeface="+mn-lt"/>
                <a:ea typeface="+mn-ea"/>
              </a:defRPr>
            </a:lvl6pPr>
            <a:lvl7pPr marL="2971800" indent="-228600" algn="l" rtl="0" fontAlgn="base">
              <a:spcBef>
                <a:spcPct val="20000"/>
              </a:spcBef>
              <a:spcAft>
                <a:spcPct val="0"/>
              </a:spcAft>
              <a:buChar char="»"/>
              <a:defRPr sz="1200">
                <a:solidFill>
                  <a:schemeClr val="tx1"/>
                </a:solidFill>
                <a:latin typeface="+mn-lt"/>
                <a:ea typeface="+mn-ea"/>
              </a:defRPr>
            </a:lvl7pPr>
            <a:lvl8pPr marL="3429000" indent="-228600" algn="l" rtl="0" fontAlgn="base">
              <a:spcBef>
                <a:spcPct val="20000"/>
              </a:spcBef>
              <a:spcAft>
                <a:spcPct val="0"/>
              </a:spcAft>
              <a:buChar char="»"/>
              <a:defRPr sz="1200">
                <a:solidFill>
                  <a:schemeClr val="tx1"/>
                </a:solidFill>
                <a:latin typeface="+mn-lt"/>
                <a:ea typeface="+mn-ea"/>
              </a:defRPr>
            </a:lvl8pPr>
            <a:lvl9pPr marL="3886200" indent="-228600" algn="l" rtl="0" fontAlgn="base">
              <a:spcBef>
                <a:spcPct val="20000"/>
              </a:spcBef>
              <a:spcAft>
                <a:spcPct val="0"/>
              </a:spcAft>
              <a:buChar char="»"/>
              <a:defRPr sz="1200">
                <a:solidFill>
                  <a:schemeClr val="tx1"/>
                </a:solidFill>
                <a:latin typeface="+mn-lt"/>
                <a:ea typeface="+mn-ea"/>
              </a:defRPr>
            </a:lvl9pPr>
          </a:lstStyle>
          <a:p>
            <a:pPr marL="0" indent="0">
              <a:buNone/>
            </a:pPr>
            <a:r>
              <a:rPr lang="en-US" sz="2400" dirty="0" smtClean="0"/>
              <a:t>This project will not:</a:t>
            </a:r>
          </a:p>
          <a:p>
            <a:r>
              <a:rPr lang="en-US" dirty="0" smtClean="0"/>
              <a:t>Reduce employee pay</a:t>
            </a:r>
          </a:p>
          <a:p>
            <a:r>
              <a:rPr lang="en-US" dirty="0" smtClean="0"/>
              <a:t>Change position duties</a:t>
            </a:r>
          </a:p>
          <a:p>
            <a:r>
              <a:rPr lang="en-US" dirty="0" smtClean="0"/>
              <a:t>Change the organizational structure</a:t>
            </a:r>
          </a:p>
          <a:p>
            <a:r>
              <a:rPr lang="en-US" dirty="0" smtClean="0"/>
              <a:t>Eliminate positions or cause layoffs</a:t>
            </a:r>
          </a:p>
          <a:p>
            <a:r>
              <a:rPr lang="en-US" dirty="0" smtClean="0"/>
              <a:t>Evaluate employee performance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00" y="3351321"/>
            <a:ext cx="4571997" cy="3045306"/>
          </a:xfrm>
          <a:prstGeom prst="rect">
            <a:avLst/>
          </a:prstGeom>
        </p:spPr>
      </p:pic>
    </p:spTree>
    <p:extLst>
      <p:ext uri="{BB962C8B-B14F-4D97-AF65-F5344CB8AC3E}">
        <p14:creationId xmlns:p14="http://schemas.microsoft.com/office/powerpoint/2010/main" val="1014220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How am I impacted?</a:t>
            </a:r>
            <a:endParaRPr lang="en-US" sz="2800" dirty="0"/>
          </a:p>
        </p:txBody>
      </p:sp>
      <p:sp>
        <p:nvSpPr>
          <p:cNvPr id="6" name="Content Placeholder 2"/>
          <p:cNvSpPr txBox="1">
            <a:spLocks/>
          </p:cNvSpPr>
          <p:nvPr/>
        </p:nvSpPr>
        <p:spPr>
          <a:xfrm>
            <a:off x="381000" y="1004656"/>
            <a:ext cx="7772400" cy="1219202"/>
          </a:xfrm>
          <a:prstGeom prst="rect">
            <a:avLst/>
          </a:prstGeom>
        </p:spPr>
        <p:txBody>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ea typeface="+mn-ea"/>
              </a:defRPr>
            </a:lvl2pPr>
            <a:lvl3pPr marL="1143000" indent="-228600" algn="l" rtl="0" eaLnBrk="0" fontAlgn="base" hangingPunct="0">
              <a:spcBef>
                <a:spcPct val="20000"/>
              </a:spcBef>
              <a:spcAft>
                <a:spcPct val="0"/>
              </a:spcAft>
              <a:buChar char="•"/>
              <a:defRPr sz="1600">
                <a:solidFill>
                  <a:schemeClr val="tx1"/>
                </a:solidFill>
                <a:latin typeface="+mn-lt"/>
                <a:ea typeface="+mn-ea"/>
              </a:defRPr>
            </a:lvl3pPr>
            <a:lvl4pPr marL="1600200" indent="-228600" algn="l" rtl="0" eaLnBrk="0" fontAlgn="base" hangingPunct="0">
              <a:spcBef>
                <a:spcPct val="20000"/>
              </a:spcBef>
              <a:spcAft>
                <a:spcPct val="0"/>
              </a:spcAft>
              <a:buChar char="–"/>
              <a:defRPr sz="1400">
                <a:solidFill>
                  <a:schemeClr val="tx1"/>
                </a:solidFill>
                <a:latin typeface="+mn-lt"/>
                <a:ea typeface="+mn-ea"/>
              </a:defRPr>
            </a:lvl4pPr>
            <a:lvl5pPr marL="2057400" indent="-228600" algn="l" rtl="0" eaLnBrk="0" fontAlgn="base" hangingPunct="0">
              <a:spcBef>
                <a:spcPct val="20000"/>
              </a:spcBef>
              <a:spcAft>
                <a:spcPct val="0"/>
              </a:spcAft>
              <a:buChar char="»"/>
              <a:defRPr sz="1200">
                <a:solidFill>
                  <a:schemeClr val="tx1"/>
                </a:solidFill>
                <a:latin typeface="+mn-lt"/>
                <a:ea typeface="+mn-ea"/>
              </a:defRPr>
            </a:lvl5pPr>
            <a:lvl6pPr marL="2514600" indent="-228600" algn="l" rtl="0" fontAlgn="base">
              <a:spcBef>
                <a:spcPct val="20000"/>
              </a:spcBef>
              <a:spcAft>
                <a:spcPct val="0"/>
              </a:spcAft>
              <a:buChar char="»"/>
              <a:defRPr sz="1200">
                <a:solidFill>
                  <a:schemeClr val="tx1"/>
                </a:solidFill>
                <a:latin typeface="+mn-lt"/>
                <a:ea typeface="+mn-ea"/>
              </a:defRPr>
            </a:lvl6pPr>
            <a:lvl7pPr marL="2971800" indent="-228600" algn="l" rtl="0" fontAlgn="base">
              <a:spcBef>
                <a:spcPct val="20000"/>
              </a:spcBef>
              <a:spcAft>
                <a:spcPct val="0"/>
              </a:spcAft>
              <a:buChar char="»"/>
              <a:defRPr sz="1200">
                <a:solidFill>
                  <a:schemeClr val="tx1"/>
                </a:solidFill>
                <a:latin typeface="+mn-lt"/>
                <a:ea typeface="+mn-ea"/>
              </a:defRPr>
            </a:lvl7pPr>
            <a:lvl8pPr marL="3429000" indent="-228600" algn="l" rtl="0" fontAlgn="base">
              <a:spcBef>
                <a:spcPct val="20000"/>
              </a:spcBef>
              <a:spcAft>
                <a:spcPct val="0"/>
              </a:spcAft>
              <a:buChar char="»"/>
              <a:defRPr sz="1200">
                <a:solidFill>
                  <a:schemeClr val="tx1"/>
                </a:solidFill>
                <a:latin typeface="+mn-lt"/>
                <a:ea typeface="+mn-ea"/>
              </a:defRPr>
            </a:lvl8pPr>
            <a:lvl9pPr marL="3886200" indent="-228600" algn="l" rtl="0" fontAlgn="base">
              <a:spcBef>
                <a:spcPct val="20000"/>
              </a:spcBef>
              <a:spcAft>
                <a:spcPct val="0"/>
              </a:spcAft>
              <a:buChar char="»"/>
              <a:defRPr sz="1200">
                <a:solidFill>
                  <a:schemeClr val="tx1"/>
                </a:solidFill>
                <a:latin typeface="+mn-lt"/>
                <a:ea typeface="+mn-ea"/>
              </a:defRPr>
            </a:lvl9pPr>
          </a:lstStyle>
          <a:p>
            <a:pPr marL="0" indent="0">
              <a:buNone/>
              <a:defRPr/>
            </a:pPr>
            <a:r>
              <a:rPr lang="en-US" sz="2400" dirty="0" smtClean="0"/>
              <a:t>You can develop along one of two career paths:</a:t>
            </a:r>
          </a:p>
          <a:p>
            <a:pPr lvl="1">
              <a:defRPr/>
            </a:pPr>
            <a:r>
              <a:rPr lang="en-US" sz="2000" dirty="0" smtClean="0"/>
              <a:t>Individual Contributor </a:t>
            </a:r>
          </a:p>
          <a:p>
            <a:pPr lvl="1">
              <a:defRPr/>
            </a:pPr>
            <a:r>
              <a:rPr lang="en-US" sz="2000" dirty="0" smtClean="0"/>
              <a:t>Management</a:t>
            </a:r>
          </a:p>
          <a:p>
            <a:pPr lvl="1">
              <a:defRPr/>
            </a:pPr>
            <a:endParaRPr lang="en-US" sz="2000" dirty="0" smtClean="0"/>
          </a:p>
          <a:p>
            <a:pPr>
              <a:defRPr/>
            </a:pPr>
            <a:endParaRPr lang="en-US" sz="2800" dirty="0"/>
          </a:p>
        </p:txBody>
      </p:sp>
      <p:graphicFrame>
        <p:nvGraphicFramePr>
          <p:cNvPr id="7" name="Content Placeholder 7"/>
          <p:cNvGraphicFramePr>
            <a:graphicFrameLocks/>
          </p:cNvGraphicFramePr>
          <p:nvPr>
            <p:extLst>
              <p:ext uri="{D42A27DB-BD31-4B8C-83A1-F6EECF244321}">
                <p14:modId xmlns:p14="http://schemas.microsoft.com/office/powerpoint/2010/main" val="3086615146"/>
              </p:ext>
            </p:extLst>
          </p:nvPr>
        </p:nvGraphicFramePr>
        <p:xfrm>
          <a:off x="762000" y="2514600"/>
          <a:ext cx="7391400" cy="3382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Straight Connector 7"/>
          <p:cNvCxnSpPr/>
          <p:nvPr/>
        </p:nvCxnSpPr>
        <p:spPr>
          <a:xfrm>
            <a:off x="4571999" y="2438402"/>
            <a:ext cx="1" cy="3733798"/>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672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fade">
                                      <p:cBhvr>
                                        <p:cTn id="11" dur="500"/>
                                        <p:tgtEl>
                                          <p:spTgt spid="6">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par>
                          <p:cTn id="16" fill="hold">
                            <p:stCondLst>
                              <p:cond delay="7500"/>
                            </p:stCondLst>
                            <p:childTnLst>
                              <p:par>
                                <p:cTn id="17" presetID="16" presetClass="entr" presetSubtype="37"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outVertical)">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 22"/>
          <p:cNvGraphicFramePr/>
          <p:nvPr/>
        </p:nvGraphicFramePr>
        <p:xfrm>
          <a:off x="304800" y="1905000"/>
          <a:ext cx="3048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4038600" y="1600200"/>
            <a:ext cx="4876800" cy="4708525"/>
          </a:xfrm>
          <a:prstGeom prst="rect">
            <a:avLst/>
          </a:prstGeom>
          <a:noFill/>
        </p:spPr>
        <p:txBody>
          <a:bodyPr>
            <a:spAutoFit/>
          </a:bodyPr>
          <a:lstStyle/>
          <a:p>
            <a:pPr marL="225425" indent="-225425">
              <a:spcBef>
                <a:spcPts val="600"/>
              </a:spcBef>
              <a:buFont typeface="Arial" pitchFamily="34" charset="0"/>
              <a:buChar char="•"/>
              <a:defRPr/>
            </a:pPr>
            <a:r>
              <a:rPr lang="en-US" sz="1800" dirty="0">
                <a:latin typeface="+mn-lt"/>
              </a:rPr>
              <a:t>The </a:t>
            </a:r>
            <a:r>
              <a:rPr lang="en-US" sz="1800" b="1" i="1" dirty="0">
                <a:latin typeface="+mn-lt"/>
              </a:rPr>
              <a:t>knowledge</a:t>
            </a:r>
            <a:r>
              <a:rPr lang="en-US" sz="1800" dirty="0">
                <a:latin typeface="+mn-lt"/>
              </a:rPr>
              <a:t> required to perform the work</a:t>
            </a:r>
          </a:p>
          <a:p>
            <a:pPr marL="225425" indent="-225425">
              <a:spcBef>
                <a:spcPts val="600"/>
              </a:spcBef>
              <a:buFont typeface="Arial" pitchFamily="34" charset="0"/>
              <a:buChar char="•"/>
              <a:defRPr/>
            </a:pPr>
            <a:r>
              <a:rPr lang="en-US" sz="1800" dirty="0">
                <a:latin typeface="+mn-lt"/>
              </a:rPr>
              <a:t>The </a:t>
            </a:r>
            <a:r>
              <a:rPr lang="en-US" sz="1800" b="1" i="1" dirty="0">
                <a:latin typeface="+mn-lt"/>
              </a:rPr>
              <a:t>expertise</a:t>
            </a:r>
            <a:r>
              <a:rPr lang="en-US" sz="1800" dirty="0">
                <a:latin typeface="+mn-lt"/>
              </a:rPr>
              <a:t> in the job, the related areas affecting the job, and areas which the job affects</a:t>
            </a:r>
          </a:p>
          <a:p>
            <a:pPr marL="225425" indent="-225425">
              <a:spcBef>
                <a:spcPts val="600"/>
              </a:spcBef>
              <a:buFont typeface="Arial" pitchFamily="34" charset="0"/>
              <a:buChar char="•"/>
              <a:defRPr/>
            </a:pPr>
            <a:r>
              <a:rPr lang="en-US" sz="1800" dirty="0">
                <a:latin typeface="+mn-lt"/>
              </a:rPr>
              <a:t>The </a:t>
            </a:r>
            <a:r>
              <a:rPr lang="en-US" sz="1800" b="1" i="1" dirty="0">
                <a:latin typeface="+mn-lt"/>
              </a:rPr>
              <a:t>leadership</a:t>
            </a:r>
            <a:r>
              <a:rPr lang="en-US" sz="1800" dirty="0">
                <a:latin typeface="+mn-lt"/>
              </a:rPr>
              <a:t> required </a:t>
            </a:r>
            <a:r>
              <a:rPr lang="en-US" sz="1800" dirty="0" smtClean="0">
                <a:latin typeface="+mn-lt"/>
              </a:rPr>
              <a:t>to perform job</a:t>
            </a:r>
            <a:endParaRPr lang="en-US" sz="1800" dirty="0">
              <a:latin typeface="+mn-lt"/>
            </a:endParaRPr>
          </a:p>
          <a:p>
            <a:pPr marL="225425" indent="-225425">
              <a:spcBef>
                <a:spcPts val="600"/>
              </a:spcBef>
              <a:buFont typeface="Arial" pitchFamily="34" charset="0"/>
              <a:buChar char="•"/>
              <a:defRPr/>
            </a:pPr>
            <a:r>
              <a:rPr lang="en-US" sz="1800" dirty="0">
                <a:latin typeface="+mn-lt"/>
              </a:rPr>
              <a:t>The </a:t>
            </a:r>
            <a:r>
              <a:rPr lang="en-US" sz="1800" b="1" i="1" dirty="0">
                <a:latin typeface="+mn-lt"/>
              </a:rPr>
              <a:t>independence</a:t>
            </a:r>
            <a:r>
              <a:rPr lang="en-US" sz="1800" dirty="0">
                <a:latin typeface="+mn-lt"/>
              </a:rPr>
              <a:t> with which the job operates</a:t>
            </a:r>
          </a:p>
          <a:p>
            <a:pPr marL="225425" indent="-225425">
              <a:spcBef>
                <a:spcPts val="600"/>
              </a:spcBef>
              <a:buFont typeface="Arial" pitchFamily="34" charset="0"/>
              <a:buChar char="•"/>
              <a:defRPr/>
            </a:pPr>
            <a:r>
              <a:rPr lang="en-US" sz="1800" dirty="0">
                <a:latin typeface="+mn-lt"/>
              </a:rPr>
              <a:t>The </a:t>
            </a:r>
            <a:r>
              <a:rPr lang="en-US" sz="1800" b="1" i="1" dirty="0">
                <a:latin typeface="+mn-lt"/>
              </a:rPr>
              <a:t>influence</a:t>
            </a:r>
            <a:r>
              <a:rPr lang="en-US" sz="1800" dirty="0">
                <a:latin typeface="+mn-lt"/>
              </a:rPr>
              <a:t> of the job on other entities within the department, division and campus</a:t>
            </a:r>
          </a:p>
          <a:p>
            <a:pPr marL="225425" indent="-225425">
              <a:spcBef>
                <a:spcPts val="600"/>
              </a:spcBef>
              <a:buFont typeface="Arial" pitchFamily="34" charset="0"/>
              <a:buChar char="•"/>
              <a:defRPr/>
            </a:pPr>
            <a:r>
              <a:rPr lang="en-US" sz="1800" dirty="0">
                <a:latin typeface="+mn-lt"/>
              </a:rPr>
              <a:t>The </a:t>
            </a:r>
            <a:r>
              <a:rPr lang="en-US" sz="1800" b="1" i="1" dirty="0">
                <a:latin typeface="+mn-lt"/>
              </a:rPr>
              <a:t>impact</a:t>
            </a:r>
            <a:r>
              <a:rPr lang="en-US" sz="1800" dirty="0">
                <a:latin typeface="+mn-lt"/>
              </a:rPr>
              <a:t> of the job – both the type of impact and the scope of impact on the work team, department, division and campus</a:t>
            </a:r>
          </a:p>
          <a:p>
            <a:pPr marL="225425" indent="-225425">
              <a:spcBef>
                <a:spcPts val="600"/>
              </a:spcBef>
              <a:buFont typeface="Arial" pitchFamily="34" charset="0"/>
              <a:buChar char="•"/>
              <a:defRPr/>
            </a:pPr>
            <a:r>
              <a:rPr lang="en-US" sz="1800" dirty="0">
                <a:latin typeface="+mn-lt"/>
              </a:rPr>
              <a:t>The </a:t>
            </a:r>
            <a:r>
              <a:rPr lang="en-US" sz="1800" b="1" i="1" dirty="0">
                <a:latin typeface="+mn-lt"/>
              </a:rPr>
              <a:t>interpersonal</a:t>
            </a:r>
            <a:r>
              <a:rPr lang="en-US" sz="1800" b="1" dirty="0">
                <a:latin typeface="+mn-lt"/>
              </a:rPr>
              <a:t> and </a:t>
            </a:r>
            <a:r>
              <a:rPr lang="en-US" sz="1800" b="1" i="1" dirty="0">
                <a:latin typeface="+mn-lt"/>
              </a:rPr>
              <a:t>communication</a:t>
            </a:r>
            <a:r>
              <a:rPr lang="en-US" sz="1800" b="1" dirty="0">
                <a:latin typeface="+mn-lt"/>
              </a:rPr>
              <a:t> </a:t>
            </a:r>
            <a:r>
              <a:rPr lang="en-US" sz="1800" b="1" i="1" dirty="0">
                <a:latin typeface="+mn-lt"/>
              </a:rPr>
              <a:t>skills</a:t>
            </a:r>
            <a:r>
              <a:rPr lang="en-US" sz="1800" b="1" dirty="0">
                <a:latin typeface="+mn-lt"/>
              </a:rPr>
              <a:t> </a:t>
            </a:r>
            <a:r>
              <a:rPr lang="en-US" sz="1800" dirty="0" smtClean="0">
                <a:latin typeface="+mn-lt"/>
              </a:rPr>
              <a:t>required for the job</a:t>
            </a:r>
            <a:endParaRPr lang="en-US" sz="1800" dirty="0">
              <a:latin typeface="+mn-lt"/>
            </a:endParaRPr>
          </a:p>
        </p:txBody>
      </p:sp>
      <p:sp>
        <p:nvSpPr>
          <p:cNvPr id="10" name="Right Brace 9"/>
          <p:cNvSpPr/>
          <p:nvPr/>
        </p:nvSpPr>
        <p:spPr>
          <a:xfrm>
            <a:off x="3505200" y="2133600"/>
            <a:ext cx="457200" cy="35052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2" name="TextBox 11"/>
          <p:cNvSpPr txBox="1"/>
          <p:nvPr/>
        </p:nvSpPr>
        <p:spPr>
          <a:xfrm>
            <a:off x="304800" y="990600"/>
            <a:ext cx="8885238" cy="738188"/>
          </a:xfrm>
          <a:prstGeom prst="rect">
            <a:avLst/>
          </a:prstGeom>
          <a:noFill/>
        </p:spPr>
        <p:txBody>
          <a:bodyPr>
            <a:spAutoFit/>
          </a:bodyPr>
          <a:lstStyle/>
          <a:p>
            <a:pPr>
              <a:defRPr/>
            </a:pPr>
            <a:r>
              <a:rPr lang="en-US" sz="2100" dirty="0" smtClean="0"/>
              <a:t>7 s</a:t>
            </a:r>
            <a:r>
              <a:rPr lang="en-US" sz="2100" dirty="0" smtClean="0">
                <a:latin typeface="+mn-lt"/>
              </a:rPr>
              <a:t>pecific </a:t>
            </a:r>
            <a:r>
              <a:rPr lang="en-US" sz="2100" dirty="0">
                <a:latin typeface="+mn-lt"/>
              </a:rPr>
              <a:t>job factors are assessed to determine the </a:t>
            </a:r>
            <a:r>
              <a:rPr lang="en-US" sz="2100" b="1" i="1" dirty="0">
                <a:latin typeface="+mn-lt"/>
              </a:rPr>
              <a:t>level</a:t>
            </a:r>
            <a:r>
              <a:rPr lang="en-US" sz="2100" dirty="0">
                <a:latin typeface="+mn-lt"/>
              </a:rPr>
              <a:t> of the </a:t>
            </a:r>
            <a:endParaRPr lang="en-US" sz="2100" dirty="0" smtClean="0">
              <a:latin typeface="+mn-lt"/>
            </a:endParaRPr>
          </a:p>
          <a:p>
            <a:pPr>
              <a:defRPr/>
            </a:pPr>
            <a:r>
              <a:rPr lang="en-US" sz="2100" dirty="0" smtClean="0">
                <a:latin typeface="+mn-lt"/>
              </a:rPr>
              <a:t>job </a:t>
            </a:r>
            <a:r>
              <a:rPr lang="en-US" sz="2100" dirty="0">
                <a:latin typeface="+mn-lt"/>
              </a:rPr>
              <a:t>within each </a:t>
            </a:r>
            <a:r>
              <a:rPr lang="en-US" sz="2100" b="1" i="1" dirty="0">
                <a:latin typeface="+mn-lt"/>
              </a:rPr>
              <a:t>role</a:t>
            </a:r>
            <a:r>
              <a:rPr lang="en-US" sz="2100" dirty="0">
                <a:latin typeface="+mn-lt"/>
              </a:rPr>
              <a:t>:</a:t>
            </a:r>
          </a:p>
        </p:txBody>
      </p:sp>
      <p:sp>
        <p:nvSpPr>
          <p:cNvPr id="12294" name="Title 1"/>
          <p:cNvSpPr>
            <a:spLocks noGrp="1"/>
          </p:cNvSpPr>
          <p:nvPr>
            <p:ph type="title"/>
          </p:nvPr>
        </p:nvSpPr>
        <p:spPr/>
        <p:txBody>
          <a:bodyPr/>
          <a:lstStyle/>
          <a:p>
            <a:pPr>
              <a:defRPr/>
            </a:pPr>
            <a:r>
              <a:rPr lang="en-US" sz="2800" dirty="0"/>
              <a:t>How is the job level decided?</a:t>
            </a:r>
            <a:endParaRPr lang="en-US" sz="2800" dirty="0" smtClean="0"/>
          </a:p>
        </p:txBody>
      </p:sp>
    </p:spTree>
    <p:extLst>
      <p:ext uri="{BB962C8B-B14F-4D97-AF65-F5344CB8AC3E}">
        <p14:creationId xmlns:p14="http://schemas.microsoft.com/office/powerpoint/2010/main" val="1554181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1000"/>
                                        <p:tgtEl>
                                          <p:spTgt spid="12"/>
                                        </p:tgtEl>
                                      </p:cBhvr>
                                    </p:animEffect>
                                  </p:childTnLst>
                                </p:cTn>
                              </p:par>
                            </p:childTnLst>
                          </p:cTn>
                        </p:par>
                        <p:par>
                          <p:cTn id="8" fill="hold" nodeType="afterGroup">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1000"/>
                                        <p:tgtEl>
                                          <p:spTgt spid="23"/>
                                        </p:tgtEl>
                                      </p:cBhvr>
                                    </p:animEffect>
                                  </p:childTnLst>
                                </p:cTn>
                              </p:par>
                            </p:childTnLst>
                          </p:cTn>
                        </p:par>
                        <p:par>
                          <p:cTn id="12" fill="hold" nodeType="afterGroup">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nodeType="afterGroup">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AsOne/>
      </p:bldGraphic>
      <p:bldP spid="7" grpId="0"/>
      <p:bldP spid="10" grpId="0" animBg="1"/>
      <p:bldP spid="12" grpId="0"/>
    </p:bldLst>
  </p:timing>
</p:sld>
</file>

<file path=ppt/theme/theme1.xml><?xml version="1.0" encoding="utf-8"?>
<a:theme xmlns:a="http://schemas.openxmlformats.org/drawingml/2006/main" name="UM_Controller Group Pres 9-18-1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Geneva"/>
        <a:cs typeface=""/>
      </a:majorFont>
      <a:minorFont>
        <a:latin typeface="Arial"/>
        <a:ea typeface="Genev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UM_Controller Group Pres 9-18-12</Template>
  <TotalTime>655</TotalTime>
  <Words>2580</Words>
  <Application>Microsoft Office PowerPoint</Application>
  <PresentationFormat>On-screen Show (4:3)</PresentationFormat>
  <Paragraphs>269</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UM_Controller Group Pres 9-18-12</vt:lpstr>
      <vt:lpstr>PowerPoint Presentation</vt:lpstr>
      <vt:lpstr>What is this project? </vt:lpstr>
      <vt:lpstr>Global Groups*</vt:lpstr>
      <vt:lpstr>Why is the project important?</vt:lpstr>
      <vt:lpstr>What is the compensation project philosophy?</vt:lpstr>
      <vt:lpstr>What was the goal of the project?</vt:lpstr>
      <vt:lpstr>What will this project NOT do?</vt:lpstr>
      <vt:lpstr>How am I impacted?</vt:lpstr>
      <vt:lpstr>How is the job level decided?</vt:lpstr>
      <vt:lpstr>Summary of the process</vt:lpstr>
      <vt:lpstr>How do jobs fit in the structure?</vt:lpstr>
      <vt:lpstr>What if I disagree with the evaluation?</vt:lpstr>
      <vt:lpstr>How does the salary range work?</vt:lpstr>
      <vt:lpstr>What does a salary structure do?</vt:lpstr>
      <vt:lpstr>How is the salary structure maintained?</vt:lpstr>
      <vt:lpstr>What happens now?</vt:lpstr>
      <vt:lpstr>What happens now?</vt:lpstr>
      <vt:lpstr>A few reminders…</vt:lpstr>
    </vt:vector>
  </TitlesOfParts>
  <Company>University of Missouri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Willett</dc:creator>
  <cp:lastModifiedBy>kuscheld</cp:lastModifiedBy>
  <cp:revision>64</cp:revision>
  <dcterms:created xsi:type="dcterms:W3CDTF">2012-10-16T12:46:04Z</dcterms:created>
  <dcterms:modified xsi:type="dcterms:W3CDTF">2013-07-16T16:28:58Z</dcterms:modified>
</cp:coreProperties>
</file>