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2"/>
  </p:notesMasterIdLst>
  <p:sldIdLst>
    <p:sldId id="257" r:id="rId2"/>
    <p:sldId id="308" r:id="rId3"/>
    <p:sldId id="275" r:id="rId4"/>
    <p:sldId id="277" r:id="rId5"/>
    <p:sldId id="262" r:id="rId6"/>
    <p:sldId id="303" r:id="rId7"/>
    <p:sldId id="284" r:id="rId8"/>
    <p:sldId id="283" r:id="rId9"/>
    <p:sldId id="282" r:id="rId10"/>
    <p:sldId id="295" r:id="rId11"/>
    <p:sldId id="305" r:id="rId12"/>
    <p:sldId id="280" r:id="rId13"/>
    <p:sldId id="269" r:id="rId14"/>
    <p:sldId id="294" r:id="rId15"/>
    <p:sldId id="289" r:id="rId16"/>
    <p:sldId id="316" r:id="rId17"/>
    <p:sldId id="270" r:id="rId18"/>
    <p:sldId id="265" r:id="rId19"/>
    <p:sldId id="309" r:id="rId20"/>
    <p:sldId id="292" r:id="rId21"/>
    <p:sldId id="290" r:id="rId22"/>
    <p:sldId id="291" r:id="rId23"/>
    <p:sldId id="307" r:id="rId24"/>
    <p:sldId id="300" r:id="rId25"/>
    <p:sldId id="301" r:id="rId26"/>
    <p:sldId id="311" r:id="rId27"/>
    <p:sldId id="297" r:id="rId28"/>
    <p:sldId id="299" r:id="rId29"/>
    <p:sldId id="298" r:id="rId30"/>
    <p:sldId id="274" r:id="rId31"/>
  </p:sldIdLst>
  <p:sldSz cx="9144000" cy="6858000" type="screen4x3"/>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114" autoAdjust="0"/>
  </p:normalViewPr>
  <p:slideViewPr>
    <p:cSldViewPr>
      <p:cViewPr varScale="1">
        <p:scale>
          <a:sx n="55" d="100"/>
          <a:sy n="55" d="100"/>
        </p:scale>
        <p:origin x="-1584" y="-90"/>
      </p:cViewPr>
      <p:guideLst>
        <p:guide orient="horz" pos="2160"/>
        <p:guide pos="2880"/>
      </p:guideLst>
    </p:cSldViewPr>
  </p:slideViewPr>
  <p:notesTextViewPr>
    <p:cViewPr>
      <p:scale>
        <a:sx n="1" d="1"/>
        <a:sy n="1" d="1"/>
      </p:scale>
      <p:origin x="0" y="0"/>
    </p:cViewPr>
  </p:notesTextViewPr>
  <p:sorterViewPr>
    <p:cViewPr>
      <p:scale>
        <a:sx n="100" d="100"/>
        <a:sy n="100" d="100"/>
      </p:scale>
      <p:origin x="0" y="6852"/>
    </p:cViewPr>
  </p:sorterViewPr>
  <p:notesViewPr>
    <p:cSldViewPr>
      <p:cViewPr varScale="1">
        <p:scale>
          <a:sx n="85" d="100"/>
          <a:sy n="85" d="100"/>
        </p:scale>
        <p:origin x="-3150" y="-90"/>
      </p:cViewPr>
      <p:guideLst>
        <p:guide orient="horz" pos="379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38810-F501-490B-9E67-1434ABBF6066}"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B5B1DF2B-49A2-4433-B82E-8CFADA7339D2}">
      <dgm:prSet phldrT="[Text]" custT="1"/>
      <dgm:spPr>
        <a:solidFill>
          <a:srgbClr val="006666"/>
        </a:solidFill>
        <a:ln>
          <a:solidFill>
            <a:schemeClr val="tx1"/>
          </a:solidFill>
        </a:ln>
        <a:effectLst>
          <a:outerShdw blurRad="50800" dist="38100" dir="2700000" algn="tl" rotWithShape="0">
            <a:prstClr val="black">
              <a:alpha val="40000"/>
            </a:prstClr>
          </a:outerShdw>
        </a:effectLst>
      </dgm:spPr>
      <dgm:t>
        <a:bodyPr/>
        <a:lstStyle/>
        <a:p>
          <a:r>
            <a:rPr lang="en-US" sz="2200" b="1" dirty="0" smtClean="0"/>
            <a:t>Supervisor or Manager</a:t>
          </a:r>
          <a:endParaRPr lang="en-US" sz="2200" b="1" dirty="0"/>
        </a:p>
      </dgm:t>
    </dgm:pt>
    <dgm:pt modelId="{6BCFAA43-50A0-46E7-AB20-54F77330061D}" type="parTrans" cxnId="{B6DED2D0-2856-4AEA-8ADB-CCC2D1A0A16A}">
      <dgm:prSet/>
      <dgm:spPr/>
      <dgm:t>
        <a:bodyPr/>
        <a:lstStyle/>
        <a:p>
          <a:endParaRPr lang="en-US" sz="1800"/>
        </a:p>
      </dgm:t>
    </dgm:pt>
    <dgm:pt modelId="{99A7A938-FFA7-483C-8786-B6E8DB62D48A}" type="sibTrans" cxnId="{B6DED2D0-2856-4AEA-8ADB-CCC2D1A0A16A}">
      <dgm:prSet/>
      <dgm:spPr/>
      <dgm:t>
        <a:bodyPr/>
        <a:lstStyle/>
        <a:p>
          <a:endParaRPr lang="en-US" sz="1800"/>
        </a:p>
      </dgm:t>
    </dgm:pt>
    <dgm:pt modelId="{5C80C832-0CF4-4D2C-934B-DF7D9A5A0B97}">
      <dgm:prSet phldrT="[Text]" custT="1"/>
      <dgm:spPr>
        <a:solidFill>
          <a:srgbClr val="FF9900"/>
        </a:solidFill>
        <a:ln>
          <a:solidFill>
            <a:schemeClr val="tx1"/>
          </a:solidFill>
        </a:ln>
        <a:effectLst>
          <a:outerShdw blurRad="50800" dist="38100" dir="2700000" algn="tl" rotWithShape="0">
            <a:prstClr val="black">
              <a:alpha val="40000"/>
            </a:prstClr>
          </a:outerShdw>
        </a:effectLst>
      </dgm:spPr>
      <dgm:t>
        <a:bodyPr/>
        <a:lstStyle/>
        <a:p>
          <a:r>
            <a:rPr lang="en-US" sz="1600" b="1" dirty="0" smtClean="0"/>
            <a:t>Type and level of </a:t>
          </a:r>
          <a:br>
            <a:rPr lang="en-US" sz="1600" b="1" dirty="0" smtClean="0"/>
          </a:br>
          <a:r>
            <a:rPr lang="en-US" sz="1600" b="1" dirty="0" smtClean="0"/>
            <a:t>positions supervised</a:t>
          </a:r>
          <a:endParaRPr lang="en-US" sz="1600" b="1" dirty="0"/>
        </a:p>
      </dgm:t>
    </dgm:pt>
    <dgm:pt modelId="{7950F291-3C4C-4696-972A-C029CF5A952A}" type="parTrans" cxnId="{0F27B685-8A1E-4659-8459-4DB62AEF0D36}">
      <dgm:prSet/>
      <dgm:spPr>
        <a:solidFill>
          <a:schemeClr val="accent2"/>
        </a:solidFill>
      </dgm:spPr>
      <dgm:t>
        <a:bodyPr/>
        <a:lstStyle/>
        <a:p>
          <a:endParaRPr lang="en-US" sz="1800" dirty="0"/>
        </a:p>
      </dgm:t>
    </dgm:pt>
    <dgm:pt modelId="{CAA11D82-6D57-4760-86BF-C832EAE7FAEB}" type="sibTrans" cxnId="{0F27B685-8A1E-4659-8459-4DB62AEF0D36}">
      <dgm:prSet/>
      <dgm:spPr>
        <a:solidFill>
          <a:schemeClr val="accent2"/>
        </a:solidFill>
      </dgm:spPr>
      <dgm:t>
        <a:bodyPr/>
        <a:lstStyle/>
        <a:p>
          <a:endParaRPr lang="en-US" sz="1800" dirty="0"/>
        </a:p>
      </dgm:t>
    </dgm:pt>
    <dgm:pt modelId="{45FC9C58-5441-43C1-9CA0-5C9D4350619A}">
      <dgm:prSet phldrT="[Text]" custT="1"/>
      <dgm:spPr>
        <a:solidFill>
          <a:srgbClr val="FF9900"/>
        </a:solidFill>
        <a:ln>
          <a:solidFill>
            <a:schemeClr val="tx1"/>
          </a:solidFill>
        </a:ln>
        <a:effectLst>
          <a:outerShdw blurRad="50800" dist="38100" dir="2700000" algn="tl" rotWithShape="0">
            <a:prstClr val="black">
              <a:alpha val="40000"/>
            </a:prstClr>
          </a:outerShdw>
        </a:effectLst>
      </dgm:spPr>
      <dgm:t>
        <a:bodyPr/>
        <a:lstStyle/>
        <a:p>
          <a:r>
            <a:rPr lang="en-US" sz="1600" b="1" dirty="0" smtClean="0"/>
            <a:t>Role</a:t>
          </a:r>
          <a:endParaRPr lang="en-US" sz="1600" b="1" dirty="0"/>
        </a:p>
      </dgm:t>
    </dgm:pt>
    <dgm:pt modelId="{6A1652C4-CB7C-45DF-A55B-9D07CA63F274}" type="parTrans" cxnId="{DCB5F410-AED0-4C23-9504-95EDD7C46BB9}">
      <dgm:prSet/>
      <dgm:spPr/>
      <dgm:t>
        <a:bodyPr/>
        <a:lstStyle/>
        <a:p>
          <a:endParaRPr lang="en-US" sz="1800"/>
        </a:p>
      </dgm:t>
    </dgm:pt>
    <dgm:pt modelId="{9A274A6B-D0F1-4216-8EBF-0E7F15E3FEA0}" type="sibTrans" cxnId="{DCB5F410-AED0-4C23-9504-95EDD7C46BB9}">
      <dgm:prSet/>
      <dgm:spPr/>
      <dgm:t>
        <a:bodyPr/>
        <a:lstStyle/>
        <a:p>
          <a:endParaRPr lang="en-US" sz="1800"/>
        </a:p>
      </dgm:t>
    </dgm:pt>
    <dgm:pt modelId="{1F0B2D58-336D-4F89-97BA-ABD016B01972}">
      <dgm:prSet custT="1"/>
      <dgm:spPr>
        <a:solidFill>
          <a:srgbClr val="FF9900"/>
        </a:solidFill>
        <a:ln>
          <a:solidFill>
            <a:schemeClr val="tx1"/>
          </a:solidFill>
        </a:ln>
        <a:effectLst>
          <a:outerShdw blurRad="50800" dist="38100" dir="2700000" algn="tl" rotWithShape="0">
            <a:prstClr val="black">
              <a:alpha val="40000"/>
            </a:prstClr>
          </a:outerShdw>
        </a:effectLst>
      </dgm:spPr>
      <dgm:t>
        <a:bodyPr/>
        <a:lstStyle/>
        <a:p>
          <a:r>
            <a:rPr lang="en-US" sz="1600" b="1" dirty="0" smtClean="0"/>
            <a:t>Influence upon </a:t>
          </a:r>
          <a:br>
            <a:rPr lang="en-US" sz="1600" b="1" dirty="0" smtClean="0"/>
          </a:br>
          <a:r>
            <a:rPr lang="en-US" sz="1600" b="1" dirty="0" smtClean="0"/>
            <a:t>functional or business strategy</a:t>
          </a:r>
          <a:endParaRPr lang="en-US" sz="1600" b="1" dirty="0"/>
        </a:p>
      </dgm:t>
    </dgm:pt>
    <dgm:pt modelId="{8A541DB4-BC16-4F07-88A1-AA276A41DD7C}" type="parTrans" cxnId="{9566FA9E-45C6-4891-9A6D-78DF56544ACF}">
      <dgm:prSet/>
      <dgm:spPr/>
      <dgm:t>
        <a:bodyPr/>
        <a:lstStyle/>
        <a:p>
          <a:endParaRPr lang="en-US" sz="1800"/>
        </a:p>
      </dgm:t>
    </dgm:pt>
    <dgm:pt modelId="{B79EB28C-8946-44C1-910B-02DD4698F7EE}" type="sibTrans" cxnId="{9566FA9E-45C6-4891-9A6D-78DF56544ACF}">
      <dgm:prSet/>
      <dgm:spPr>
        <a:solidFill>
          <a:schemeClr val="accent2"/>
        </a:solidFill>
      </dgm:spPr>
      <dgm:t>
        <a:bodyPr/>
        <a:lstStyle/>
        <a:p>
          <a:endParaRPr lang="en-US" sz="1800" dirty="0"/>
        </a:p>
      </dgm:t>
    </dgm:pt>
    <dgm:pt modelId="{2F26D00E-9E60-4EE8-9B47-F461D7BD82FF}">
      <dgm:prSet phldrT="[Text]"/>
      <dgm:spPr>
        <a:solidFill>
          <a:srgbClr val="0070C0"/>
        </a:solidFill>
        <a:ln>
          <a:solidFill>
            <a:schemeClr val="tx1"/>
          </a:solidFill>
        </a:ln>
        <a:effectLst>
          <a:outerShdw blurRad="50800" dist="38100" dir="2700000" algn="tl" rotWithShape="0">
            <a:prstClr val="black">
              <a:alpha val="40000"/>
            </a:prstClr>
          </a:outerShdw>
        </a:effectLst>
      </dgm:spPr>
      <dgm:t>
        <a:bodyPr/>
        <a:lstStyle/>
        <a:p>
          <a:r>
            <a:rPr lang="en-US" b="1" dirty="0" smtClean="0"/>
            <a:t>Individual Contributor</a:t>
          </a:r>
          <a:endParaRPr lang="en-US" b="1" dirty="0"/>
        </a:p>
      </dgm:t>
    </dgm:pt>
    <dgm:pt modelId="{B95D7A29-AA2B-4D2D-B1FE-3D6138353279}" type="parTrans" cxnId="{372F7244-FB9E-41F2-B5B4-15FDA26037C9}">
      <dgm:prSet/>
      <dgm:spPr/>
      <dgm:t>
        <a:bodyPr/>
        <a:lstStyle/>
        <a:p>
          <a:endParaRPr lang="en-US"/>
        </a:p>
      </dgm:t>
    </dgm:pt>
    <dgm:pt modelId="{DB45EDDF-DFB6-4F44-ADA6-6678745F736B}" type="sibTrans" cxnId="{372F7244-FB9E-41F2-B5B4-15FDA26037C9}">
      <dgm:prSet/>
      <dgm:spPr/>
      <dgm:t>
        <a:bodyPr/>
        <a:lstStyle/>
        <a:p>
          <a:endParaRPr lang="en-US"/>
        </a:p>
      </dgm:t>
    </dgm:pt>
    <dgm:pt modelId="{27931E57-155D-40D5-8061-0E190A6B5270}">
      <dgm:prSet phldrT="[Text]"/>
      <dgm:spPr>
        <a:solidFill>
          <a:srgbClr val="99CCFF"/>
        </a:solidFill>
        <a:ln>
          <a:solidFill>
            <a:schemeClr val="tx1"/>
          </a:solidFill>
        </a:ln>
        <a:effectLst>
          <a:outerShdw blurRad="50800" dist="38100" dir="2700000" algn="tl" rotWithShape="0">
            <a:prstClr val="black">
              <a:alpha val="40000"/>
            </a:prstClr>
          </a:outerShdw>
        </a:effectLst>
      </dgm:spPr>
      <dgm:t>
        <a:bodyPr/>
        <a:lstStyle/>
        <a:p>
          <a:r>
            <a:rPr lang="en-US" b="1" dirty="0" smtClean="0"/>
            <a:t>Functional Knowledge</a:t>
          </a:r>
          <a:endParaRPr lang="en-US" b="1" dirty="0"/>
        </a:p>
      </dgm:t>
    </dgm:pt>
    <dgm:pt modelId="{8A58D5F3-D8A9-44A6-921B-2E0F15A826E4}" type="parTrans" cxnId="{1A554763-57E2-4667-94DE-CE37BA395E56}">
      <dgm:prSet/>
      <dgm:spPr>
        <a:solidFill>
          <a:srgbClr val="7030A0"/>
        </a:solidFill>
      </dgm:spPr>
      <dgm:t>
        <a:bodyPr/>
        <a:lstStyle/>
        <a:p>
          <a:endParaRPr lang="en-US"/>
        </a:p>
      </dgm:t>
    </dgm:pt>
    <dgm:pt modelId="{7BB3225A-DBEE-44EA-8216-99C7067753F4}" type="sibTrans" cxnId="{1A554763-57E2-4667-94DE-CE37BA395E56}">
      <dgm:prSet/>
      <dgm:spPr>
        <a:solidFill>
          <a:srgbClr val="7030A0"/>
        </a:solidFill>
      </dgm:spPr>
      <dgm:t>
        <a:bodyPr/>
        <a:lstStyle/>
        <a:p>
          <a:endParaRPr lang="en-US"/>
        </a:p>
      </dgm:t>
    </dgm:pt>
    <dgm:pt modelId="{2E4532C4-F373-48EE-8E9C-D579130F7FA8}">
      <dgm:prSet phldrT="[Text]"/>
      <dgm:spPr>
        <a:solidFill>
          <a:srgbClr val="99CCFF"/>
        </a:solidFill>
        <a:ln>
          <a:solidFill>
            <a:schemeClr val="tx1"/>
          </a:solidFill>
        </a:ln>
        <a:effectLst>
          <a:outerShdw blurRad="50800" dist="38100" dir="2700000" algn="tl" rotWithShape="0">
            <a:prstClr val="black">
              <a:alpha val="40000"/>
            </a:prstClr>
          </a:outerShdw>
        </a:effectLst>
      </dgm:spPr>
      <dgm:t>
        <a:bodyPr/>
        <a:lstStyle/>
        <a:p>
          <a:r>
            <a:rPr lang="en-US" b="1" dirty="0" smtClean="0"/>
            <a:t>Independence in applying </a:t>
          </a:r>
          <a:br>
            <a:rPr lang="en-US" b="1" dirty="0" smtClean="0"/>
          </a:br>
          <a:r>
            <a:rPr lang="en-US" b="1" dirty="0" smtClean="0"/>
            <a:t>professional expertise</a:t>
          </a:r>
          <a:endParaRPr lang="en-US" b="1" dirty="0"/>
        </a:p>
      </dgm:t>
    </dgm:pt>
    <dgm:pt modelId="{6286CB10-10A6-4442-8F54-A473647E4752}" type="parTrans" cxnId="{9ACD230A-D98E-4235-B893-8862C27D99FB}">
      <dgm:prSet/>
      <dgm:spPr/>
      <dgm:t>
        <a:bodyPr/>
        <a:lstStyle/>
        <a:p>
          <a:endParaRPr lang="en-US"/>
        </a:p>
      </dgm:t>
    </dgm:pt>
    <dgm:pt modelId="{BAAA845C-F573-431B-8297-04BC1383F49A}" type="sibTrans" cxnId="{9ACD230A-D98E-4235-B893-8862C27D99FB}">
      <dgm:prSet/>
      <dgm:spPr>
        <a:solidFill>
          <a:srgbClr val="7030A0"/>
        </a:solidFill>
      </dgm:spPr>
      <dgm:t>
        <a:bodyPr/>
        <a:lstStyle/>
        <a:p>
          <a:endParaRPr lang="en-US"/>
        </a:p>
      </dgm:t>
    </dgm:pt>
    <dgm:pt modelId="{3B8B88E7-DAB6-4F52-B8AD-75BF11251462}">
      <dgm:prSet/>
      <dgm:spPr>
        <a:solidFill>
          <a:srgbClr val="99CCFF"/>
        </a:solidFill>
        <a:ln>
          <a:solidFill>
            <a:schemeClr val="tx1"/>
          </a:solidFill>
        </a:ln>
        <a:effectLst>
          <a:outerShdw blurRad="50800" dist="38100" dir="2700000" algn="tl" rotWithShape="0">
            <a:prstClr val="black">
              <a:alpha val="40000"/>
            </a:prstClr>
          </a:outerShdw>
        </a:effectLst>
      </dgm:spPr>
      <dgm:t>
        <a:bodyPr/>
        <a:lstStyle/>
        <a:p>
          <a:r>
            <a:rPr lang="en-US" b="1" dirty="0" smtClean="0"/>
            <a:t>Role</a:t>
          </a:r>
          <a:endParaRPr lang="en-US" b="1" dirty="0"/>
        </a:p>
      </dgm:t>
    </dgm:pt>
    <dgm:pt modelId="{C15F733C-44BB-4E61-A5DE-F4999AB9BF91}" type="parTrans" cxnId="{6A545087-FF1E-4626-BB90-C433CD041E10}">
      <dgm:prSet/>
      <dgm:spPr/>
      <dgm:t>
        <a:bodyPr/>
        <a:lstStyle/>
        <a:p>
          <a:endParaRPr lang="en-US"/>
        </a:p>
      </dgm:t>
    </dgm:pt>
    <dgm:pt modelId="{6ED49D28-A191-487F-BA44-67B26F3FDA8A}" type="sibTrans" cxnId="{6A545087-FF1E-4626-BB90-C433CD041E10}">
      <dgm:prSet/>
      <dgm:spPr/>
      <dgm:t>
        <a:bodyPr/>
        <a:lstStyle/>
        <a:p>
          <a:endParaRPr lang="en-US"/>
        </a:p>
      </dgm:t>
    </dgm:pt>
    <dgm:pt modelId="{E798EA19-0CA9-483B-8B17-3D9939468995}" type="pres">
      <dgm:prSet presAssocID="{98738810-F501-490B-9E67-1434ABBF6066}" presName="Name0" presStyleCnt="0">
        <dgm:presLayoutVars>
          <dgm:dir/>
          <dgm:animLvl val="lvl"/>
          <dgm:resizeHandles val="exact"/>
        </dgm:presLayoutVars>
      </dgm:prSet>
      <dgm:spPr/>
      <dgm:t>
        <a:bodyPr/>
        <a:lstStyle/>
        <a:p>
          <a:endParaRPr lang="en-US"/>
        </a:p>
      </dgm:t>
    </dgm:pt>
    <dgm:pt modelId="{48B2974E-6813-4010-BD69-035759992AFE}" type="pres">
      <dgm:prSet presAssocID="{B5B1DF2B-49A2-4433-B82E-8CFADA7339D2}" presName="vertFlow" presStyleCnt="0"/>
      <dgm:spPr/>
    </dgm:pt>
    <dgm:pt modelId="{9EC1C0E7-FAC0-4BC6-8EE5-CD0FF81CDC6F}" type="pres">
      <dgm:prSet presAssocID="{B5B1DF2B-49A2-4433-B82E-8CFADA7339D2}" presName="header" presStyleLbl="node1" presStyleIdx="0" presStyleCnt="2" custLinFactX="25486" custLinFactNeighborX="100000" custLinFactNeighborY="-79"/>
      <dgm:spPr/>
      <dgm:t>
        <a:bodyPr/>
        <a:lstStyle/>
        <a:p>
          <a:endParaRPr lang="en-US"/>
        </a:p>
      </dgm:t>
    </dgm:pt>
    <dgm:pt modelId="{50EF3A4F-2281-459F-9C18-6DBD8BCB374F}" type="pres">
      <dgm:prSet presAssocID="{7950F291-3C4C-4696-972A-C029CF5A952A}" presName="parTrans" presStyleLbl="sibTrans2D1" presStyleIdx="0" presStyleCnt="6"/>
      <dgm:spPr/>
      <dgm:t>
        <a:bodyPr/>
        <a:lstStyle/>
        <a:p>
          <a:endParaRPr lang="en-US"/>
        </a:p>
      </dgm:t>
    </dgm:pt>
    <dgm:pt modelId="{F8DD9706-2D37-4665-8BF9-4F610D84DD8A}" type="pres">
      <dgm:prSet presAssocID="{5C80C832-0CF4-4D2C-934B-DF7D9A5A0B97}" presName="child" presStyleLbl="alignAccFollowNode1" presStyleIdx="0" presStyleCnt="6" custLinFactX="25486" custLinFactNeighborX="100000" custLinFactNeighborY="4248">
        <dgm:presLayoutVars>
          <dgm:chMax val="0"/>
          <dgm:bulletEnabled val="1"/>
        </dgm:presLayoutVars>
      </dgm:prSet>
      <dgm:spPr/>
      <dgm:t>
        <a:bodyPr/>
        <a:lstStyle/>
        <a:p>
          <a:endParaRPr lang="en-US"/>
        </a:p>
      </dgm:t>
    </dgm:pt>
    <dgm:pt modelId="{8F838539-E5D9-4783-BA35-3227CD02FC25}" type="pres">
      <dgm:prSet presAssocID="{CAA11D82-6D57-4760-86BF-C832EAE7FAEB}" presName="sibTrans" presStyleLbl="sibTrans2D1" presStyleIdx="1" presStyleCnt="6"/>
      <dgm:spPr/>
      <dgm:t>
        <a:bodyPr/>
        <a:lstStyle/>
        <a:p>
          <a:endParaRPr lang="en-US"/>
        </a:p>
      </dgm:t>
    </dgm:pt>
    <dgm:pt modelId="{E07CB68F-2FCB-4269-82A4-2AC3882A0489}" type="pres">
      <dgm:prSet presAssocID="{1F0B2D58-336D-4F89-97BA-ABD016B01972}" presName="child" presStyleLbl="alignAccFollowNode1" presStyleIdx="1" presStyleCnt="6" custLinFactX="25486" custLinFactNeighborX="100000" custLinFactNeighborY="-7677">
        <dgm:presLayoutVars>
          <dgm:chMax val="0"/>
          <dgm:bulletEnabled val="1"/>
        </dgm:presLayoutVars>
      </dgm:prSet>
      <dgm:spPr/>
      <dgm:t>
        <a:bodyPr/>
        <a:lstStyle/>
        <a:p>
          <a:endParaRPr lang="en-US"/>
        </a:p>
      </dgm:t>
    </dgm:pt>
    <dgm:pt modelId="{2587E2F1-3456-498F-B7D4-BEDB5EAF1316}" type="pres">
      <dgm:prSet presAssocID="{B79EB28C-8946-44C1-910B-02DD4698F7EE}" presName="sibTrans" presStyleLbl="sibTrans2D1" presStyleIdx="2" presStyleCnt="6"/>
      <dgm:spPr/>
      <dgm:t>
        <a:bodyPr/>
        <a:lstStyle/>
        <a:p>
          <a:endParaRPr lang="en-US"/>
        </a:p>
      </dgm:t>
    </dgm:pt>
    <dgm:pt modelId="{324C5D6A-8AC5-412F-99B8-22931709E409}" type="pres">
      <dgm:prSet presAssocID="{45FC9C58-5441-43C1-9CA0-5C9D4350619A}" presName="child" presStyleLbl="alignAccFollowNode1" presStyleIdx="2" presStyleCnt="6" custLinFactX="25486" custLinFactNeighborX="100000" custLinFactNeighborY="-19603">
        <dgm:presLayoutVars>
          <dgm:chMax val="0"/>
          <dgm:bulletEnabled val="1"/>
        </dgm:presLayoutVars>
      </dgm:prSet>
      <dgm:spPr/>
      <dgm:t>
        <a:bodyPr/>
        <a:lstStyle/>
        <a:p>
          <a:endParaRPr lang="en-US"/>
        </a:p>
      </dgm:t>
    </dgm:pt>
    <dgm:pt modelId="{19541ECD-2EAF-41AF-AC80-98B8A5A8D6E3}" type="pres">
      <dgm:prSet presAssocID="{B5B1DF2B-49A2-4433-B82E-8CFADA7339D2}" presName="hSp" presStyleCnt="0"/>
      <dgm:spPr/>
    </dgm:pt>
    <dgm:pt modelId="{A16154C2-7E8F-459A-8816-0574668E113A}" type="pres">
      <dgm:prSet presAssocID="{2F26D00E-9E60-4EE8-9B47-F461D7BD82FF}" presName="vertFlow" presStyleCnt="0"/>
      <dgm:spPr/>
    </dgm:pt>
    <dgm:pt modelId="{FEBDFC69-3F9E-49C6-A6E1-57247E4DAF9A}" type="pres">
      <dgm:prSet presAssocID="{2F26D00E-9E60-4EE8-9B47-F461D7BD82FF}" presName="header" presStyleLbl="node1" presStyleIdx="1" presStyleCnt="2" custLinFactX="-19340" custLinFactNeighborX="-100000" custLinFactNeighborY="-79"/>
      <dgm:spPr/>
      <dgm:t>
        <a:bodyPr/>
        <a:lstStyle/>
        <a:p>
          <a:endParaRPr lang="en-US"/>
        </a:p>
      </dgm:t>
    </dgm:pt>
    <dgm:pt modelId="{4D269A96-9662-4E76-B96E-AD3534779B71}" type="pres">
      <dgm:prSet presAssocID="{8A58D5F3-D8A9-44A6-921B-2E0F15A826E4}" presName="parTrans" presStyleLbl="sibTrans2D1" presStyleIdx="3" presStyleCnt="6"/>
      <dgm:spPr/>
      <dgm:t>
        <a:bodyPr/>
        <a:lstStyle/>
        <a:p>
          <a:endParaRPr lang="en-US"/>
        </a:p>
      </dgm:t>
    </dgm:pt>
    <dgm:pt modelId="{B6881A80-A3C0-47C5-A5C7-17603CB7669C}" type="pres">
      <dgm:prSet presAssocID="{27931E57-155D-40D5-8061-0E190A6B5270}" presName="child" presStyleLbl="alignAccFollowNode1" presStyleIdx="3" presStyleCnt="6" custLinFactX="-19340" custLinFactNeighborX="-100000" custLinFactNeighborY="4248">
        <dgm:presLayoutVars>
          <dgm:chMax val="0"/>
          <dgm:bulletEnabled val="1"/>
        </dgm:presLayoutVars>
      </dgm:prSet>
      <dgm:spPr/>
      <dgm:t>
        <a:bodyPr/>
        <a:lstStyle/>
        <a:p>
          <a:endParaRPr lang="en-US"/>
        </a:p>
      </dgm:t>
    </dgm:pt>
    <dgm:pt modelId="{1B1FBEC2-53C6-4725-B74E-F3D8A595AA38}" type="pres">
      <dgm:prSet presAssocID="{7BB3225A-DBEE-44EA-8216-99C7067753F4}" presName="sibTrans" presStyleLbl="sibTrans2D1" presStyleIdx="4" presStyleCnt="6"/>
      <dgm:spPr/>
      <dgm:t>
        <a:bodyPr/>
        <a:lstStyle/>
        <a:p>
          <a:endParaRPr lang="en-US"/>
        </a:p>
      </dgm:t>
    </dgm:pt>
    <dgm:pt modelId="{A6D404BF-0550-41D9-A035-3AD9C6B71EED}" type="pres">
      <dgm:prSet presAssocID="{2E4532C4-F373-48EE-8E9C-D579130F7FA8}" presName="child" presStyleLbl="alignAccFollowNode1" presStyleIdx="4" presStyleCnt="6" custLinFactX="-19340" custLinFactNeighborX="-100000" custLinFactNeighborY="-14178">
        <dgm:presLayoutVars>
          <dgm:chMax val="0"/>
          <dgm:bulletEnabled val="1"/>
        </dgm:presLayoutVars>
      </dgm:prSet>
      <dgm:spPr/>
      <dgm:t>
        <a:bodyPr/>
        <a:lstStyle/>
        <a:p>
          <a:endParaRPr lang="en-US"/>
        </a:p>
      </dgm:t>
    </dgm:pt>
    <dgm:pt modelId="{B815DB4D-28E7-423A-9DC8-B06F54EBB4F6}" type="pres">
      <dgm:prSet presAssocID="{BAAA845C-F573-431B-8297-04BC1383F49A}" presName="sibTrans" presStyleLbl="sibTrans2D1" presStyleIdx="5" presStyleCnt="6"/>
      <dgm:spPr/>
      <dgm:t>
        <a:bodyPr/>
        <a:lstStyle/>
        <a:p>
          <a:endParaRPr lang="en-US"/>
        </a:p>
      </dgm:t>
    </dgm:pt>
    <dgm:pt modelId="{8BD30C2F-A569-4A3F-B167-4F1DEA7E04B9}" type="pres">
      <dgm:prSet presAssocID="{3B8B88E7-DAB6-4F52-B8AD-75BF11251462}" presName="child" presStyleLbl="alignAccFollowNode1" presStyleIdx="5" presStyleCnt="6" custLinFactX="-19340" custLinFactNeighborX="-100000" custLinFactNeighborY="-19603">
        <dgm:presLayoutVars>
          <dgm:chMax val="0"/>
          <dgm:bulletEnabled val="1"/>
        </dgm:presLayoutVars>
      </dgm:prSet>
      <dgm:spPr/>
      <dgm:t>
        <a:bodyPr/>
        <a:lstStyle/>
        <a:p>
          <a:endParaRPr lang="en-US"/>
        </a:p>
      </dgm:t>
    </dgm:pt>
  </dgm:ptLst>
  <dgm:cxnLst>
    <dgm:cxn modelId="{DCB5F410-AED0-4C23-9504-95EDD7C46BB9}" srcId="{B5B1DF2B-49A2-4433-B82E-8CFADA7339D2}" destId="{45FC9C58-5441-43C1-9CA0-5C9D4350619A}" srcOrd="2" destOrd="0" parTransId="{6A1652C4-CB7C-45DF-A55B-9D07CA63F274}" sibTransId="{9A274A6B-D0F1-4216-8EBF-0E7F15E3FEA0}"/>
    <dgm:cxn modelId="{0F27B685-8A1E-4659-8459-4DB62AEF0D36}" srcId="{B5B1DF2B-49A2-4433-B82E-8CFADA7339D2}" destId="{5C80C832-0CF4-4D2C-934B-DF7D9A5A0B97}" srcOrd="0" destOrd="0" parTransId="{7950F291-3C4C-4696-972A-C029CF5A952A}" sibTransId="{CAA11D82-6D57-4760-86BF-C832EAE7FAEB}"/>
    <dgm:cxn modelId="{6A545087-FF1E-4626-BB90-C433CD041E10}" srcId="{2F26D00E-9E60-4EE8-9B47-F461D7BD82FF}" destId="{3B8B88E7-DAB6-4F52-B8AD-75BF11251462}" srcOrd="2" destOrd="0" parTransId="{C15F733C-44BB-4E61-A5DE-F4999AB9BF91}" sibTransId="{6ED49D28-A191-487F-BA44-67B26F3FDA8A}"/>
    <dgm:cxn modelId="{16E88E80-2422-408B-A32C-6BF3241986F1}" type="presOf" srcId="{3B8B88E7-DAB6-4F52-B8AD-75BF11251462}" destId="{8BD30C2F-A569-4A3F-B167-4F1DEA7E04B9}" srcOrd="0" destOrd="0" presId="urn:microsoft.com/office/officeart/2005/8/layout/lProcess1"/>
    <dgm:cxn modelId="{9ACD230A-D98E-4235-B893-8862C27D99FB}" srcId="{2F26D00E-9E60-4EE8-9B47-F461D7BD82FF}" destId="{2E4532C4-F373-48EE-8E9C-D579130F7FA8}" srcOrd="1" destOrd="0" parTransId="{6286CB10-10A6-4442-8F54-A473647E4752}" sibTransId="{BAAA845C-F573-431B-8297-04BC1383F49A}"/>
    <dgm:cxn modelId="{52C85C2D-7D84-4086-B7D4-51D27F07F4AE}" type="presOf" srcId="{B5B1DF2B-49A2-4433-B82E-8CFADA7339D2}" destId="{9EC1C0E7-FAC0-4BC6-8EE5-CD0FF81CDC6F}" srcOrd="0" destOrd="0" presId="urn:microsoft.com/office/officeart/2005/8/layout/lProcess1"/>
    <dgm:cxn modelId="{4606BD80-64A4-4D8F-BEFF-31FBA1558857}" type="presOf" srcId="{27931E57-155D-40D5-8061-0E190A6B5270}" destId="{B6881A80-A3C0-47C5-A5C7-17603CB7669C}" srcOrd="0" destOrd="0" presId="urn:microsoft.com/office/officeart/2005/8/layout/lProcess1"/>
    <dgm:cxn modelId="{94C022DE-9F0D-4D7A-84C6-3C82CE3D0078}" type="presOf" srcId="{2E4532C4-F373-48EE-8E9C-D579130F7FA8}" destId="{A6D404BF-0550-41D9-A035-3AD9C6B71EED}" srcOrd="0" destOrd="0" presId="urn:microsoft.com/office/officeart/2005/8/layout/lProcess1"/>
    <dgm:cxn modelId="{1A554763-57E2-4667-94DE-CE37BA395E56}" srcId="{2F26D00E-9E60-4EE8-9B47-F461D7BD82FF}" destId="{27931E57-155D-40D5-8061-0E190A6B5270}" srcOrd="0" destOrd="0" parTransId="{8A58D5F3-D8A9-44A6-921B-2E0F15A826E4}" sibTransId="{7BB3225A-DBEE-44EA-8216-99C7067753F4}"/>
    <dgm:cxn modelId="{8CE3F6C4-EF10-4CC3-B5B4-B59A096731F8}" type="presOf" srcId="{BAAA845C-F573-431B-8297-04BC1383F49A}" destId="{B815DB4D-28E7-423A-9DC8-B06F54EBB4F6}" srcOrd="0" destOrd="0" presId="urn:microsoft.com/office/officeart/2005/8/layout/lProcess1"/>
    <dgm:cxn modelId="{8D6CB46C-36F7-42E5-A442-00F65DF0275B}" type="presOf" srcId="{2F26D00E-9E60-4EE8-9B47-F461D7BD82FF}" destId="{FEBDFC69-3F9E-49C6-A6E1-57247E4DAF9A}" srcOrd="0" destOrd="0" presId="urn:microsoft.com/office/officeart/2005/8/layout/lProcess1"/>
    <dgm:cxn modelId="{372F7244-FB9E-41F2-B5B4-15FDA26037C9}" srcId="{98738810-F501-490B-9E67-1434ABBF6066}" destId="{2F26D00E-9E60-4EE8-9B47-F461D7BD82FF}" srcOrd="1" destOrd="0" parTransId="{B95D7A29-AA2B-4D2D-B1FE-3D6138353279}" sibTransId="{DB45EDDF-DFB6-4F44-ADA6-6678745F736B}"/>
    <dgm:cxn modelId="{B6DED2D0-2856-4AEA-8ADB-CCC2D1A0A16A}" srcId="{98738810-F501-490B-9E67-1434ABBF6066}" destId="{B5B1DF2B-49A2-4433-B82E-8CFADA7339D2}" srcOrd="0" destOrd="0" parTransId="{6BCFAA43-50A0-46E7-AB20-54F77330061D}" sibTransId="{99A7A938-FFA7-483C-8786-B6E8DB62D48A}"/>
    <dgm:cxn modelId="{AFEAFD65-FCEA-471D-A184-F4ACAA5F8806}" type="presOf" srcId="{7950F291-3C4C-4696-972A-C029CF5A952A}" destId="{50EF3A4F-2281-459F-9C18-6DBD8BCB374F}" srcOrd="0" destOrd="0" presId="urn:microsoft.com/office/officeart/2005/8/layout/lProcess1"/>
    <dgm:cxn modelId="{08D49BE3-9471-48B3-9CE0-9211E5F6BB4C}" type="presOf" srcId="{1F0B2D58-336D-4F89-97BA-ABD016B01972}" destId="{E07CB68F-2FCB-4269-82A4-2AC3882A0489}" srcOrd="0" destOrd="0" presId="urn:microsoft.com/office/officeart/2005/8/layout/lProcess1"/>
    <dgm:cxn modelId="{7CE911D7-94BA-4860-8E09-E072C807097A}" type="presOf" srcId="{5C80C832-0CF4-4D2C-934B-DF7D9A5A0B97}" destId="{F8DD9706-2D37-4665-8BF9-4F610D84DD8A}" srcOrd="0" destOrd="0" presId="urn:microsoft.com/office/officeart/2005/8/layout/lProcess1"/>
    <dgm:cxn modelId="{0932B01F-2067-4600-A0AC-8E9A24382660}" type="presOf" srcId="{B79EB28C-8946-44C1-910B-02DD4698F7EE}" destId="{2587E2F1-3456-498F-B7D4-BEDB5EAF1316}" srcOrd="0" destOrd="0" presId="urn:microsoft.com/office/officeart/2005/8/layout/lProcess1"/>
    <dgm:cxn modelId="{9365BB0C-7454-4DC7-944A-16B089FF3A8C}" type="presOf" srcId="{7BB3225A-DBEE-44EA-8216-99C7067753F4}" destId="{1B1FBEC2-53C6-4725-B74E-F3D8A595AA38}" srcOrd="0" destOrd="0" presId="urn:microsoft.com/office/officeart/2005/8/layout/lProcess1"/>
    <dgm:cxn modelId="{9566FA9E-45C6-4891-9A6D-78DF56544ACF}" srcId="{B5B1DF2B-49A2-4433-B82E-8CFADA7339D2}" destId="{1F0B2D58-336D-4F89-97BA-ABD016B01972}" srcOrd="1" destOrd="0" parTransId="{8A541DB4-BC16-4F07-88A1-AA276A41DD7C}" sibTransId="{B79EB28C-8946-44C1-910B-02DD4698F7EE}"/>
    <dgm:cxn modelId="{50ACAEFB-CAAD-4E9C-8E47-378D13C73EFF}" type="presOf" srcId="{CAA11D82-6D57-4760-86BF-C832EAE7FAEB}" destId="{8F838539-E5D9-4783-BA35-3227CD02FC25}" srcOrd="0" destOrd="0" presId="urn:microsoft.com/office/officeart/2005/8/layout/lProcess1"/>
    <dgm:cxn modelId="{E2DCA36C-5344-4E68-88A1-FC2C0906D7BE}" type="presOf" srcId="{45FC9C58-5441-43C1-9CA0-5C9D4350619A}" destId="{324C5D6A-8AC5-412F-99B8-22931709E409}" srcOrd="0" destOrd="0" presId="urn:microsoft.com/office/officeart/2005/8/layout/lProcess1"/>
    <dgm:cxn modelId="{9208CB1E-F1C0-42E9-8611-29AC187EED1D}" type="presOf" srcId="{8A58D5F3-D8A9-44A6-921B-2E0F15A826E4}" destId="{4D269A96-9662-4E76-B96E-AD3534779B71}" srcOrd="0" destOrd="0" presId="urn:microsoft.com/office/officeart/2005/8/layout/lProcess1"/>
    <dgm:cxn modelId="{0FE6BB2D-681D-45AD-9A31-59E8A22C688C}" type="presOf" srcId="{98738810-F501-490B-9E67-1434ABBF6066}" destId="{E798EA19-0CA9-483B-8B17-3D9939468995}" srcOrd="0" destOrd="0" presId="urn:microsoft.com/office/officeart/2005/8/layout/lProcess1"/>
    <dgm:cxn modelId="{8991C107-2A09-44A3-8CF5-A25E48595211}" type="presParOf" srcId="{E798EA19-0CA9-483B-8B17-3D9939468995}" destId="{48B2974E-6813-4010-BD69-035759992AFE}" srcOrd="0" destOrd="0" presId="urn:microsoft.com/office/officeart/2005/8/layout/lProcess1"/>
    <dgm:cxn modelId="{7504D03D-1638-443D-B881-28464C60464D}" type="presParOf" srcId="{48B2974E-6813-4010-BD69-035759992AFE}" destId="{9EC1C0E7-FAC0-4BC6-8EE5-CD0FF81CDC6F}" srcOrd="0" destOrd="0" presId="urn:microsoft.com/office/officeart/2005/8/layout/lProcess1"/>
    <dgm:cxn modelId="{CDA92AC2-F7D8-44BD-AFF0-6F772C39941F}" type="presParOf" srcId="{48B2974E-6813-4010-BD69-035759992AFE}" destId="{50EF3A4F-2281-459F-9C18-6DBD8BCB374F}" srcOrd="1" destOrd="0" presId="urn:microsoft.com/office/officeart/2005/8/layout/lProcess1"/>
    <dgm:cxn modelId="{89388196-CBF7-434E-AC26-C4D456ABE866}" type="presParOf" srcId="{48B2974E-6813-4010-BD69-035759992AFE}" destId="{F8DD9706-2D37-4665-8BF9-4F610D84DD8A}" srcOrd="2" destOrd="0" presId="urn:microsoft.com/office/officeart/2005/8/layout/lProcess1"/>
    <dgm:cxn modelId="{445A5A25-2E9E-4C2B-BBC0-5EA887840A1A}" type="presParOf" srcId="{48B2974E-6813-4010-BD69-035759992AFE}" destId="{8F838539-E5D9-4783-BA35-3227CD02FC25}" srcOrd="3" destOrd="0" presId="urn:microsoft.com/office/officeart/2005/8/layout/lProcess1"/>
    <dgm:cxn modelId="{C5771521-59AE-4994-B0D3-6206493BBA06}" type="presParOf" srcId="{48B2974E-6813-4010-BD69-035759992AFE}" destId="{E07CB68F-2FCB-4269-82A4-2AC3882A0489}" srcOrd="4" destOrd="0" presId="urn:microsoft.com/office/officeart/2005/8/layout/lProcess1"/>
    <dgm:cxn modelId="{43464CBC-377C-4D61-912D-4992A65CA113}" type="presParOf" srcId="{48B2974E-6813-4010-BD69-035759992AFE}" destId="{2587E2F1-3456-498F-B7D4-BEDB5EAF1316}" srcOrd="5" destOrd="0" presId="urn:microsoft.com/office/officeart/2005/8/layout/lProcess1"/>
    <dgm:cxn modelId="{893096CE-D659-4250-954F-3E712AB8F763}" type="presParOf" srcId="{48B2974E-6813-4010-BD69-035759992AFE}" destId="{324C5D6A-8AC5-412F-99B8-22931709E409}" srcOrd="6" destOrd="0" presId="urn:microsoft.com/office/officeart/2005/8/layout/lProcess1"/>
    <dgm:cxn modelId="{59B1A599-0DDD-4596-AD08-3A1396E2F44D}" type="presParOf" srcId="{E798EA19-0CA9-483B-8B17-3D9939468995}" destId="{19541ECD-2EAF-41AF-AC80-98B8A5A8D6E3}" srcOrd="1" destOrd="0" presId="urn:microsoft.com/office/officeart/2005/8/layout/lProcess1"/>
    <dgm:cxn modelId="{0C4C198F-6182-4C40-9698-7D9B2F765433}" type="presParOf" srcId="{E798EA19-0CA9-483B-8B17-3D9939468995}" destId="{A16154C2-7E8F-459A-8816-0574668E113A}" srcOrd="2" destOrd="0" presId="urn:microsoft.com/office/officeart/2005/8/layout/lProcess1"/>
    <dgm:cxn modelId="{DAA43D43-A0BE-489C-B749-57FE10F697C3}" type="presParOf" srcId="{A16154C2-7E8F-459A-8816-0574668E113A}" destId="{FEBDFC69-3F9E-49C6-A6E1-57247E4DAF9A}" srcOrd="0" destOrd="0" presId="urn:microsoft.com/office/officeart/2005/8/layout/lProcess1"/>
    <dgm:cxn modelId="{537AF60D-7B7A-418A-BA87-12AB03447AD6}" type="presParOf" srcId="{A16154C2-7E8F-459A-8816-0574668E113A}" destId="{4D269A96-9662-4E76-B96E-AD3534779B71}" srcOrd="1" destOrd="0" presId="urn:microsoft.com/office/officeart/2005/8/layout/lProcess1"/>
    <dgm:cxn modelId="{434255E1-42A7-4E29-ABE6-488257A55952}" type="presParOf" srcId="{A16154C2-7E8F-459A-8816-0574668E113A}" destId="{B6881A80-A3C0-47C5-A5C7-17603CB7669C}" srcOrd="2" destOrd="0" presId="urn:microsoft.com/office/officeart/2005/8/layout/lProcess1"/>
    <dgm:cxn modelId="{40ABAC0F-3F26-4284-95A3-B8DAC91ADE4F}" type="presParOf" srcId="{A16154C2-7E8F-459A-8816-0574668E113A}" destId="{1B1FBEC2-53C6-4725-B74E-F3D8A595AA38}" srcOrd="3" destOrd="0" presId="urn:microsoft.com/office/officeart/2005/8/layout/lProcess1"/>
    <dgm:cxn modelId="{2F501F8C-394F-449D-8B08-172C16608E70}" type="presParOf" srcId="{A16154C2-7E8F-459A-8816-0574668E113A}" destId="{A6D404BF-0550-41D9-A035-3AD9C6B71EED}" srcOrd="4" destOrd="0" presId="urn:microsoft.com/office/officeart/2005/8/layout/lProcess1"/>
    <dgm:cxn modelId="{7F3376BA-029B-4D5A-A8F2-B2E207A12664}" type="presParOf" srcId="{A16154C2-7E8F-459A-8816-0574668E113A}" destId="{B815DB4D-28E7-423A-9DC8-B06F54EBB4F6}" srcOrd="5" destOrd="0" presId="urn:microsoft.com/office/officeart/2005/8/layout/lProcess1"/>
    <dgm:cxn modelId="{846CF1BC-2FD4-485B-A3B7-173DB9E01D00}" type="presParOf" srcId="{A16154C2-7E8F-459A-8816-0574668E113A}" destId="{8BD30C2F-A569-4A3F-B167-4F1DEA7E04B9}" srcOrd="6" destOrd="0" presId="urn:microsoft.com/office/officeart/2005/8/layout/lProcess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7E650-1092-4568-B6EC-E52A02E60184}" type="doc">
      <dgm:prSet loTypeId="urn:microsoft.com/office/officeart/2005/8/layout/vList2" loCatId="list" qsTypeId="urn:microsoft.com/office/officeart/2005/8/quickstyle/simple1" qsCatId="simple" csTypeId="urn:microsoft.com/office/officeart/2005/8/colors/accent1_2" csCatId="accent1" phldr="1"/>
      <dgm:spPr/>
    </dgm:pt>
    <dgm:pt modelId="{ABE14046-B4E0-455D-82D0-5CBD974E6D5C}">
      <dgm:prSet phldrT="[Text]" custT="1"/>
      <dgm:spPr>
        <a:solidFill>
          <a:srgbClr val="FFC000"/>
        </a:solidFill>
      </dgm:spPr>
      <dgm:t>
        <a:bodyPr/>
        <a:lstStyle/>
        <a:p>
          <a:r>
            <a:rPr lang="en-GB" sz="2000" b="1" dirty="0" smtClean="0">
              <a:solidFill>
                <a:srgbClr val="333333"/>
              </a:solidFill>
              <a:latin typeface="+mn-lt"/>
            </a:rPr>
            <a:t>Functional knowledge</a:t>
          </a:r>
          <a:endParaRPr lang="en-US" sz="2000" b="1" dirty="0"/>
        </a:p>
      </dgm:t>
    </dgm:pt>
    <dgm:pt modelId="{A55E5DCF-217B-4453-9075-5D8E43A0F5B4}" type="parTrans" cxnId="{C43986B3-31BE-4FB6-A0F3-0CD6512F5AFA}">
      <dgm:prSet/>
      <dgm:spPr/>
      <dgm:t>
        <a:bodyPr/>
        <a:lstStyle/>
        <a:p>
          <a:endParaRPr lang="en-US"/>
        </a:p>
      </dgm:t>
    </dgm:pt>
    <dgm:pt modelId="{C6C135C9-01C7-49AE-8E33-A925503C8D16}" type="sibTrans" cxnId="{C43986B3-31BE-4FB6-A0F3-0CD6512F5AFA}">
      <dgm:prSet/>
      <dgm:spPr/>
      <dgm:t>
        <a:bodyPr/>
        <a:lstStyle/>
        <a:p>
          <a:endParaRPr lang="en-US"/>
        </a:p>
      </dgm:t>
    </dgm:pt>
    <dgm:pt modelId="{526FDDD7-096B-4B75-B649-58FA51BD075E}">
      <dgm:prSet custT="1"/>
      <dgm:spPr>
        <a:solidFill>
          <a:srgbClr val="FFC000"/>
        </a:solidFill>
      </dgm:spPr>
      <dgm:t>
        <a:bodyPr/>
        <a:lstStyle/>
        <a:p>
          <a:r>
            <a:rPr lang="en-GB" sz="2000" b="1" dirty="0" smtClean="0">
              <a:solidFill>
                <a:srgbClr val="333333"/>
              </a:solidFill>
              <a:latin typeface="+mn-lt"/>
            </a:rPr>
            <a:t>Business expertise</a:t>
          </a:r>
        </a:p>
      </dgm:t>
    </dgm:pt>
    <dgm:pt modelId="{4BAACFE1-1C33-46D9-A72E-54D5D9C08BF8}" type="parTrans" cxnId="{98FB02CB-150D-491F-9C68-FAFF9649AC6B}">
      <dgm:prSet/>
      <dgm:spPr/>
      <dgm:t>
        <a:bodyPr/>
        <a:lstStyle/>
        <a:p>
          <a:endParaRPr lang="en-US"/>
        </a:p>
      </dgm:t>
    </dgm:pt>
    <dgm:pt modelId="{4D327728-8C2F-4E2D-9D77-9784D88E1BA9}" type="sibTrans" cxnId="{98FB02CB-150D-491F-9C68-FAFF9649AC6B}">
      <dgm:prSet/>
      <dgm:spPr/>
      <dgm:t>
        <a:bodyPr/>
        <a:lstStyle/>
        <a:p>
          <a:endParaRPr lang="en-US"/>
        </a:p>
      </dgm:t>
    </dgm:pt>
    <dgm:pt modelId="{5046B6D2-4F5D-4B76-B424-6FE660B177BC}">
      <dgm:prSet custT="1"/>
      <dgm:spPr>
        <a:solidFill>
          <a:srgbClr val="FFC000"/>
        </a:solidFill>
      </dgm:spPr>
      <dgm:t>
        <a:bodyPr/>
        <a:lstStyle/>
        <a:p>
          <a:r>
            <a:rPr lang="en-GB" sz="2000" b="1" dirty="0" smtClean="0">
              <a:solidFill>
                <a:srgbClr val="333333"/>
              </a:solidFill>
              <a:latin typeface="+mn-lt"/>
            </a:rPr>
            <a:t>Leadership</a:t>
          </a:r>
        </a:p>
      </dgm:t>
    </dgm:pt>
    <dgm:pt modelId="{6102C7B9-DCD7-41A8-B8D5-EFD644C6389A}" type="parTrans" cxnId="{DAABB368-E4E0-4DC0-B9DE-A03135168107}">
      <dgm:prSet/>
      <dgm:spPr/>
      <dgm:t>
        <a:bodyPr/>
        <a:lstStyle/>
        <a:p>
          <a:endParaRPr lang="en-US"/>
        </a:p>
      </dgm:t>
    </dgm:pt>
    <dgm:pt modelId="{13A78480-218E-4C9F-861E-B820727AACAA}" type="sibTrans" cxnId="{DAABB368-E4E0-4DC0-B9DE-A03135168107}">
      <dgm:prSet/>
      <dgm:spPr/>
      <dgm:t>
        <a:bodyPr/>
        <a:lstStyle/>
        <a:p>
          <a:endParaRPr lang="en-US"/>
        </a:p>
      </dgm:t>
    </dgm:pt>
    <dgm:pt modelId="{D490486A-6EEA-4E48-A7E7-EC27848A798C}">
      <dgm:prSet custT="1"/>
      <dgm:spPr>
        <a:solidFill>
          <a:srgbClr val="FFC000"/>
        </a:solidFill>
      </dgm:spPr>
      <dgm:t>
        <a:bodyPr/>
        <a:lstStyle/>
        <a:p>
          <a:r>
            <a:rPr lang="en-GB" sz="2000" b="1" dirty="0" smtClean="0">
              <a:solidFill>
                <a:srgbClr val="333333"/>
              </a:solidFill>
              <a:latin typeface="+mn-lt"/>
            </a:rPr>
            <a:t>Problem solving</a:t>
          </a:r>
        </a:p>
      </dgm:t>
    </dgm:pt>
    <dgm:pt modelId="{0C6D32F8-FF87-4A3A-B982-C1FB628D3883}" type="parTrans" cxnId="{388AB830-77AE-43CD-A812-4B633B10CFB1}">
      <dgm:prSet/>
      <dgm:spPr/>
      <dgm:t>
        <a:bodyPr/>
        <a:lstStyle/>
        <a:p>
          <a:endParaRPr lang="en-US"/>
        </a:p>
      </dgm:t>
    </dgm:pt>
    <dgm:pt modelId="{3C3795A5-A362-45C5-BFE2-D5625BE813C1}" type="sibTrans" cxnId="{388AB830-77AE-43CD-A812-4B633B10CFB1}">
      <dgm:prSet/>
      <dgm:spPr/>
      <dgm:t>
        <a:bodyPr/>
        <a:lstStyle/>
        <a:p>
          <a:endParaRPr lang="en-US"/>
        </a:p>
      </dgm:t>
    </dgm:pt>
    <dgm:pt modelId="{12D609BD-EEEB-4921-B587-76CE3A7DEFD9}">
      <dgm:prSet custT="1"/>
      <dgm:spPr>
        <a:solidFill>
          <a:srgbClr val="FFC000"/>
        </a:solidFill>
      </dgm:spPr>
      <dgm:t>
        <a:bodyPr/>
        <a:lstStyle/>
        <a:p>
          <a:r>
            <a:rPr lang="en-GB" sz="2000" b="1" dirty="0" smtClean="0">
              <a:solidFill>
                <a:srgbClr val="333333"/>
              </a:solidFill>
              <a:latin typeface="+mn-lt"/>
            </a:rPr>
            <a:t>Nature of impact</a:t>
          </a:r>
        </a:p>
      </dgm:t>
    </dgm:pt>
    <dgm:pt modelId="{D933936F-EBA3-4FD8-8131-B384473BE123}" type="parTrans" cxnId="{767171AF-CC90-4F79-937B-079D7B1941AF}">
      <dgm:prSet/>
      <dgm:spPr/>
      <dgm:t>
        <a:bodyPr/>
        <a:lstStyle/>
        <a:p>
          <a:endParaRPr lang="en-US"/>
        </a:p>
      </dgm:t>
    </dgm:pt>
    <dgm:pt modelId="{4195267F-3FB0-457F-ABCC-0464D1D8208E}" type="sibTrans" cxnId="{767171AF-CC90-4F79-937B-079D7B1941AF}">
      <dgm:prSet/>
      <dgm:spPr/>
      <dgm:t>
        <a:bodyPr/>
        <a:lstStyle/>
        <a:p>
          <a:endParaRPr lang="en-US"/>
        </a:p>
      </dgm:t>
    </dgm:pt>
    <dgm:pt modelId="{2581CE26-98C9-4420-A9EE-38957B8714E6}">
      <dgm:prSet custT="1"/>
      <dgm:spPr>
        <a:solidFill>
          <a:srgbClr val="FFC000"/>
        </a:solidFill>
      </dgm:spPr>
      <dgm:t>
        <a:bodyPr/>
        <a:lstStyle/>
        <a:p>
          <a:r>
            <a:rPr lang="en-GB" sz="2000" b="1" dirty="0" smtClean="0">
              <a:solidFill>
                <a:srgbClr val="333333"/>
              </a:solidFill>
              <a:latin typeface="+mn-lt"/>
            </a:rPr>
            <a:t>Area of impact </a:t>
          </a:r>
        </a:p>
      </dgm:t>
    </dgm:pt>
    <dgm:pt modelId="{E904607F-8F6B-4742-A9A2-12160A7F83AA}" type="parTrans" cxnId="{2CA5795E-7A4A-4AC6-AE4E-2F4F2E27D179}">
      <dgm:prSet/>
      <dgm:spPr/>
      <dgm:t>
        <a:bodyPr/>
        <a:lstStyle/>
        <a:p>
          <a:endParaRPr lang="en-US"/>
        </a:p>
      </dgm:t>
    </dgm:pt>
    <dgm:pt modelId="{8245CA45-0037-4A1D-98A9-97CF5DDF3D3B}" type="sibTrans" cxnId="{2CA5795E-7A4A-4AC6-AE4E-2F4F2E27D179}">
      <dgm:prSet/>
      <dgm:spPr/>
      <dgm:t>
        <a:bodyPr/>
        <a:lstStyle/>
        <a:p>
          <a:endParaRPr lang="en-US"/>
        </a:p>
      </dgm:t>
    </dgm:pt>
    <dgm:pt modelId="{136E4983-5D5F-4279-AFAB-D11F521B88FF}">
      <dgm:prSet custT="1"/>
      <dgm:spPr>
        <a:solidFill>
          <a:srgbClr val="FFC000"/>
        </a:solidFill>
      </dgm:spPr>
      <dgm:t>
        <a:bodyPr/>
        <a:lstStyle/>
        <a:p>
          <a:r>
            <a:rPr lang="en-GB" sz="2000" b="1" dirty="0" smtClean="0">
              <a:solidFill>
                <a:srgbClr val="333333"/>
              </a:solidFill>
              <a:latin typeface="+mn-lt"/>
            </a:rPr>
            <a:t>Interpersonal skills</a:t>
          </a:r>
        </a:p>
      </dgm:t>
    </dgm:pt>
    <dgm:pt modelId="{C0F5F082-ED68-44B0-B219-36F12D91A122}" type="parTrans" cxnId="{0632E114-9AE8-4E97-A7B8-05021F0C6DBB}">
      <dgm:prSet/>
      <dgm:spPr/>
      <dgm:t>
        <a:bodyPr/>
        <a:lstStyle/>
        <a:p>
          <a:endParaRPr lang="en-US"/>
        </a:p>
      </dgm:t>
    </dgm:pt>
    <dgm:pt modelId="{155FA6A8-A11D-45D0-91D9-ADB32241EBF3}" type="sibTrans" cxnId="{0632E114-9AE8-4E97-A7B8-05021F0C6DBB}">
      <dgm:prSet/>
      <dgm:spPr/>
      <dgm:t>
        <a:bodyPr/>
        <a:lstStyle/>
        <a:p>
          <a:endParaRPr lang="en-US"/>
        </a:p>
      </dgm:t>
    </dgm:pt>
    <dgm:pt modelId="{0E3DBA38-D726-40FF-9F40-3B06A93D866D}" type="pres">
      <dgm:prSet presAssocID="{C2E7E650-1092-4568-B6EC-E52A02E60184}" presName="linear" presStyleCnt="0">
        <dgm:presLayoutVars>
          <dgm:animLvl val="lvl"/>
          <dgm:resizeHandles val="exact"/>
        </dgm:presLayoutVars>
      </dgm:prSet>
      <dgm:spPr/>
    </dgm:pt>
    <dgm:pt modelId="{7D62A5F1-9D1D-403C-A30A-B80931A42933}" type="pres">
      <dgm:prSet presAssocID="{ABE14046-B4E0-455D-82D0-5CBD974E6D5C}" presName="parentText" presStyleLbl="node1" presStyleIdx="0" presStyleCnt="7" custLinFactNeighborY="85732">
        <dgm:presLayoutVars>
          <dgm:chMax val="0"/>
          <dgm:bulletEnabled val="1"/>
        </dgm:presLayoutVars>
      </dgm:prSet>
      <dgm:spPr/>
      <dgm:t>
        <a:bodyPr/>
        <a:lstStyle/>
        <a:p>
          <a:endParaRPr lang="en-US"/>
        </a:p>
      </dgm:t>
    </dgm:pt>
    <dgm:pt modelId="{9B9DF694-F4BE-4CC1-BC72-A449A2C8B284}" type="pres">
      <dgm:prSet presAssocID="{C6C135C9-01C7-49AE-8E33-A925503C8D16}" presName="spacer" presStyleCnt="0"/>
      <dgm:spPr/>
    </dgm:pt>
    <dgm:pt modelId="{7EA206EC-0DBD-42CB-97AF-A25B88B270F6}" type="pres">
      <dgm:prSet presAssocID="{526FDDD7-096B-4B75-B649-58FA51BD075E}" presName="parentText" presStyleLbl="node1" presStyleIdx="1" presStyleCnt="7" custLinFactY="562" custLinFactNeighborY="100000">
        <dgm:presLayoutVars>
          <dgm:chMax val="0"/>
          <dgm:bulletEnabled val="1"/>
        </dgm:presLayoutVars>
      </dgm:prSet>
      <dgm:spPr/>
      <dgm:t>
        <a:bodyPr/>
        <a:lstStyle/>
        <a:p>
          <a:endParaRPr lang="en-US"/>
        </a:p>
      </dgm:t>
    </dgm:pt>
    <dgm:pt modelId="{DA610951-A85F-469B-8950-91802DEBEC86}" type="pres">
      <dgm:prSet presAssocID="{4D327728-8C2F-4E2D-9D77-9784D88E1BA9}" presName="spacer" presStyleCnt="0"/>
      <dgm:spPr/>
    </dgm:pt>
    <dgm:pt modelId="{9EEA4D85-129D-4C31-8330-941AE833955D}" type="pres">
      <dgm:prSet presAssocID="{5046B6D2-4F5D-4B76-B424-6FE660B177BC}" presName="parentText" presStyleLbl="node1" presStyleIdx="2" presStyleCnt="7" custLinFactY="562" custLinFactNeighborY="100000">
        <dgm:presLayoutVars>
          <dgm:chMax val="0"/>
          <dgm:bulletEnabled val="1"/>
        </dgm:presLayoutVars>
      </dgm:prSet>
      <dgm:spPr/>
      <dgm:t>
        <a:bodyPr/>
        <a:lstStyle/>
        <a:p>
          <a:endParaRPr lang="en-US"/>
        </a:p>
      </dgm:t>
    </dgm:pt>
    <dgm:pt modelId="{41BD5768-D7CC-4D7F-A239-033BDF5E00D7}" type="pres">
      <dgm:prSet presAssocID="{13A78480-218E-4C9F-861E-B820727AACAA}" presName="spacer" presStyleCnt="0"/>
      <dgm:spPr/>
    </dgm:pt>
    <dgm:pt modelId="{1CE3C92C-F3B1-47E3-9A12-379939406192}" type="pres">
      <dgm:prSet presAssocID="{D490486A-6EEA-4E48-A7E7-EC27848A798C}" presName="parentText" presStyleLbl="node1" presStyleIdx="3" presStyleCnt="7" custLinFactY="562" custLinFactNeighborY="100000">
        <dgm:presLayoutVars>
          <dgm:chMax val="0"/>
          <dgm:bulletEnabled val="1"/>
        </dgm:presLayoutVars>
      </dgm:prSet>
      <dgm:spPr/>
      <dgm:t>
        <a:bodyPr/>
        <a:lstStyle/>
        <a:p>
          <a:endParaRPr lang="en-US"/>
        </a:p>
      </dgm:t>
    </dgm:pt>
    <dgm:pt modelId="{873BA6AD-EDCF-41AF-93AC-C75DA7B373B6}" type="pres">
      <dgm:prSet presAssocID="{3C3795A5-A362-45C5-BFE2-D5625BE813C1}" presName="spacer" presStyleCnt="0"/>
      <dgm:spPr/>
    </dgm:pt>
    <dgm:pt modelId="{77E3B631-9756-4EAC-A83C-BCDB96678DA9}" type="pres">
      <dgm:prSet presAssocID="{12D609BD-EEEB-4921-B587-76CE3A7DEFD9}" presName="parentText" presStyleLbl="node1" presStyleIdx="4" presStyleCnt="7" custLinFactY="2860" custLinFactNeighborY="100000">
        <dgm:presLayoutVars>
          <dgm:chMax val="0"/>
          <dgm:bulletEnabled val="1"/>
        </dgm:presLayoutVars>
      </dgm:prSet>
      <dgm:spPr/>
      <dgm:t>
        <a:bodyPr/>
        <a:lstStyle/>
        <a:p>
          <a:endParaRPr lang="en-US"/>
        </a:p>
      </dgm:t>
    </dgm:pt>
    <dgm:pt modelId="{04420062-3B62-44E8-A66C-5C67816A6165}" type="pres">
      <dgm:prSet presAssocID="{4195267F-3FB0-457F-ABCC-0464D1D8208E}" presName="spacer" presStyleCnt="0"/>
      <dgm:spPr/>
    </dgm:pt>
    <dgm:pt modelId="{1D688AC8-E754-4D97-A2C5-5B60A21657D2}" type="pres">
      <dgm:prSet presAssocID="{2581CE26-98C9-4420-A9EE-38957B8714E6}" presName="parentText" presStyleLbl="node1" presStyleIdx="5" presStyleCnt="7" custLinFactNeighborY="80036">
        <dgm:presLayoutVars>
          <dgm:chMax val="0"/>
          <dgm:bulletEnabled val="1"/>
        </dgm:presLayoutVars>
      </dgm:prSet>
      <dgm:spPr/>
      <dgm:t>
        <a:bodyPr/>
        <a:lstStyle/>
        <a:p>
          <a:endParaRPr lang="en-US"/>
        </a:p>
      </dgm:t>
    </dgm:pt>
    <dgm:pt modelId="{DA16CB3E-C793-4017-8EC5-A603FC272EF5}" type="pres">
      <dgm:prSet presAssocID="{8245CA45-0037-4A1D-98A9-97CF5DDF3D3B}" presName="spacer" presStyleCnt="0"/>
      <dgm:spPr/>
    </dgm:pt>
    <dgm:pt modelId="{518832A9-9661-4D14-A13F-8E042A9F7B99}" type="pres">
      <dgm:prSet presAssocID="{136E4983-5D5F-4279-AFAB-D11F521B88FF}" presName="parentText" presStyleLbl="node1" presStyleIdx="6" presStyleCnt="7" custLinFactY="4079" custLinFactNeighborY="100000">
        <dgm:presLayoutVars>
          <dgm:chMax val="0"/>
          <dgm:bulletEnabled val="1"/>
        </dgm:presLayoutVars>
      </dgm:prSet>
      <dgm:spPr/>
      <dgm:t>
        <a:bodyPr/>
        <a:lstStyle/>
        <a:p>
          <a:endParaRPr lang="en-US"/>
        </a:p>
      </dgm:t>
    </dgm:pt>
  </dgm:ptLst>
  <dgm:cxnLst>
    <dgm:cxn modelId="{75E3E713-07C0-40BB-8180-C4F1C5E80D43}" type="presOf" srcId="{ABE14046-B4E0-455D-82D0-5CBD974E6D5C}" destId="{7D62A5F1-9D1D-403C-A30A-B80931A42933}" srcOrd="0" destOrd="0" presId="urn:microsoft.com/office/officeart/2005/8/layout/vList2"/>
    <dgm:cxn modelId="{50EA0D79-F549-434A-982E-7945DC68AD8A}" type="presOf" srcId="{2581CE26-98C9-4420-A9EE-38957B8714E6}" destId="{1D688AC8-E754-4D97-A2C5-5B60A21657D2}" srcOrd="0" destOrd="0" presId="urn:microsoft.com/office/officeart/2005/8/layout/vList2"/>
    <dgm:cxn modelId="{E107B64E-3B18-4213-811D-0F076E443EFC}" type="presOf" srcId="{526FDDD7-096B-4B75-B649-58FA51BD075E}" destId="{7EA206EC-0DBD-42CB-97AF-A25B88B270F6}" srcOrd="0" destOrd="0" presId="urn:microsoft.com/office/officeart/2005/8/layout/vList2"/>
    <dgm:cxn modelId="{57457411-2F57-49FE-A58E-9CF11B503E83}" type="presOf" srcId="{C2E7E650-1092-4568-B6EC-E52A02E60184}" destId="{0E3DBA38-D726-40FF-9F40-3B06A93D866D}" srcOrd="0" destOrd="0" presId="urn:microsoft.com/office/officeart/2005/8/layout/vList2"/>
    <dgm:cxn modelId="{AE292F83-2B5E-4CF4-B539-4F2012A7C2BB}" type="presOf" srcId="{5046B6D2-4F5D-4B76-B424-6FE660B177BC}" destId="{9EEA4D85-129D-4C31-8330-941AE833955D}" srcOrd="0" destOrd="0" presId="urn:microsoft.com/office/officeart/2005/8/layout/vList2"/>
    <dgm:cxn modelId="{767171AF-CC90-4F79-937B-079D7B1941AF}" srcId="{C2E7E650-1092-4568-B6EC-E52A02E60184}" destId="{12D609BD-EEEB-4921-B587-76CE3A7DEFD9}" srcOrd="4" destOrd="0" parTransId="{D933936F-EBA3-4FD8-8131-B384473BE123}" sibTransId="{4195267F-3FB0-457F-ABCC-0464D1D8208E}"/>
    <dgm:cxn modelId="{DAABB368-E4E0-4DC0-B9DE-A03135168107}" srcId="{C2E7E650-1092-4568-B6EC-E52A02E60184}" destId="{5046B6D2-4F5D-4B76-B424-6FE660B177BC}" srcOrd="2" destOrd="0" parTransId="{6102C7B9-DCD7-41A8-B8D5-EFD644C6389A}" sibTransId="{13A78480-218E-4C9F-861E-B820727AACAA}"/>
    <dgm:cxn modelId="{781B79D5-62CA-4134-8245-D89502B25577}" type="presOf" srcId="{D490486A-6EEA-4E48-A7E7-EC27848A798C}" destId="{1CE3C92C-F3B1-47E3-9A12-379939406192}" srcOrd="0" destOrd="0" presId="urn:microsoft.com/office/officeart/2005/8/layout/vList2"/>
    <dgm:cxn modelId="{0632E114-9AE8-4E97-A7B8-05021F0C6DBB}" srcId="{C2E7E650-1092-4568-B6EC-E52A02E60184}" destId="{136E4983-5D5F-4279-AFAB-D11F521B88FF}" srcOrd="6" destOrd="0" parTransId="{C0F5F082-ED68-44B0-B219-36F12D91A122}" sibTransId="{155FA6A8-A11D-45D0-91D9-ADB32241EBF3}"/>
    <dgm:cxn modelId="{98FB02CB-150D-491F-9C68-FAFF9649AC6B}" srcId="{C2E7E650-1092-4568-B6EC-E52A02E60184}" destId="{526FDDD7-096B-4B75-B649-58FA51BD075E}" srcOrd="1" destOrd="0" parTransId="{4BAACFE1-1C33-46D9-A72E-54D5D9C08BF8}" sibTransId="{4D327728-8C2F-4E2D-9D77-9784D88E1BA9}"/>
    <dgm:cxn modelId="{2CA5795E-7A4A-4AC6-AE4E-2F4F2E27D179}" srcId="{C2E7E650-1092-4568-B6EC-E52A02E60184}" destId="{2581CE26-98C9-4420-A9EE-38957B8714E6}" srcOrd="5" destOrd="0" parTransId="{E904607F-8F6B-4742-A9A2-12160A7F83AA}" sibTransId="{8245CA45-0037-4A1D-98A9-97CF5DDF3D3B}"/>
    <dgm:cxn modelId="{C43986B3-31BE-4FB6-A0F3-0CD6512F5AFA}" srcId="{C2E7E650-1092-4568-B6EC-E52A02E60184}" destId="{ABE14046-B4E0-455D-82D0-5CBD974E6D5C}" srcOrd="0" destOrd="0" parTransId="{A55E5DCF-217B-4453-9075-5D8E43A0F5B4}" sibTransId="{C6C135C9-01C7-49AE-8E33-A925503C8D16}"/>
    <dgm:cxn modelId="{3EEC42BF-7C11-4BBF-8EAF-2A4D9BF4FA63}" type="presOf" srcId="{12D609BD-EEEB-4921-B587-76CE3A7DEFD9}" destId="{77E3B631-9756-4EAC-A83C-BCDB96678DA9}" srcOrd="0" destOrd="0" presId="urn:microsoft.com/office/officeart/2005/8/layout/vList2"/>
    <dgm:cxn modelId="{9DE8EE1A-09B9-4962-886C-02A2418DEFBB}" type="presOf" srcId="{136E4983-5D5F-4279-AFAB-D11F521B88FF}" destId="{518832A9-9661-4D14-A13F-8E042A9F7B99}" srcOrd="0" destOrd="0" presId="urn:microsoft.com/office/officeart/2005/8/layout/vList2"/>
    <dgm:cxn modelId="{388AB830-77AE-43CD-A812-4B633B10CFB1}" srcId="{C2E7E650-1092-4568-B6EC-E52A02E60184}" destId="{D490486A-6EEA-4E48-A7E7-EC27848A798C}" srcOrd="3" destOrd="0" parTransId="{0C6D32F8-FF87-4A3A-B982-C1FB628D3883}" sibTransId="{3C3795A5-A362-45C5-BFE2-D5625BE813C1}"/>
    <dgm:cxn modelId="{63B39CBE-F8B3-40B4-A4E8-ED8A6146574E}" type="presParOf" srcId="{0E3DBA38-D726-40FF-9F40-3B06A93D866D}" destId="{7D62A5F1-9D1D-403C-A30A-B80931A42933}" srcOrd="0" destOrd="0" presId="urn:microsoft.com/office/officeart/2005/8/layout/vList2"/>
    <dgm:cxn modelId="{7D7B0FC9-9969-4108-B7CA-7B617E4F6B62}" type="presParOf" srcId="{0E3DBA38-D726-40FF-9F40-3B06A93D866D}" destId="{9B9DF694-F4BE-4CC1-BC72-A449A2C8B284}" srcOrd="1" destOrd="0" presId="urn:microsoft.com/office/officeart/2005/8/layout/vList2"/>
    <dgm:cxn modelId="{74AF2BF7-293C-45E0-820D-B7C6398455D5}" type="presParOf" srcId="{0E3DBA38-D726-40FF-9F40-3B06A93D866D}" destId="{7EA206EC-0DBD-42CB-97AF-A25B88B270F6}" srcOrd="2" destOrd="0" presId="urn:microsoft.com/office/officeart/2005/8/layout/vList2"/>
    <dgm:cxn modelId="{AC45BD91-093F-4765-AB93-F4BAAF655158}" type="presParOf" srcId="{0E3DBA38-D726-40FF-9F40-3B06A93D866D}" destId="{DA610951-A85F-469B-8950-91802DEBEC86}" srcOrd="3" destOrd="0" presId="urn:microsoft.com/office/officeart/2005/8/layout/vList2"/>
    <dgm:cxn modelId="{A470B719-1ECF-480B-B87B-BFAF07390515}" type="presParOf" srcId="{0E3DBA38-D726-40FF-9F40-3B06A93D866D}" destId="{9EEA4D85-129D-4C31-8330-941AE833955D}" srcOrd="4" destOrd="0" presId="urn:microsoft.com/office/officeart/2005/8/layout/vList2"/>
    <dgm:cxn modelId="{5774BB6E-D31F-4CCF-9438-67189CE38D7B}" type="presParOf" srcId="{0E3DBA38-D726-40FF-9F40-3B06A93D866D}" destId="{41BD5768-D7CC-4D7F-A239-033BDF5E00D7}" srcOrd="5" destOrd="0" presId="urn:microsoft.com/office/officeart/2005/8/layout/vList2"/>
    <dgm:cxn modelId="{6E60FE11-679E-4BD1-B568-8CC2733A9A32}" type="presParOf" srcId="{0E3DBA38-D726-40FF-9F40-3B06A93D866D}" destId="{1CE3C92C-F3B1-47E3-9A12-379939406192}" srcOrd="6" destOrd="0" presId="urn:microsoft.com/office/officeart/2005/8/layout/vList2"/>
    <dgm:cxn modelId="{858CA017-E885-4984-ABE9-A680D4CC3A42}" type="presParOf" srcId="{0E3DBA38-D726-40FF-9F40-3B06A93D866D}" destId="{873BA6AD-EDCF-41AF-93AC-C75DA7B373B6}" srcOrd="7" destOrd="0" presId="urn:microsoft.com/office/officeart/2005/8/layout/vList2"/>
    <dgm:cxn modelId="{A2588A91-B4B8-4676-A4F2-DC6D187515AF}" type="presParOf" srcId="{0E3DBA38-D726-40FF-9F40-3B06A93D866D}" destId="{77E3B631-9756-4EAC-A83C-BCDB96678DA9}" srcOrd="8" destOrd="0" presId="urn:microsoft.com/office/officeart/2005/8/layout/vList2"/>
    <dgm:cxn modelId="{863F360E-9205-4BFE-8D3C-FE006243F663}" type="presParOf" srcId="{0E3DBA38-D726-40FF-9F40-3B06A93D866D}" destId="{04420062-3B62-44E8-A66C-5C67816A6165}" srcOrd="9" destOrd="0" presId="urn:microsoft.com/office/officeart/2005/8/layout/vList2"/>
    <dgm:cxn modelId="{F8154881-EAD2-410F-A751-45AA21E7A51C}" type="presParOf" srcId="{0E3DBA38-D726-40FF-9F40-3B06A93D866D}" destId="{1D688AC8-E754-4D97-A2C5-5B60A21657D2}" srcOrd="10" destOrd="0" presId="urn:microsoft.com/office/officeart/2005/8/layout/vList2"/>
    <dgm:cxn modelId="{7E5827FE-3923-46B9-9451-C49E2D4720CE}" type="presParOf" srcId="{0E3DBA38-D726-40FF-9F40-3B06A93D866D}" destId="{DA16CB3E-C793-4017-8EC5-A603FC272EF5}" srcOrd="11" destOrd="0" presId="urn:microsoft.com/office/officeart/2005/8/layout/vList2"/>
    <dgm:cxn modelId="{BD1C2077-DABB-4ECB-8B21-16FEE71E3956}" type="presParOf" srcId="{0E3DBA38-D726-40FF-9F40-3B06A93D866D}" destId="{518832A9-9661-4D14-A13F-8E042A9F7B9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DD3A3-4226-4028-8B6C-68695C0B85D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6C302E1-183F-4B34-ACBF-57B877F4D36E}">
      <dgm:prSet phldrT="[Text]"/>
      <dgm:spPr>
        <a:solidFill>
          <a:schemeClr val="accent6">
            <a:lumMod val="20000"/>
            <a:lumOff val="8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MINIMUM</a:t>
          </a:r>
          <a:endParaRPr lang="en-US" b="1" dirty="0">
            <a:solidFill>
              <a:schemeClr val="tx1"/>
            </a:solidFill>
          </a:endParaRPr>
        </a:p>
      </dgm:t>
    </dgm:pt>
    <dgm:pt modelId="{BD5465DB-D2A1-4402-99D2-AFE9ABADD5FA}" type="parTrans" cxnId="{4235A64C-24B3-4B60-8EA7-869E76C09EDD}">
      <dgm:prSet/>
      <dgm:spPr/>
      <dgm:t>
        <a:bodyPr/>
        <a:lstStyle/>
        <a:p>
          <a:endParaRPr lang="en-US"/>
        </a:p>
      </dgm:t>
    </dgm:pt>
    <dgm:pt modelId="{A168DB8C-0157-4E32-91AA-C57FAEA6876A}" type="sibTrans" cxnId="{4235A64C-24B3-4B60-8EA7-869E76C09EDD}">
      <dgm:prSet/>
      <dgm:spPr/>
      <dgm:t>
        <a:bodyPr/>
        <a:lstStyle/>
        <a:p>
          <a:endParaRPr lang="en-US"/>
        </a:p>
      </dgm:t>
    </dgm:pt>
    <dgm:pt modelId="{5C061A25-BC12-4BE5-800A-2353C812EAEA}">
      <dgm:prSet phldrT="[Text]" custT="1"/>
      <dgm:spPr/>
      <dgm:t>
        <a:bodyPr/>
        <a:lstStyle/>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Employees with little or no experience</a:t>
          </a:r>
          <a:endParaRPr lang="en-US" sz="1800" dirty="0">
            <a:solidFill>
              <a:schemeClr val="tx1"/>
            </a:solidFill>
          </a:endParaRPr>
        </a:p>
      </dgm:t>
    </dgm:pt>
    <dgm:pt modelId="{5F4E940C-23E7-45DE-A7A2-BD979864F53F}" type="parTrans" cxnId="{330EE579-DA4E-471A-A915-2A568607EED9}">
      <dgm:prSet/>
      <dgm:spPr/>
      <dgm:t>
        <a:bodyPr/>
        <a:lstStyle/>
        <a:p>
          <a:endParaRPr lang="en-US"/>
        </a:p>
      </dgm:t>
    </dgm:pt>
    <dgm:pt modelId="{DE40F469-3A69-4118-9189-206EDF9C43A3}" type="sibTrans" cxnId="{330EE579-DA4E-471A-A915-2A568607EED9}">
      <dgm:prSet/>
      <dgm:spPr/>
      <dgm:t>
        <a:bodyPr/>
        <a:lstStyle/>
        <a:p>
          <a:endParaRPr lang="en-US"/>
        </a:p>
      </dgm:t>
    </dgm:pt>
    <dgm:pt modelId="{3548A9F9-C33A-4296-98BC-4E8C7557C333}">
      <dgm:prSet phldrT="[Text]"/>
      <dgm:spPr>
        <a:solidFill>
          <a:schemeClr val="accent6">
            <a:lumMod val="40000"/>
            <a:lumOff val="6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MIDPOINT</a:t>
          </a:r>
          <a:endParaRPr lang="en-US" b="1" dirty="0">
            <a:solidFill>
              <a:schemeClr val="tx1"/>
            </a:solidFill>
          </a:endParaRPr>
        </a:p>
      </dgm:t>
    </dgm:pt>
    <dgm:pt modelId="{EF64A585-018D-49F0-8096-AE7613039845}" type="parTrans" cxnId="{65CBE05A-33CB-4472-B2D7-A6F8DF0E9563}">
      <dgm:prSet/>
      <dgm:spPr/>
      <dgm:t>
        <a:bodyPr/>
        <a:lstStyle/>
        <a:p>
          <a:endParaRPr lang="en-US"/>
        </a:p>
      </dgm:t>
    </dgm:pt>
    <dgm:pt modelId="{93837510-1CA3-44AE-A35D-C9D913979E86}" type="sibTrans" cxnId="{65CBE05A-33CB-4472-B2D7-A6F8DF0E9563}">
      <dgm:prSet/>
      <dgm:spPr/>
      <dgm:t>
        <a:bodyPr/>
        <a:lstStyle/>
        <a:p>
          <a:endParaRPr lang="en-US"/>
        </a:p>
      </dgm:t>
    </dgm:pt>
    <dgm:pt modelId="{C3B4344B-937D-44FE-B87F-149202E59C6A}">
      <dgm:prSet phldrT="[Text]" custT="1"/>
      <dgm:spPr/>
      <dgm:t>
        <a:bodyPr/>
        <a:lstStyle/>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Seasoned,     well-performing employees. The midpoint is the “market rate” for the job</a:t>
          </a:r>
          <a:endParaRPr lang="en-US" sz="1800" dirty="0">
            <a:solidFill>
              <a:schemeClr val="tx1"/>
            </a:solidFill>
          </a:endParaRPr>
        </a:p>
      </dgm:t>
    </dgm:pt>
    <dgm:pt modelId="{3DE430C7-1649-4E76-B3CB-105D3F0978A3}" type="parTrans" cxnId="{284B03C4-9661-48D1-994B-6989CDE57EE7}">
      <dgm:prSet/>
      <dgm:spPr/>
      <dgm:t>
        <a:bodyPr/>
        <a:lstStyle/>
        <a:p>
          <a:endParaRPr lang="en-US"/>
        </a:p>
      </dgm:t>
    </dgm:pt>
    <dgm:pt modelId="{0A6B8E46-60F7-4534-92A7-096487AED0A9}" type="sibTrans" cxnId="{284B03C4-9661-48D1-994B-6989CDE57EE7}">
      <dgm:prSet/>
      <dgm:spPr/>
      <dgm:t>
        <a:bodyPr/>
        <a:lstStyle/>
        <a:p>
          <a:endParaRPr lang="en-US"/>
        </a:p>
      </dgm:t>
    </dgm:pt>
    <dgm:pt modelId="{36B6EDAF-88AF-48FF-91CD-722426557030}">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MAXIMUM</a:t>
          </a:r>
          <a:endParaRPr lang="en-US" b="1" dirty="0">
            <a:solidFill>
              <a:schemeClr val="tx1"/>
            </a:solidFill>
          </a:endParaRPr>
        </a:p>
      </dgm:t>
    </dgm:pt>
    <dgm:pt modelId="{06541658-8900-43FF-8C63-56872112D5AE}" type="parTrans" cxnId="{E8A338BB-2753-4073-8E4B-79A6FB1126A0}">
      <dgm:prSet/>
      <dgm:spPr/>
      <dgm:t>
        <a:bodyPr/>
        <a:lstStyle/>
        <a:p>
          <a:endParaRPr lang="en-US"/>
        </a:p>
      </dgm:t>
    </dgm:pt>
    <dgm:pt modelId="{B2C7737E-13A6-4188-A852-3EFBB8BF69D8}" type="sibTrans" cxnId="{E8A338BB-2753-4073-8E4B-79A6FB1126A0}">
      <dgm:prSet/>
      <dgm:spPr/>
      <dgm:t>
        <a:bodyPr/>
        <a:lstStyle/>
        <a:p>
          <a:endParaRPr lang="en-US"/>
        </a:p>
      </dgm:t>
    </dgm:pt>
    <dgm:pt modelId="{5D0E9F54-4684-484B-B2AF-3101F67033E6}">
      <dgm:prSet phldrT="[Text]" custT="1"/>
      <dgm:spPr/>
      <dgm:t>
        <a:bodyPr/>
        <a:lstStyle/>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Top-performing employees; the most we pay for a particular job</a:t>
          </a:r>
          <a:endParaRPr lang="en-US" sz="1800" dirty="0">
            <a:solidFill>
              <a:schemeClr val="tx1"/>
            </a:solidFill>
          </a:endParaRPr>
        </a:p>
      </dgm:t>
    </dgm:pt>
    <dgm:pt modelId="{26873355-C52C-4A2B-BA6A-0CA4C60A2956}" type="parTrans" cxnId="{43A08500-71F7-4173-BD67-23C04E8E19ED}">
      <dgm:prSet/>
      <dgm:spPr/>
      <dgm:t>
        <a:bodyPr/>
        <a:lstStyle/>
        <a:p>
          <a:endParaRPr lang="en-US"/>
        </a:p>
      </dgm:t>
    </dgm:pt>
    <dgm:pt modelId="{7E19B8AA-D9CC-4409-92F4-3A3E311A92AA}" type="sibTrans" cxnId="{43A08500-71F7-4173-BD67-23C04E8E19ED}">
      <dgm:prSet/>
      <dgm:spPr/>
      <dgm:t>
        <a:bodyPr/>
        <a:lstStyle/>
        <a:p>
          <a:endParaRPr lang="en-US"/>
        </a:p>
      </dgm:t>
    </dgm:pt>
    <dgm:pt modelId="{FD9D9B75-8E0A-41C8-A53A-EE9FE8EA42F5}" type="pres">
      <dgm:prSet presAssocID="{1E9DD3A3-4226-4028-8B6C-68695C0B85D3}" presName="Name0" presStyleCnt="0">
        <dgm:presLayoutVars>
          <dgm:dir/>
          <dgm:animLvl val="lvl"/>
          <dgm:resizeHandles val="exact"/>
        </dgm:presLayoutVars>
      </dgm:prSet>
      <dgm:spPr/>
      <dgm:t>
        <a:bodyPr/>
        <a:lstStyle/>
        <a:p>
          <a:endParaRPr lang="en-US"/>
        </a:p>
      </dgm:t>
    </dgm:pt>
    <dgm:pt modelId="{D7F9E46C-F75F-40CF-8802-20503C879980}" type="pres">
      <dgm:prSet presAssocID="{96C302E1-183F-4B34-ACBF-57B877F4D36E}" presName="compositeNode" presStyleCnt="0">
        <dgm:presLayoutVars>
          <dgm:bulletEnabled val="1"/>
        </dgm:presLayoutVars>
      </dgm:prSet>
      <dgm:spPr/>
    </dgm:pt>
    <dgm:pt modelId="{B156B98C-39AF-44FB-B8A8-CE6C971AC71E}" type="pres">
      <dgm:prSet presAssocID="{96C302E1-183F-4B34-ACBF-57B877F4D36E}" presName="bgRect" presStyleLbl="node1" presStyleIdx="0" presStyleCnt="3" custLinFactNeighborY="359"/>
      <dgm:spPr/>
      <dgm:t>
        <a:bodyPr/>
        <a:lstStyle/>
        <a:p>
          <a:endParaRPr lang="en-US"/>
        </a:p>
      </dgm:t>
    </dgm:pt>
    <dgm:pt modelId="{D2F553EF-F109-4449-A62B-57931CDD18D8}" type="pres">
      <dgm:prSet presAssocID="{96C302E1-183F-4B34-ACBF-57B877F4D36E}" presName="parentNode" presStyleLbl="node1" presStyleIdx="0" presStyleCnt="3">
        <dgm:presLayoutVars>
          <dgm:chMax val="0"/>
          <dgm:bulletEnabled val="1"/>
        </dgm:presLayoutVars>
      </dgm:prSet>
      <dgm:spPr/>
      <dgm:t>
        <a:bodyPr/>
        <a:lstStyle/>
        <a:p>
          <a:endParaRPr lang="en-US"/>
        </a:p>
      </dgm:t>
    </dgm:pt>
    <dgm:pt modelId="{E78EDA44-A45F-4F87-9AA1-0C8BC9B61416}" type="pres">
      <dgm:prSet presAssocID="{96C302E1-183F-4B34-ACBF-57B877F4D36E}" presName="childNode" presStyleLbl="node1" presStyleIdx="0" presStyleCnt="3">
        <dgm:presLayoutVars>
          <dgm:bulletEnabled val="1"/>
        </dgm:presLayoutVars>
      </dgm:prSet>
      <dgm:spPr/>
      <dgm:t>
        <a:bodyPr/>
        <a:lstStyle/>
        <a:p>
          <a:endParaRPr lang="en-US"/>
        </a:p>
      </dgm:t>
    </dgm:pt>
    <dgm:pt modelId="{3E2EF6E4-BDB5-4D42-82D6-848D9075EECC}" type="pres">
      <dgm:prSet presAssocID="{A168DB8C-0157-4E32-91AA-C57FAEA6876A}" presName="hSp" presStyleCnt="0"/>
      <dgm:spPr/>
    </dgm:pt>
    <dgm:pt modelId="{67724AD7-D73A-4798-9BEF-40BD26C2467F}" type="pres">
      <dgm:prSet presAssocID="{A168DB8C-0157-4E32-91AA-C57FAEA6876A}" presName="vProcSp" presStyleCnt="0"/>
      <dgm:spPr/>
    </dgm:pt>
    <dgm:pt modelId="{FC9E5980-2647-4F84-9361-060C0C873B10}" type="pres">
      <dgm:prSet presAssocID="{A168DB8C-0157-4E32-91AA-C57FAEA6876A}" presName="vSp1" presStyleCnt="0"/>
      <dgm:spPr/>
    </dgm:pt>
    <dgm:pt modelId="{B6AE13D6-8306-4B60-925A-9AD9D49A8C49}" type="pres">
      <dgm:prSet presAssocID="{A168DB8C-0157-4E32-91AA-C57FAEA6876A}" presName="simulatedConn" presStyleLbl="solidFgAcc1" presStyleIdx="0" presStyleCnt="2"/>
      <dgm:spPr>
        <a:solidFill>
          <a:schemeClr val="accent6">
            <a:lumMod val="75000"/>
          </a:schemeClr>
        </a:solidFill>
      </dgm:spPr>
    </dgm:pt>
    <dgm:pt modelId="{C39D627F-5397-4CC7-A03E-8E167BAC4C31}" type="pres">
      <dgm:prSet presAssocID="{A168DB8C-0157-4E32-91AA-C57FAEA6876A}" presName="vSp2" presStyleCnt="0"/>
      <dgm:spPr/>
    </dgm:pt>
    <dgm:pt modelId="{D1B845E7-B942-41EB-BEFC-9FF1D7E0423F}" type="pres">
      <dgm:prSet presAssocID="{A168DB8C-0157-4E32-91AA-C57FAEA6876A}" presName="sibTrans" presStyleCnt="0"/>
      <dgm:spPr/>
    </dgm:pt>
    <dgm:pt modelId="{59B9557A-3929-4573-8638-BFA758FB30CB}" type="pres">
      <dgm:prSet presAssocID="{3548A9F9-C33A-4296-98BC-4E8C7557C333}" presName="compositeNode" presStyleCnt="0">
        <dgm:presLayoutVars>
          <dgm:bulletEnabled val="1"/>
        </dgm:presLayoutVars>
      </dgm:prSet>
      <dgm:spPr/>
    </dgm:pt>
    <dgm:pt modelId="{8DDCBC34-1EDE-4D6E-B9C4-E3E5E85A1BE1}" type="pres">
      <dgm:prSet presAssocID="{3548A9F9-C33A-4296-98BC-4E8C7557C333}" presName="bgRect" presStyleLbl="node1" presStyleIdx="1" presStyleCnt="3"/>
      <dgm:spPr/>
      <dgm:t>
        <a:bodyPr/>
        <a:lstStyle/>
        <a:p>
          <a:endParaRPr lang="en-US"/>
        </a:p>
      </dgm:t>
    </dgm:pt>
    <dgm:pt modelId="{A54338D2-A78F-4BAA-B262-B840307B3119}" type="pres">
      <dgm:prSet presAssocID="{3548A9F9-C33A-4296-98BC-4E8C7557C333}" presName="parentNode" presStyleLbl="node1" presStyleIdx="1" presStyleCnt="3">
        <dgm:presLayoutVars>
          <dgm:chMax val="0"/>
          <dgm:bulletEnabled val="1"/>
        </dgm:presLayoutVars>
      </dgm:prSet>
      <dgm:spPr/>
      <dgm:t>
        <a:bodyPr/>
        <a:lstStyle/>
        <a:p>
          <a:endParaRPr lang="en-US"/>
        </a:p>
      </dgm:t>
    </dgm:pt>
    <dgm:pt modelId="{57BE40A9-A6AB-4889-857D-2319A73E7045}" type="pres">
      <dgm:prSet presAssocID="{3548A9F9-C33A-4296-98BC-4E8C7557C333}" presName="childNode" presStyleLbl="node1" presStyleIdx="1" presStyleCnt="3">
        <dgm:presLayoutVars>
          <dgm:bulletEnabled val="1"/>
        </dgm:presLayoutVars>
      </dgm:prSet>
      <dgm:spPr/>
      <dgm:t>
        <a:bodyPr/>
        <a:lstStyle/>
        <a:p>
          <a:endParaRPr lang="en-US"/>
        </a:p>
      </dgm:t>
    </dgm:pt>
    <dgm:pt modelId="{42ACDA24-40FB-4053-AA11-2383E41BA0C0}" type="pres">
      <dgm:prSet presAssocID="{93837510-1CA3-44AE-A35D-C9D913979E86}" presName="hSp" presStyleCnt="0"/>
      <dgm:spPr/>
    </dgm:pt>
    <dgm:pt modelId="{94E124B4-AB2A-43DE-A70E-07B82E94EC85}" type="pres">
      <dgm:prSet presAssocID="{93837510-1CA3-44AE-A35D-C9D913979E86}" presName="vProcSp" presStyleCnt="0"/>
      <dgm:spPr/>
    </dgm:pt>
    <dgm:pt modelId="{7C9A39CE-81DB-4964-864D-7BEA1B6DADFC}" type="pres">
      <dgm:prSet presAssocID="{93837510-1CA3-44AE-A35D-C9D913979E86}" presName="vSp1" presStyleCnt="0"/>
      <dgm:spPr/>
    </dgm:pt>
    <dgm:pt modelId="{2111B763-F6EB-44AE-A9AA-CF29328C1F52}" type="pres">
      <dgm:prSet presAssocID="{93837510-1CA3-44AE-A35D-C9D913979E86}" presName="simulatedConn" presStyleLbl="solidFgAcc1" presStyleIdx="1" presStyleCnt="2"/>
      <dgm:spPr>
        <a:solidFill>
          <a:schemeClr val="accent6">
            <a:lumMod val="75000"/>
          </a:schemeClr>
        </a:solidFill>
      </dgm:spPr>
    </dgm:pt>
    <dgm:pt modelId="{D69E3041-6D10-43B6-9F5D-E611DA1574C5}" type="pres">
      <dgm:prSet presAssocID="{93837510-1CA3-44AE-A35D-C9D913979E86}" presName="vSp2" presStyleCnt="0"/>
      <dgm:spPr/>
    </dgm:pt>
    <dgm:pt modelId="{5E780E38-D40B-4B57-9676-A2089EBC74BF}" type="pres">
      <dgm:prSet presAssocID="{93837510-1CA3-44AE-A35D-C9D913979E86}" presName="sibTrans" presStyleCnt="0"/>
      <dgm:spPr/>
    </dgm:pt>
    <dgm:pt modelId="{CF71A676-6211-4B19-9F68-76CA420FA222}" type="pres">
      <dgm:prSet presAssocID="{36B6EDAF-88AF-48FF-91CD-722426557030}" presName="compositeNode" presStyleCnt="0">
        <dgm:presLayoutVars>
          <dgm:bulletEnabled val="1"/>
        </dgm:presLayoutVars>
      </dgm:prSet>
      <dgm:spPr/>
    </dgm:pt>
    <dgm:pt modelId="{9415EB53-3041-4AA9-8068-A4E46BC9F1C3}" type="pres">
      <dgm:prSet presAssocID="{36B6EDAF-88AF-48FF-91CD-722426557030}" presName="bgRect" presStyleLbl="node1" presStyleIdx="2" presStyleCnt="3"/>
      <dgm:spPr/>
      <dgm:t>
        <a:bodyPr/>
        <a:lstStyle/>
        <a:p>
          <a:endParaRPr lang="en-US"/>
        </a:p>
      </dgm:t>
    </dgm:pt>
    <dgm:pt modelId="{5728980E-9315-4F2C-9A82-F5563103366B}" type="pres">
      <dgm:prSet presAssocID="{36B6EDAF-88AF-48FF-91CD-722426557030}" presName="parentNode" presStyleLbl="node1" presStyleIdx="2" presStyleCnt="3">
        <dgm:presLayoutVars>
          <dgm:chMax val="0"/>
          <dgm:bulletEnabled val="1"/>
        </dgm:presLayoutVars>
      </dgm:prSet>
      <dgm:spPr/>
      <dgm:t>
        <a:bodyPr/>
        <a:lstStyle/>
        <a:p>
          <a:endParaRPr lang="en-US"/>
        </a:p>
      </dgm:t>
    </dgm:pt>
    <dgm:pt modelId="{3103A5C7-0DE4-4D61-B9AA-126886C5ACFE}" type="pres">
      <dgm:prSet presAssocID="{36B6EDAF-88AF-48FF-91CD-722426557030}" presName="childNode" presStyleLbl="node1" presStyleIdx="2" presStyleCnt="3">
        <dgm:presLayoutVars>
          <dgm:bulletEnabled val="1"/>
        </dgm:presLayoutVars>
      </dgm:prSet>
      <dgm:spPr/>
      <dgm:t>
        <a:bodyPr/>
        <a:lstStyle/>
        <a:p>
          <a:endParaRPr lang="en-US"/>
        </a:p>
      </dgm:t>
    </dgm:pt>
  </dgm:ptLst>
  <dgm:cxnLst>
    <dgm:cxn modelId="{79451BE6-21A9-4E98-869B-1F6660EDCF15}" type="presOf" srcId="{5C061A25-BC12-4BE5-800A-2353C812EAEA}" destId="{E78EDA44-A45F-4F87-9AA1-0C8BC9B61416}" srcOrd="0" destOrd="0" presId="urn:microsoft.com/office/officeart/2005/8/layout/hProcess7"/>
    <dgm:cxn modelId="{5768BC37-C2CB-4C8D-ABAC-C9822681CFDD}" type="presOf" srcId="{C3B4344B-937D-44FE-B87F-149202E59C6A}" destId="{57BE40A9-A6AB-4889-857D-2319A73E7045}" srcOrd="0" destOrd="0" presId="urn:microsoft.com/office/officeart/2005/8/layout/hProcess7"/>
    <dgm:cxn modelId="{28FC1D96-83AF-4868-B138-E220FD1823D1}" type="presOf" srcId="{5D0E9F54-4684-484B-B2AF-3101F67033E6}" destId="{3103A5C7-0DE4-4D61-B9AA-126886C5ACFE}" srcOrd="0" destOrd="0" presId="urn:microsoft.com/office/officeart/2005/8/layout/hProcess7"/>
    <dgm:cxn modelId="{43A08500-71F7-4173-BD67-23C04E8E19ED}" srcId="{36B6EDAF-88AF-48FF-91CD-722426557030}" destId="{5D0E9F54-4684-484B-B2AF-3101F67033E6}" srcOrd="0" destOrd="0" parTransId="{26873355-C52C-4A2B-BA6A-0CA4C60A2956}" sibTransId="{7E19B8AA-D9CC-4409-92F4-3A3E311A92AA}"/>
    <dgm:cxn modelId="{210CEC0A-E3A1-4F88-B2D6-460D629F7320}" type="presOf" srcId="{3548A9F9-C33A-4296-98BC-4E8C7557C333}" destId="{A54338D2-A78F-4BAA-B262-B840307B3119}" srcOrd="1" destOrd="0" presId="urn:microsoft.com/office/officeart/2005/8/layout/hProcess7"/>
    <dgm:cxn modelId="{00198357-3948-4B80-8D17-9C691963FAA2}" type="presOf" srcId="{96C302E1-183F-4B34-ACBF-57B877F4D36E}" destId="{B156B98C-39AF-44FB-B8A8-CE6C971AC71E}" srcOrd="0" destOrd="0" presId="urn:microsoft.com/office/officeart/2005/8/layout/hProcess7"/>
    <dgm:cxn modelId="{226680B9-A301-474D-BC16-8B66523CE13B}" type="presOf" srcId="{36B6EDAF-88AF-48FF-91CD-722426557030}" destId="{9415EB53-3041-4AA9-8068-A4E46BC9F1C3}" srcOrd="0" destOrd="0" presId="urn:microsoft.com/office/officeart/2005/8/layout/hProcess7"/>
    <dgm:cxn modelId="{1CBA74CF-A14F-4EB5-8047-722C37794929}" type="presOf" srcId="{96C302E1-183F-4B34-ACBF-57B877F4D36E}" destId="{D2F553EF-F109-4449-A62B-57931CDD18D8}" srcOrd="1" destOrd="0" presId="urn:microsoft.com/office/officeart/2005/8/layout/hProcess7"/>
    <dgm:cxn modelId="{4235A64C-24B3-4B60-8EA7-869E76C09EDD}" srcId="{1E9DD3A3-4226-4028-8B6C-68695C0B85D3}" destId="{96C302E1-183F-4B34-ACBF-57B877F4D36E}" srcOrd="0" destOrd="0" parTransId="{BD5465DB-D2A1-4402-99D2-AFE9ABADD5FA}" sibTransId="{A168DB8C-0157-4E32-91AA-C57FAEA6876A}"/>
    <dgm:cxn modelId="{1FC6A64D-FDA1-45E8-9FE0-8AAEAF63E950}" type="presOf" srcId="{3548A9F9-C33A-4296-98BC-4E8C7557C333}" destId="{8DDCBC34-1EDE-4D6E-B9C4-E3E5E85A1BE1}" srcOrd="0" destOrd="0" presId="urn:microsoft.com/office/officeart/2005/8/layout/hProcess7"/>
    <dgm:cxn modelId="{E8A338BB-2753-4073-8E4B-79A6FB1126A0}" srcId="{1E9DD3A3-4226-4028-8B6C-68695C0B85D3}" destId="{36B6EDAF-88AF-48FF-91CD-722426557030}" srcOrd="2" destOrd="0" parTransId="{06541658-8900-43FF-8C63-56872112D5AE}" sibTransId="{B2C7737E-13A6-4188-A852-3EFBB8BF69D8}"/>
    <dgm:cxn modelId="{65CBE05A-33CB-4472-B2D7-A6F8DF0E9563}" srcId="{1E9DD3A3-4226-4028-8B6C-68695C0B85D3}" destId="{3548A9F9-C33A-4296-98BC-4E8C7557C333}" srcOrd="1" destOrd="0" parTransId="{EF64A585-018D-49F0-8096-AE7613039845}" sibTransId="{93837510-1CA3-44AE-A35D-C9D913979E86}"/>
    <dgm:cxn modelId="{B6ED6944-21A4-416E-B6F6-E80D77D56E18}" type="presOf" srcId="{1E9DD3A3-4226-4028-8B6C-68695C0B85D3}" destId="{FD9D9B75-8E0A-41C8-A53A-EE9FE8EA42F5}" srcOrd="0" destOrd="0" presId="urn:microsoft.com/office/officeart/2005/8/layout/hProcess7"/>
    <dgm:cxn modelId="{284B03C4-9661-48D1-994B-6989CDE57EE7}" srcId="{3548A9F9-C33A-4296-98BC-4E8C7557C333}" destId="{C3B4344B-937D-44FE-B87F-149202E59C6A}" srcOrd="0" destOrd="0" parTransId="{3DE430C7-1649-4E76-B3CB-105D3F0978A3}" sibTransId="{0A6B8E46-60F7-4534-92A7-096487AED0A9}"/>
    <dgm:cxn modelId="{AC80718F-2F04-4229-9345-02DE867821E0}" type="presOf" srcId="{36B6EDAF-88AF-48FF-91CD-722426557030}" destId="{5728980E-9315-4F2C-9A82-F5563103366B}" srcOrd="1" destOrd="0" presId="urn:microsoft.com/office/officeart/2005/8/layout/hProcess7"/>
    <dgm:cxn modelId="{330EE579-DA4E-471A-A915-2A568607EED9}" srcId="{96C302E1-183F-4B34-ACBF-57B877F4D36E}" destId="{5C061A25-BC12-4BE5-800A-2353C812EAEA}" srcOrd="0" destOrd="0" parTransId="{5F4E940C-23E7-45DE-A7A2-BD979864F53F}" sibTransId="{DE40F469-3A69-4118-9189-206EDF9C43A3}"/>
    <dgm:cxn modelId="{F1B7B899-3AFA-4021-ACD4-755D651C33D8}" type="presParOf" srcId="{FD9D9B75-8E0A-41C8-A53A-EE9FE8EA42F5}" destId="{D7F9E46C-F75F-40CF-8802-20503C879980}" srcOrd="0" destOrd="0" presId="urn:microsoft.com/office/officeart/2005/8/layout/hProcess7"/>
    <dgm:cxn modelId="{57D8EF00-C496-4956-8752-0116CA60DD21}" type="presParOf" srcId="{D7F9E46C-F75F-40CF-8802-20503C879980}" destId="{B156B98C-39AF-44FB-B8A8-CE6C971AC71E}" srcOrd="0" destOrd="0" presId="urn:microsoft.com/office/officeart/2005/8/layout/hProcess7"/>
    <dgm:cxn modelId="{D43D2BA3-B405-45A3-BCB1-BD73127B25A3}" type="presParOf" srcId="{D7F9E46C-F75F-40CF-8802-20503C879980}" destId="{D2F553EF-F109-4449-A62B-57931CDD18D8}" srcOrd="1" destOrd="0" presId="urn:microsoft.com/office/officeart/2005/8/layout/hProcess7"/>
    <dgm:cxn modelId="{72D77A9A-6244-4EB9-9132-EC9ABACE8343}" type="presParOf" srcId="{D7F9E46C-F75F-40CF-8802-20503C879980}" destId="{E78EDA44-A45F-4F87-9AA1-0C8BC9B61416}" srcOrd="2" destOrd="0" presId="urn:microsoft.com/office/officeart/2005/8/layout/hProcess7"/>
    <dgm:cxn modelId="{32918D13-97B4-443D-A9CB-BE937EB8B7BE}" type="presParOf" srcId="{FD9D9B75-8E0A-41C8-A53A-EE9FE8EA42F5}" destId="{3E2EF6E4-BDB5-4D42-82D6-848D9075EECC}" srcOrd="1" destOrd="0" presId="urn:microsoft.com/office/officeart/2005/8/layout/hProcess7"/>
    <dgm:cxn modelId="{7CF1A850-1797-4586-B4F9-43BFE6FDDAD0}" type="presParOf" srcId="{FD9D9B75-8E0A-41C8-A53A-EE9FE8EA42F5}" destId="{67724AD7-D73A-4798-9BEF-40BD26C2467F}" srcOrd="2" destOrd="0" presId="urn:microsoft.com/office/officeart/2005/8/layout/hProcess7"/>
    <dgm:cxn modelId="{7620CAF1-9BB1-4A52-A07A-A0C5CE19A4C3}" type="presParOf" srcId="{67724AD7-D73A-4798-9BEF-40BD26C2467F}" destId="{FC9E5980-2647-4F84-9361-060C0C873B10}" srcOrd="0" destOrd="0" presId="urn:microsoft.com/office/officeart/2005/8/layout/hProcess7"/>
    <dgm:cxn modelId="{F208EF51-176C-43B9-A036-13E1CA491940}" type="presParOf" srcId="{67724AD7-D73A-4798-9BEF-40BD26C2467F}" destId="{B6AE13D6-8306-4B60-925A-9AD9D49A8C49}" srcOrd="1" destOrd="0" presId="urn:microsoft.com/office/officeart/2005/8/layout/hProcess7"/>
    <dgm:cxn modelId="{10CEBF99-8180-41BA-B8ED-B898C86E5D32}" type="presParOf" srcId="{67724AD7-D73A-4798-9BEF-40BD26C2467F}" destId="{C39D627F-5397-4CC7-A03E-8E167BAC4C31}" srcOrd="2" destOrd="0" presId="urn:microsoft.com/office/officeart/2005/8/layout/hProcess7"/>
    <dgm:cxn modelId="{1D1E6ABD-7E4E-465A-B7F4-72693DCB30AF}" type="presParOf" srcId="{FD9D9B75-8E0A-41C8-A53A-EE9FE8EA42F5}" destId="{D1B845E7-B942-41EB-BEFC-9FF1D7E0423F}" srcOrd="3" destOrd="0" presId="urn:microsoft.com/office/officeart/2005/8/layout/hProcess7"/>
    <dgm:cxn modelId="{6303B89D-C32B-43C9-963B-85FE3B85BFBC}" type="presParOf" srcId="{FD9D9B75-8E0A-41C8-A53A-EE9FE8EA42F5}" destId="{59B9557A-3929-4573-8638-BFA758FB30CB}" srcOrd="4" destOrd="0" presId="urn:microsoft.com/office/officeart/2005/8/layout/hProcess7"/>
    <dgm:cxn modelId="{E06A2242-7752-4ACE-BC62-AB5CC6AFCE96}" type="presParOf" srcId="{59B9557A-3929-4573-8638-BFA758FB30CB}" destId="{8DDCBC34-1EDE-4D6E-B9C4-E3E5E85A1BE1}" srcOrd="0" destOrd="0" presId="urn:microsoft.com/office/officeart/2005/8/layout/hProcess7"/>
    <dgm:cxn modelId="{D240DC88-91AE-453E-8415-9D8FACFD56EF}" type="presParOf" srcId="{59B9557A-3929-4573-8638-BFA758FB30CB}" destId="{A54338D2-A78F-4BAA-B262-B840307B3119}" srcOrd="1" destOrd="0" presId="urn:microsoft.com/office/officeart/2005/8/layout/hProcess7"/>
    <dgm:cxn modelId="{6A840916-E7EF-43CE-82F1-D69BB43D545C}" type="presParOf" srcId="{59B9557A-3929-4573-8638-BFA758FB30CB}" destId="{57BE40A9-A6AB-4889-857D-2319A73E7045}" srcOrd="2" destOrd="0" presId="urn:microsoft.com/office/officeart/2005/8/layout/hProcess7"/>
    <dgm:cxn modelId="{7839315D-22AC-4BD4-98EE-92535767BDC7}" type="presParOf" srcId="{FD9D9B75-8E0A-41C8-A53A-EE9FE8EA42F5}" destId="{42ACDA24-40FB-4053-AA11-2383E41BA0C0}" srcOrd="5" destOrd="0" presId="urn:microsoft.com/office/officeart/2005/8/layout/hProcess7"/>
    <dgm:cxn modelId="{0566507C-F6FF-439F-95E2-FB62F0ADDA04}" type="presParOf" srcId="{FD9D9B75-8E0A-41C8-A53A-EE9FE8EA42F5}" destId="{94E124B4-AB2A-43DE-A70E-07B82E94EC85}" srcOrd="6" destOrd="0" presId="urn:microsoft.com/office/officeart/2005/8/layout/hProcess7"/>
    <dgm:cxn modelId="{5DD3D569-F6C5-4BFA-9B04-C3A2E65CAD5D}" type="presParOf" srcId="{94E124B4-AB2A-43DE-A70E-07B82E94EC85}" destId="{7C9A39CE-81DB-4964-864D-7BEA1B6DADFC}" srcOrd="0" destOrd="0" presId="urn:microsoft.com/office/officeart/2005/8/layout/hProcess7"/>
    <dgm:cxn modelId="{CA9C96F8-8BF3-4CCA-90D2-3898EEBDF519}" type="presParOf" srcId="{94E124B4-AB2A-43DE-A70E-07B82E94EC85}" destId="{2111B763-F6EB-44AE-A9AA-CF29328C1F52}" srcOrd="1" destOrd="0" presId="urn:microsoft.com/office/officeart/2005/8/layout/hProcess7"/>
    <dgm:cxn modelId="{36557A5A-C58F-4D2F-9FDA-8916C30AF3DF}" type="presParOf" srcId="{94E124B4-AB2A-43DE-A70E-07B82E94EC85}" destId="{D69E3041-6D10-43B6-9F5D-E611DA1574C5}" srcOrd="2" destOrd="0" presId="urn:microsoft.com/office/officeart/2005/8/layout/hProcess7"/>
    <dgm:cxn modelId="{E18BF6D0-AB72-419D-90DB-3779F5970D8A}" type="presParOf" srcId="{FD9D9B75-8E0A-41C8-A53A-EE9FE8EA42F5}" destId="{5E780E38-D40B-4B57-9676-A2089EBC74BF}" srcOrd="7" destOrd="0" presId="urn:microsoft.com/office/officeart/2005/8/layout/hProcess7"/>
    <dgm:cxn modelId="{E490A63E-A423-46B4-B486-92E46A925296}" type="presParOf" srcId="{FD9D9B75-8E0A-41C8-A53A-EE9FE8EA42F5}" destId="{CF71A676-6211-4B19-9F68-76CA420FA222}" srcOrd="8" destOrd="0" presId="urn:microsoft.com/office/officeart/2005/8/layout/hProcess7"/>
    <dgm:cxn modelId="{7D62184E-E831-4F19-AE9E-788AE68D6790}" type="presParOf" srcId="{CF71A676-6211-4B19-9F68-76CA420FA222}" destId="{9415EB53-3041-4AA9-8068-A4E46BC9F1C3}" srcOrd="0" destOrd="0" presId="urn:microsoft.com/office/officeart/2005/8/layout/hProcess7"/>
    <dgm:cxn modelId="{F2133171-A611-4409-BDC3-D77F8BA2C71C}" type="presParOf" srcId="{CF71A676-6211-4B19-9F68-76CA420FA222}" destId="{5728980E-9315-4F2C-9A82-F5563103366B}" srcOrd="1" destOrd="0" presId="urn:microsoft.com/office/officeart/2005/8/layout/hProcess7"/>
    <dgm:cxn modelId="{FA7CA4D6-5B29-4D44-A863-6A22997DE629}" type="presParOf" srcId="{CF71A676-6211-4B19-9F68-76CA420FA222}" destId="{3103A5C7-0DE4-4D61-B9AA-126886C5ACFE}" srcOrd="2" destOrd="0" presId="urn:microsoft.com/office/officeart/2005/8/layout/hProcess7"/>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1C0E7-FAC0-4BC6-8EE5-CD0FF81CDC6F}">
      <dsp:nvSpPr>
        <dsp:cNvPr id="0" name=""/>
        <dsp:cNvSpPr/>
      </dsp:nvSpPr>
      <dsp:spPr>
        <a:xfrm>
          <a:off x="4424058" y="0"/>
          <a:ext cx="2909545" cy="727386"/>
        </a:xfrm>
        <a:prstGeom prst="roundRect">
          <a:avLst>
            <a:gd name="adj" fmla="val 10000"/>
          </a:avLst>
        </a:prstGeom>
        <a:solidFill>
          <a:srgbClr val="006666"/>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Supervisor or Manager</a:t>
          </a:r>
          <a:endParaRPr lang="en-US" sz="2200" b="1" kern="1200" dirty="0"/>
        </a:p>
      </dsp:txBody>
      <dsp:txXfrm>
        <a:off x="4445362" y="21304"/>
        <a:ext cx="2866937" cy="684778"/>
      </dsp:txXfrm>
    </dsp:sp>
    <dsp:sp modelId="{50EF3A4F-2281-459F-9C18-6DBD8BCB374F}">
      <dsp:nvSpPr>
        <dsp:cNvPr id="0" name=""/>
        <dsp:cNvSpPr/>
      </dsp:nvSpPr>
      <dsp:spPr>
        <a:xfrm rot="5400000">
          <a:off x="5812431" y="796541"/>
          <a:ext cx="132800" cy="127292"/>
        </a:xfrm>
        <a:prstGeom prst="rightArrow">
          <a:avLst>
            <a:gd name="adj1" fmla="val 667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F8DD9706-2D37-4665-8BF9-4F610D84DD8A}">
      <dsp:nvSpPr>
        <dsp:cNvPr id="0" name=""/>
        <dsp:cNvSpPr/>
      </dsp:nvSpPr>
      <dsp:spPr>
        <a:xfrm>
          <a:off x="4424058" y="992988"/>
          <a:ext cx="2909545" cy="727386"/>
        </a:xfrm>
        <a:prstGeom prst="roundRect">
          <a:avLst>
            <a:gd name="adj" fmla="val 10000"/>
          </a:avLst>
        </a:prstGeom>
        <a:solidFill>
          <a:srgbClr val="FF9900"/>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Type and level of </a:t>
          </a:r>
          <a:br>
            <a:rPr lang="en-US" sz="1600" b="1" kern="1200" dirty="0" smtClean="0"/>
          </a:br>
          <a:r>
            <a:rPr lang="en-US" sz="1600" b="1" kern="1200" dirty="0" smtClean="0"/>
            <a:t>positions supervised</a:t>
          </a:r>
          <a:endParaRPr lang="en-US" sz="1600" b="1" kern="1200" dirty="0"/>
        </a:p>
      </dsp:txBody>
      <dsp:txXfrm>
        <a:off x="4445362" y="1014292"/>
        <a:ext cx="2866937" cy="684778"/>
      </dsp:txXfrm>
    </dsp:sp>
    <dsp:sp modelId="{8F838539-E5D9-4783-BA35-3227CD02FC25}">
      <dsp:nvSpPr>
        <dsp:cNvPr id="0" name=""/>
        <dsp:cNvSpPr/>
      </dsp:nvSpPr>
      <dsp:spPr>
        <a:xfrm rot="5400000">
          <a:off x="5830364" y="1768841"/>
          <a:ext cx="96933" cy="127292"/>
        </a:xfrm>
        <a:prstGeom prst="rightArrow">
          <a:avLst>
            <a:gd name="adj1" fmla="val 667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E07CB68F-2FCB-4269-82A4-2AC3882A0489}">
      <dsp:nvSpPr>
        <dsp:cNvPr id="0" name=""/>
        <dsp:cNvSpPr/>
      </dsp:nvSpPr>
      <dsp:spPr>
        <a:xfrm>
          <a:off x="4424058" y="1944600"/>
          <a:ext cx="2909545" cy="727386"/>
        </a:xfrm>
        <a:prstGeom prst="roundRect">
          <a:avLst>
            <a:gd name="adj" fmla="val 10000"/>
          </a:avLst>
        </a:prstGeom>
        <a:solidFill>
          <a:srgbClr val="FF9900"/>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Influence upon </a:t>
          </a:r>
          <a:br>
            <a:rPr lang="en-US" sz="1600" b="1" kern="1200" dirty="0" smtClean="0"/>
          </a:br>
          <a:r>
            <a:rPr lang="en-US" sz="1600" b="1" kern="1200" dirty="0" smtClean="0"/>
            <a:t>functional or business strategy</a:t>
          </a:r>
          <a:endParaRPr lang="en-US" sz="1600" b="1" kern="1200" dirty="0"/>
        </a:p>
      </dsp:txBody>
      <dsp:txXfrm>
        <a:off x="4445362" y="1965904"/>
        <a:ext cx="2866937" cy="684778"/>
      </dsp:txXfrm>
    </dsp:sp>
    <dsp:sp modelId="{2587E2F1-3456-498F-B7D4-BEDB5EAF1316}">
      <dsp:nvSpPr>
        <dsp:cNvPr id="0" name=""/>
        <dsp:cNvSpPr/>
      </dsp:nvSpPr>
      <dsp:spPr>
        <a:xfrm rot="5400000">
          <a:off x="5830366" y="2720452"/>
          <a:ext cx="96930" cy="127292"/>
        </a:xfrm>
        <a:prstGeom prst="rightArrow">
          <a:avLst>
            <a:gd name="adj1" fmla="val 667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324C5D6A-8AC5-412F-99B8-22931709E409}">
      <dsp:nvSpPr>
        <dsp:cNvPr id="0" name=""/>
        <dsp:cNvSpPr/>
      </dsp:nvSpPr>
      <dsp:spPr>
        <a:xfrm>
          <a:off x="4424058" y="2896210"/>
          <a:ext cx="2909545" cy="727386"/>
        </a:xfrm>
        <a:prstGeom prst="roundRect">
          <a:avLst>
            <a:gd name="adj" fmla="val 10000"/>
          </a:avLst>
        </a:prstGeom>
        <a:solidFill>
          <a:srgbClr val="FF9900"/>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Role</a:t>
          </a:r>
          <a:endParaRPr lang="en-US" sz="1600" b="1" kern="1200" dirty="0"/>
        </a:p>
      </dsp:txBody>
      <dsp:txXfrm>
        <a:off x="4445362" y="2917514"/>
        <a:ext cx="2866937" cy="684778"/>
      </dsp:txXfrm>
    </dsp:sp>
    <dsp:sp modelId="{FEBDFC69-3F9E-49C6-A6E1-57247E4DAF9A}">
      <dsp:nvSpPr>
        <dsp:cNvPr id="0" name=""/>
        <dsp:cNvSpPr/>
      </dsp:nvSpPr>
      <dsp:spPr>
        <a:xfrm>
          <a:off x="617616" y="0"/>
          <a:ext cx="2909545" cy="727386"/>
        </a:xfrm>
        <a:prstGeom prst="roundRect">
          <a:avLst>
            <a:gd name="adj" fmla="val 10000"/>
          </a:avLst>
        </a:prstGeom>
        <a:solidFill>
          <a:srgbClr val="0070C0"/>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Individual Contributor</a:t>
          </a:r>
          <a:endParaRPr lang="en-US" sz="2300" b="1" kern="1200" dirty="0"/>
        </a:p>
      </dsp:txBody>
      <dsp:txXfrm>
        <a:off x="638920" y="21304"/>
        <a:ext cx="2866937" cy="684778"/>
      </dsp:txXfrm>
    </dsp:sp>
    <dsp:sp modelId="{4D269A96-9662-4E76-B96E-AD3534779B71}">
      <dsp:nvSpPr>
        <dsp:cNvPr id="0" name=""/>
        <dsp:cNvSpPr/>
      </dsp:nvSpPr>
      <dsp:spPr>
        <a:xfrm rot="5400000">
          <a:off x="2005988" y="796541"/>
          <a:ext cx="132800" cy="127292"/>
        </a:xfrm>
        <a:prstGeom prst="rightArrow">
          <a:avLst>
            <a:gd name="adj1" fmla="val 667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B6881A80-A3C0-47C5-A5C7-17603CB7669C}">
      <dsp:nvSpPr>
        <dsp:cNvPr id="0" name=""/>
        <dsp:cNvSpPr/>
      </dsp:nvSpPr>
      <dsp:spPr>
        <a:xfrm>
          <a:off x="617616" y="992988"/>
          <a:ext cx="2909545" cy="727386"/>
        </a:xfrm>
        <a:prstGeom prst="roundRect">
          <a:avLst>
            <a:gd name="adj" fmla="val 10000"/>
          </a:avLst>
        </a:prstGeom>
        <a:solidFill>
          <a:srgbClr val="99CCFF"/>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Functional Knowledge</a:t>
          </a:r>
          <a:endParaRPr lang="en-US" sz="1800" b="1" kern="1200" dirty="0"/>
        </a:p>
      </dsp:txBody>
      <dsp:txXfrm>
        <a:off x="638920" y="1014292"/>
        <a:ext cx="2866937" cy="684778"/>
      </dsp:txXfrm>
    </dsp:sp>
    <dsp:sp modelId="{1B1FBEC2-53C6-4725-B74E-F3D8A595AA38}">
      <dsp:nvSpPr>
        <dsp:cNvPr id="0" name=""/>
        <dsp:cNvSpPr/>
      </dsp:nvSpPr>
      <dsp:spPr>
        <a:xfrm rot="5400000">
          <a:off x="2032197" y="1760566"/>
          <a:ext cx="80382" cy="127292"/>
        </a:xfrm>
        <a:prstGeom prst="rightArrow">
          <a:avLst>
            <a:gd name="adj1" fmla="val 667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A6D404BF-0550-41D9-A035-3AD9C6B71EED}">
      <dsp:nvSpPr>
        <dsp:cNvPr id="0" name=""/>
        <dsp:cNvSpPr/>
      </dsp:nvSpPr>
      <dsp:spPr>
        <a:xfrm>
          <a:off x="617616" y="1928050"/>
          <a:ext cx="2909545" cy="727386"/>
        </a:xfrm>
        <a:prstGeom prst="roundRect">
          <a:avLst>
            <a:gd name="adj" fmla="val 10000"/>
          </a:avLst>
        </a:prstGeom>
        <a:solidFill>
          <a:srgbClr val="99CCFF"/>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Independence in applying </a:t>
          </a:r>
          <a:br>
            <a:rPr lang="en-US" sz="1800" b="1" kern="1200" dirty="0" smtClean="0"/>
          </a:br>
          <a:r>
            <a:rPr lang="en-US" sz="1800" b="1" kern="1200" dirty="0" smtClean="0"/>
            <a:t>professional expertise</a:t>
          </a:r>
          <a:endParaRPr lang="en-US" sz="1800" b="1" kern="1200" dirty="0"/>
        </a:p>
      </dsp:txBody>
      <dsp:txXfrm>
        <a:off x="638920" y="1949354"/>
        <a:ext cx="2866937" cy="684778"/>
      </dsp:txXfrm>
    </dsp:sp>
    <dsp:sp modelId="{B815DB4D-28E7-423A-9DC8-B06F54EBB4F6}">
      <dsp:nvSpPr>
        <dsp:cNvPr id="0" name=""/>
        <dsp:cNvSpPr/>
      </dsp:nvSpPr>
      <dsp:spPr>
        <a:xfrm rot="5400000">
          <a:off x="2015648" y="2712177"/>
          <a:ext cx="113481" cy="127292"/>
        </a:xfrm>
        <a:prstGeom prst="rightArrow">
          <a:avLst>
            <a:gd name="adj1" fmla="val 667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8BD30C2F-A569-4A3F-B167-4F1DEA7E04B9}">
      <dsp:nvSpPr>
        <dsp:cNvPr id="0" name=""/>
        <dsp:cNvSpPr/>
      </dsp:nvSpPr>
      <dsp:spPr>
        <a:xfrm>
          <a:off x="617616" y="2896210"/>
          <a:ext cx="2909545" cy="727386"/>
        </a:xfrm>
        <a:prstGeom prst="roundRect">
          <a:avLst>
            <a:gd name="adj" fmla="val 10000"/>
          </a:avLst>
        </a:prstGeom>
        <a:solidFill>
          <a:srgbClr val="99CCFF"/>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Role</a:t>
          </a:r>
          <a:endParaRPr lang="en-US" sz="1800" b="1" kern="1200" dirty="0"/>
        </a:p>
      </dsp:txBody>
      <dsp:txXfrm>
        <a:off x="638920" y="2917514"/>
        <a:ext cx="2866937" cy="684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2A5F1-9D1D-403C-A30A-B80931A42933}">
      <dsp:nvSpPr>
        <dsp:cNvPr id="0" name=""/>
        <dsp:cNvSpPr/>
      </dsp:nvSpPr>
      <dsp:spPr>
        <a:xfrm>
          <a:off x="0" y="96345"/>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Functional knowledge</a:t>
          </a:r>
          <a:endParaRPr lang="en-US" sz="2000" b="1" kern="1200" dirty="0"/>
        </a:p>
      </dsp:txBody>
      <dsp:txXfrm>
        <a:off x="24674" y="121019"/>
        <a:ext cx="2998652" cy="456092"/>
      </dsp:txXfrm>
    </dsp:sp>
    <dsp:sp modelId="{7EA206EC-0DBD-42CB-97AF-A25B88B270F6}">
      <dsp:nvSpPr>
        <dsp:cNvPr id="0" name=""/>
        <dsp:cNvSpPr/>
      </dsp:nvSpPr>
      <dsp:spPr>
        <a:xfrm>
          <a:off x="0" y="693480"/>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Business expertise</a:t>
          </a:r>
        </a:p>
      </dsp:txBody>
      <dsp:txXfrm>
        <a:off x="24674" y="718154"/>
        <a:ext cx="2998652" cy="456092"/>
      </dsp:txXfrm>
    </dsp:sp>
    <dsp:sp modelId="{9EEA4D85-129D-4C31-8330-941AE833955D}">
      <dsp:nvSpPr>
        <dsp:cNvPr id="0" name=""/>
        <dsp:cNvSpPr/>
      </dsp:nvSpPr>
      <dsp:spPr>
        <a:xfrm>
          <a:off x="0" y="1276680"/>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Leadership</a:t>
          </a:r>
        </a:p>
      </dsp:txBody>
      <dsp:txXfrm>
        <a:off x="24674" y="1301354"/>
        <a:ext cx="2998652" cy="456092"/>
      </dsp:txXfrm>
    </dsp:sp>
    <dsp:sp modelId="{1CE3C92C-F3B1-47E3-9A12-379939406192}">
      <dsp:nvSpPr>
        <dsp:cNvPr id="0" name=""/>
        <dsp:cNvSpPr/>
      </dsp:nvSpPr>
      <dsp:spPr>
        <a:xfrm>
          <a:off x="0" y="1859880"/>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Problem solving</a:t>
          </a:r>
        </a:p>
      </dsp:txBody>
      <dsp:txXfrm>
        <a:off x="24674" y="1884554"/>
        <a:ext cx="2998652" cy="456092"/>
      </dsp:txXfrm>
    </dsp:sp>
    <dsp:sp modelId="{77E3B631-9756-4EAC-A83C-BCDB96678DA9}">
      <dsp:nvSpPr>
        <dsp:cNvPr id="0" name=""/>
        <dsp:cNvSpPr/>
      </dsp:nvSpPr>
      <dsp:spPr>
        <a:xfrm>
          <a:off x="0" y="2454695"/>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Nature of impact</a:t>
          </a:r>
        </a:p>
      </dsp:txBody>
      <dsp:txXfrm>
        <a:off x="24674" y="2479369"/>
        <a:ext cx="2998652" cy="456092"/>
      </dsp:txXfrm>
    </dsp:sp>
    <dsp:sp modelId="{1D688AC8-E754-4D97-A2C5-5B60A21657D2}">
      <dsp:nvSpPr>
        <dsp:cNvPr id="0" name=""/>
        <dsp:cNvSpPr/>
      </dsp:nvSpPr>
      <dsp:spPr>
        <a:xfrm>
          <a:off x="0" y="3007915"/>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Area of impact </a:t>
          </a:r>
        </a:p>
      </dsp:txBody>
      <dsp:txXfrm>
        <a:off x="24674" y="3032589"/>
        <a:ext cx="2998652" cy="456092"/>
      </dsp:txXfrm>
    </dsp:sp>
    <dsp:sp modelId="{518832A9-9661-4D14-A13F-8E042A9F7B99}">
      <dsp:nvSpPr>
        <dsp:cNvPr id="0" name=""/>
        <dsp:cNvSpPr/>
      </dsp:nvSpPr>
      <dsp:spPr>
        <a:xfrm>
          <a:off x="0" y="3558560"/>
          <a:ext cx="3048000" cy="505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333333"/>
              </a:solidFill>
              <a:latin typeface="+mn-lt"/>
            </a:rPr>
            <a:t>Interpersonal skills</a:t>
          </a:r>
        </a:p>
      </dsp:txBody>
      <dsp:txXfrm>
        <a:off x="24674" y="3583234"/>
        <a:ext cx="2998652" cy="456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6B98C-39AF-44FB-B8A8-CE6C971AC71E}">
      <dsp:nvSpPr>
        <dsp:cNvPr id="0" name=""/>
        <dsp:cNvSpPr/>
      </dsp:nvSpPr>
      <dsp:spPr>
        <a:xfrm>
          <a:off x="582" y="478784"/>
          <a:ext cx="2506526" cy="3007831"/>
        </a:xfrm>
        <a:prstGeom prst="roundRect">
          <a:avLst>
            <a:gd name="adj" fmla="val 5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b="1" kern="1200" dirty="0" smtClean="0">
              <a:solidFill>
                <a:schemeClr val="tx1"/>
              </a:solidFill>
            </a:rPr>
            <a:t>MINIMUM</a:t>
          </a:r>
          <a:endParaRPr lang="en-US" sz="3000" b="1" kern="1200" dirty="0">
            <a:solidFill>
              <a:schemeClr val="tx1"/>
            </a:solidFill>
          </a:endParaRPr>
        </a:p>
      </dsp:txBody>
      <dsp:txXfrm rot="16200000">
        <a:off x="-981975" y="1461343"/>
        <a:ext cx="2466421" cy="501305"/>
      </dsp:txXfrm>
    </dsp:sp>
    <dsp:sp modelId="{E78EDA44-A45F-4F87-9AA1-0C8BC9B61416}">
      <dsp:nvSpPr>
        <dsp:cNvPr id="0" name=""/>
        <dsp:cNvSpPr/>
      </dsp:nvSpPr>
      <dsp:spPr>
        <a:xfrm>
          <a:off x="501887" y="478784"/>
          <a:ext cx="1867361" cy="30078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r>
            <a:rPr lang="en-US" sz="1800" kern="1200" dirty="0" smtClean="0">
              <a:solidFill>
                <a:schemeClr val="tx1"/>
              </a:solidFill>
            </a:rPr>
            <a:t>Employees with little or no experience</a:t>
          </a:r>
          <a:endParaRPr lang="en-US" sz="1800" kern="1200" dirty="0">
            <a:solidFill>
              <a:schemeClr val="tx1"/>
            </a:solidFill>
          </a:endParaRPr>
        </a:p>
      </dsp:txBody>
      <dsp:txXfrm>
        <a:off x="501887" y="478784"/>
        <a:ext cx="1867361" cy="3007831"/>
      </dsp:txXfrm>
    </dsp:sp>
    <dsp:sp modelId="{8DDCBC34-1EDE-4D6E-B9C4-E3E5E85A1BE1}">
      <dsp:nvSpPr>
        <dsp:cNvPr id="0" name=""/>
        <dsp:cNvSpPr/>
      </dsp:nvSpPr>
      <dsp:spPr>
        <a:xfrm>
          <a:off x="2594836" y="467986"/>
          <a:ext cx="2506526" cy="3007831"/>
        </a:xfrm>
        <a:prstGeom prst="roundRect">
          <a:avLst>
            <a:gd name="adj" fmla="val 5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b="1" kern="1200" dirty="0" smtClean="0">
              <a:solidFill>
                <a:schemeClr val="tx1"/>
              </a:solidFill>
            </a:rPr>
            <a:t>MIDPOINT</a:t>
          </a:r>
          <a:endParaRPr lang="en-US" sz="3000" b="1" kern="1200" dirty="0">
            <a:solidFill>
              <a:schemeClr val="tx1"/>
            </a:solidFill>
          </a:endParaRPr>
        </a:p>
      </dsp:txBody>
      <dsp:txXfrm rot="16200000">
        <a:off x="1612278" y="1450545"/>
        <a:ext cx="2466421" cy="501305"/>
      </dsp:txXfrm>
    </dsp:sp>
    <dsp:sp modelId="{B6AE13D6-8306-4B60-925A-9AD9D49A8C49}">
      <dsp:nvSpPr>
        <dsp:cNvPr id="0" name=""/>
        <dsp:cNvSpPr/>
      </dsp:nvSpPr>
      <dsp:spPr>
        <a:xfrm rot="5400000">
          <a:off x="2386390" y="2858090"/>
          <a:ext cx="441958" cy="375978"/>
        </a:xfrm>
        <a:prstGeom prst="flowChartExtract">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E40A9-A6AB-4889-857D-2319A73E7045}">
      <dsp:nvSpPr>
        <dsp:cNvPr id="0" name=""/>
        <dsp:cNvSpPr/>
      </dsp:nvSpPr>
      <dsp:spPr>
        <a:xfrm>
          <a:off x="3096142" y="467986"/>
          <a:ext cx="1867361" cy="30078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r>
            <a:rPr lang="en-US" sz="1800" kern="1200" dirty="0" smtClean="0">
              <a:solidFill>
                <a:schemeClr val="tx1"/>
              </a:solidFill>
            </a:rPr>
            <a:t>Seasoned,     well-performing employees. The midpoint is the “market rate” for the job</a:t>
          </a:r>
          <a:endParaRPr lang="en-US" sz="1800" kern="1200" dirty="0">
            <a:solidFill>
              <a:schemeClr val="tx1"/>
            </a:solidFill>
          </a:endParaRPr>
        </a:p>
      </dsp:txBody>
      <dsp:txXfrm>
        <a:off x="3096142" y="467986"/>
        <a:ext cx="1867361" cy="3007831"/>
      </dsp:txXfrm>
    </dsp:sp>
    <dsp:sp modelId="{9415EB53-3041-4AA9-8068-A4E46BC9F1C3}">
      <dsp:nvSpPr>
        <dsp:cNvPr id="0" name=""/>
        <dsp:cNvSpPr/>
      </dsp:nvSpPr>
      <dsp:spPr>
        <a:xfrm>
          <a:off x="5189091" y="467986"/>
          <a:ext cx="2506526" cy="3007831"/>
        </a:xfrm>
        <a:prstGeom prst="roundRect">
          <a:avLst>
            <a:gd name="adj" fmla="val 5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b="1" kern="1200" dirty="0" smtClean="0">
              <a:solidFill>
                <a:schemeClr val="tx1"/>
              </a:solidFill>
            </a:rPr>
            <a:t>MAXIMUM</a:t>
          </a:r>
          <a:endParaRPr lang="en-US" sz="3000" b="1" kern="1200" dirty="0">
            <a:solidFill>
              <a:schemeClr val="tx1"/>
            </a:solidFill>
          </a:endParaRPr>
        </a:p>
      </dsp:txBody>
      <dsp:txXfrm rot="16200000">
        <a:off x="4206533" y="1450545"/>
        <a:ext cx="2466421" cy="501305"/>
      </dsp:txXfrm>
    </dsp:sp>
    <dsp:sp modelId="{2111B763-F6EB-44AE-A9AA-CF29328C1F52}">
      <dsp:nvSpPr>
        <dsp:cNvPr id="0" name=""/>
        <dsp:cNvSpPr/>
      </dsp:nvSpPr>
      <dsp:spPr>
        <a:xfrm rot="5400000">
          <a:off x="4980644" y="2858090"/>
          <a:ext cx="441958" cy="375978"/>
        </a:xfrm>
        <a:prstGeom prst="flowChartExtract">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03A5C7-0DE4-4D61-B9AA-126886C5ACFE}">
      <dsp:nvSpPr>
        <dsp:cNvPr id="0" name=""/>
        <dsp:cNvSpPr/>
      </dsp:nvSpPr>
      <dsp:spPr>
        <a:xfrm>
          <a:off x="5690396" y="467986"/>
          <a:ext cx="1867361" cy="30078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endParaRPr lang="en-US" sz="1800" kern="1200" dirty="0" smtClean="0">
            <a:solidFill>
              <a:schemeClr val="tx1"/>
            </a:solidFill>
          </a:endParaRPr>
        </a:p>
        <a:p>
          <a:pPr lvl="0" algn="l" defTabSz="800100">
            <a:lnSpc>
              <a:spcPct val="90000"/>
            </a:lnSpc>
            <a:spcBef>
              <a:spcPct val="0"/>
            </a:spcBef>
            <a:spcAft>
              <a:spcPct val="35000"/>
            </a:spcAft>
          </a:pPr>
          <a:r>
            <a:rPr lang="en-US" sz="1800" kern="1200" dirty="0" smtClean="0">
              <a:solidFill>
                <a:schemeClr val="tx1"/>
              </a:solidFill>
            </a:rPr>
            <a:t>Top-performing employees; the most we pay for a particular job</a:t>
          </a:r>
          <a:endParaRPr lang="en-US" sz="1800" kern="1200" dirty="0">
            <a:solidFill>
              <a:schemeClr val="tx1"/>
            </a:solidFill>
          </a:endParaRPr>
        </a:p>
      </dsp:txBody>
      <dsp:txXfrm>
        <a:off x="5690396" y="467986"/>
        <a:ext cx="1867361" cy="30078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198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601980"/>
          </a:xfrm>
          <a:prstGeom prst="rect">
            <a:avLst/>
          </a:prstGeom>
        </p:spPr>
        <p:txBody>
          <a:bodyPr vert="horz" lIns="93177" tIns="46589" rIns="93177" bIns="46589" rtlCol="0"/>
          <a:lstStyle>
            <a:lvl1pPr algn="r">
              <a:defRPr sz="1200"/>
            </a:lvl1pPr>
          </a:lstStyle>
          <a:p>
            <a:fld id="{F19837C9-DE7E-4450-9F08-CE4957C5DF79}" type="datetimeFigureOut">
              <a:rPr lang="en-US" smtClean="0"/>
              <a:t>6/30/2013</a:t>
            </a:fld>
            <a:endParaRPr lang="en-US" dirty="0"/>
          </a:p>
        </p:txBody>
      </p:sp>
      <p:sp>
        <p:nvSpPr>
          <p:cNvPr id="4" name="Slide Image Placeholder 3"/>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5718810"/>
            <a:ext cx="5608320" cy="541782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531"/>
            <a:ext cx="3037840" cy="60198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11435531"/>
            <a:ext cx="3037840" cy="601980"/>
          </a:xfrm>
          <a:prstGeom prst="rect">
            <a:avLst/>
          </a:prstGeom>
        </p:spPr>
        <p:txBody>
          <a:bodyPr vert="horz" lIns="93177" tIns="46589" rIns="93177" bIns="46589" rtlCol="0" anchor="b"/>
          <a:lstStyle>
            <a:lvl1pPr algn="r">
              <a:defRPr sz="1200"/>
            </a:lvl1pPr>
          </a:lstStyle>
          <a:p>
            <a:fld id="{4FE1C017-6D19-475C-8BFA-8888C6B29BB2}" type="slidenum">
              <a:rPr lang="en-US" smtClean="0"/>
              <a:t>‹#›</a:t>
            </a:fld>
            <a:endParaRPr lang="en-US" dirty="0"/>
          </a:p>
        </p:txBody>
      </p:sp>
    </p:spTree>
    <p:extLst>
      <p:ext uri="{BB962C8B-B14F-4D97-AF65-F5344CB8AC3E}">
        <p14:creationId xmlns:p14="http://schemas.microsoft.com/office/powerpoint/2010/main" val="359287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leadership presentation that will provide you an overview of the staff compensation structure and administration. Much of the information may be new to </a:t>
            </a:r>
            <a:r>
              <a:rPr lang="en-US" baseline="0" dirty="0" smtClean="0"/>
              <a:t>you but it lays the foundation for how we will work together to manage Administrative, Service and Support Staff Compensation going forward.</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a:t>
            </a:fld>
            <a:endParaRPr lang="en-US" dirty="0"/>
          </a:p>
        </p:txBody>
      </p:sp>
    </p:spTree>
    <p:extLst>
      <p:ext uri="{BB962C8B-B14F-4D97-AF65-F5344CB8AC3E}">
        <p14:creationId xmlns:p14="http://schemas.microsoft.com/office/powerpoint/2010/main" val="256193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Before</a:t>
            </a:r>
            <a:r>
              <a:rPr lang="en-US" baseline="0" dirty="0" smtClean="0"/>
              <a:t> moving on to the </a:t>
            </a:r>
            <a:r>
              <a:rPr lang="en-US" baseline="0" dirty="0" smtClean="0"/>
              <a:t>introduce some terms used by the university when discussing compensation, let’s review the process that is used to evaluate jobs.</a:t>
            </a:r>
            <a:r>
              <a:rPr lang="en-US" dirty="0" smtClean="0"/>
              <a:t> </a:t>
            </a: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10</a:t>
            </a:fld>
            <a:endParaRPr lang="en-US" dirty="0"/>
          </a:p>
        </p:txBody>
      </p:sp>
    </p:spTree>
    <p:extLst>
      <p:ext uri="{BB962C8B-B14F-4D97-AF65-F5344CB8AC3E}">
        <p14:creationId xmlns:p14="http://schemas.microsoft.com/office/powerpoint/2010/main" val="9872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move on to discuss each</a:t>
            </a:r>
            <a:r>
              <a:rPr lang="en-US" baseline="0" dirty="0" smtClean="0"/>
              <a:t> step of the job evaluation process and how it works. </a:t>
            </a:r>
            <a:r>
              <a:rPr lang="en-US" dirty="0" smtClean="0"/>
              <a:t>Within </a:t>
            </a:r>
            <a:r>
              <a:rPr lang="en-US" dirty="0" smtClean="0"/>
              <a:t>each career path, there are what is known as jobs, bands and grades. </a:t>
            </a:r>
            <a:r>
              <a:rPr lang="en-US" dirty="0" smtClean="0"/>
              <a:t>A job</a:t>
            </a:r>
            <a:r>
              <a:rPr lang="en-US" baseline="0" dirty="0" smtClean="0"/>
              <a:t> describes a set of duties that one or more individuals performs for the organization. </a:t>
            </a:r>
            <a:r>
              <a:rPr lang="en-US" dirty="0" smtClean="0"/>
              <a:t>Each </a:t>
            </a:r>
            <a:r>
              <a:rPr lang="en-US" dirty="0" smtClean="0"/>
              <a:t>job </a:t>
            </a:r>
            <a:r>
              <a:rPr lang="en-US" dirty="0" smtClean="0"/>
              <a:t>is </a:t>
            </a:r>
            <a:r>
              <a:rPr lang="en-US" dirty="0" smtClean="0"/>
              <a:t>evaluated based on its duties and responsibilities and then assigned a band of </a:t>
            </a:r>
            <a:r>
              <a:rPr lang="en-US" dirty="0" smtClean="0"/>
              <a:t>Management</a:t>
            </a:r>
            <a:r>
              <a:rPr lang="en-US" baseline="0" dirty="0" smtClean="0"/>
              <a:t> or </a:t>
            </a:r>
            <a:r>
              <a:rPr lang="en-US" dirty="0" smtClean="0"/>
              <a:t>Individual Contributor</a:t>
            </a:r>
            <a:r>
              <a:rPr lang="en-US" baseline="0" dirty="0" smtClean="0"/>
              <a:t>. Once assigned a band, each job is evaluated using the same seven factors. Even though the questions may differ, based on whether a job is in the management band or individual contributor band, these seven factors remain the same. </a:t>
            </a:r>
            <a:r>
              <a:rPr lang="en-US" baseline="0" dirty="0" smtClean="0"/>
              <a:t>Read bullets…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11</a:t>
            </a:fld>
            <a:endParaRPr lang="en-US" dirty="0"/>
          </a:p>
        </p:txBody>
      </p:sp>
    </p:spTree>
    <p:extLst>
      <p:ext uri="{BB962C8B-B14F-4D97-AF65-F5344CB8AC3E}">
        <p14:creationId xmlns:p14="http://schemas.microsoft.com/office/powerpoint/2010/main" val="293647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 little more about the job bands…</a:t>
            </a:r>
          </a:p>
          <a:p>
            <a:pPr defTabSz="931774">
              <a:defRPr/>
            </a:pPr>
            <a:r>
              <a:rPr lang="en-US" dirty="0" smtClean="0"/>
              <a:t>One </a:t>
            </a:r>
            <a:r>
              <a:rPr lang="en-US" dirty="0" smtClean="0"/>
              <a:t>of the key advantages of the </a:t>
            </a:r>
            <a:r>
              <a:rPr lang="en-US" dirty="0" smtClean="0"/>
              <a:t>GGS approach</a:t>
            </a:r>
            <a:r>
              <a:rPr lang="en-US" baseline="0" dirty="0" smtClean="0"/>
              <a:t> is that an individual may progress in their career on either the individual contributor OR management track (or band). Because </a:t>
            </a:r>
            <a:r>
              <a:rPr lang="en-US" baseline="0" dirty="0" smtClean="0"/>
              <a:t>the university has a number of highly specialized  positions that are valuable to the organization but do not manage other employees, it was important that there be a career path for the individual contributor role. </a:t>
            </a:r>
            <a:r>
              <a:rPr lang="en-US" baseline="0" dirty="0" smtClean="0"/>
              <a:t>This clarity in the structure, also assists employees in mapping out a career path at the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12</a:t>
            </a:fld>
            <a:endParaRPr lang="en-US" dirty="0"/>
          </a:p>
        </p:txBody>
      </p:sp>
    </p:spTree>
    <p:extLst>
      <p:ext uri="{BB962C8B-B14F-4D97-AF65-F5344CB8AC3E}">
        <p14:creationId xmlns:p14="http://schemas.microsoft.com/office/powerpoint/2010/main" val="260913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dirty="0" smtClean="0"/>
              <a:t>Here’s a little more detail about the 7 factors</a:t>
            </a:r>
            <a:r>
              <a:rPr lang="en-US" baseline="0" dirty="0" smtClean="0"/>
              <a:t> used to decide level or grade within the each role</a:t>
            </a:r>
            <a:r>
              <a:rPr lang="en-US" dirty="0" smtClean="0"/>
              <a:t>. </a:t>
            </a:r>
            <a:r>
              <a:rPr lang="en-US" baseline="0" dirty="0" smtClean="0"/>
              <a:t>Let’s walk through the factors…read factor and descriptions.</a:t>
            </a:r>
            <a:endParaRPr lang="en-US" dirty="0" smtClean="0"/>
          </a:p>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Arial" pitchFamily="34" charset="0"/>
                <a:ea typeface="Geneva" charset="-128"/>
              </a:defRPr>
            </a:lvl1pPr>
            <a:lvl2pPr marL="756893" indent="-291112" eaLnBrk="0" hangingPunct="0">
              <a:defRPr sz="2300">
                <a:solidFill>
                  <a:schemeClr val="tx1"/>
                </a:solidFill>
                <a:latin typeface="Arial" pitchFamily="34" charset="0"/>
                <a:ea typeface="Geneva" charset="-128"/>
              </a:defRPr>
            </a:lvl2pPr>
            <a:lvl3pPr marL="1164451" indent="-232889" eaLnBrk="0" hangingPunct="0">
              <a:defRPr sz="2300">
                <a:solidFill>
                  <a:schemeClr val="tx1"/>
                </a:solidFill>
                <a:latin typeface="Arial" pitchFamily="34" charset="0"/>
                <a:ea typeface="Geneva" charset="-128"/>
              </a:defRPr>
            </a:lvl3pPr>
            <a:lvl4pPr marL="1630231" indent="-232889" eaLnBrk="0" hangingPunct="0">
              <a:defRPr sz="2300">
                <a:solidFill>
                  <a:schemeClr val="tx1"/>
                </a:solidFill>
                <a:latin typeface="Arial" pitchFamily="34" charset="0"/>
                <a:ea typeface="Geneva" charset="-128"/>
              </a:defRPr>
            </a:lvl4pPr>
            <a:lvl5pPr marL="2096011" indent="-232889" eaLnBrk="0" hangingPunct="0">
              <a:defRPr sz="2300">
                <a:solidFill>
                  <a:schemeClr val="tx1"/>
                </a:solidFill>
                <a:latin typeface="Arial" pitchFamily="34" charset="0"/>
                <a:ea typeface="Geneva" charset="-128"/>
              </a:defRPr>
            </a:lvl5pPr>
            <a:lvl6pPr marL="2561790" indent="-232889" eaLnBrk="0" fontAlgn="base" hangingPunct="0">
              <a:spcBef>
                <a:spcPct val="0"/>
              </a:spcBef>
              <a:spcAft>
                <a:spcPct val="0"/>
              </a:spcAft>
              <a:defRPr sz="2300">
                <a:solidFill>
                  <a:schemeClr val="tx1"/>
                </a:solidFill>
                <a:latin typeface="Arial" pitchFamily="34" charset="0"/>
                <a:ea typeface="Geneva" charset="-128"/>
              </a:defRPr>
            </a:lvl6pPr>
            <a:lvl7pPr marL="3027570" indent="-232889" eaLnBrk="0" fontAlgn="base" hangingPunct="0">
              <a:spcBef>
                <a:spcPct val="0"/>
              </a:spcBef>
              <a:spcAft>
                <a:spcPct val="0"/>
              </a:spcAft>
              <a:defRPr sz="2300">
                <a:solidFill>
                  <a:schemeClr val="tx1"/>
                </a:solidFill>
                <a:latin typeface="Arial" pitchFamily="34" charset="0"/>
                <a:ea typeface="Geneva" charset="-128"/>
              </a:defRPr>
            </a:lvl7pPr>
            <a:lvl8pPr marL="3493350" indent="-232889" eaLnBrk="0" fontAlgn="base" hangingPunct="0">
              <a:spcBef>
                <a:spcPct val="0"/>
              </a:spcBef>
              <a:spcAft>
                <a:spcPct val="0"/>
              </a:spcAft>
              <a:defRPr sz="2300">
                <a:solidFill>
                  <a:schemeClr val="tx1"/>
                </a:solidFill>
                <a:latin typeface="Arial" pitchFamily="34" charset="0"/>
                <a:ea typeface="Geneva" charset="-128"/>
              </a:defRPr>
            </a:lvl8pPr>
            <a:lvl9pPr marL="3959131" indent="-232889" eaLnBrk="0" fontAlgn="base" hangingPunct="0">
              <a:spcBef>
                <a:spcPct val="0"/>
              </a:spcBef>
              <a:spcAft>
                <a:spcPct val="0"/>
              </a:spcAft>
              <a:defRPr sz="2300">
                <a:solidFill>
                  <a:schemeClr val="tx1"/>
                </a:solidFill>
                <a:latin typeface="Arial" pitchFamily="34" charset="0"/>
                <a:ea typeface="Geneva" charset="-128"/>
              </a:defRPr>
            </a:lvl9pPr>
          </a:lstStyle>
          <a:p>
            <a:pPr eaLnBrk="1" hangingPunct="1"/>
            <a:fld id="{F76406F4-C7F0-4975-88D7-B4EB661E1930}" type="slidenum">
              <a:rPr lang="en-US" sz="1200"/>
              <a:pPr eaLnBrk="1" hangingPunct="1"/>
              <a:t>13</a:t>
            </a:fld>
            <a:endParaRPr lang="en-US" sz="1200" dirty="0"/>
          </a:p>
        </p:txBody>
      </p:sp>
      <p:sp>
        <p:nvSpPr>
          <p:cNvPr id="21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Arial" pitchFamily="34" charset="0"/>
                <a:ea typeface="Geneva" charset="-128"/>
              </a:defRPr>
            </a:lvl1pPr>
            <a:lvl2pPr marL="756893" indent="-291112" eaLnBrk="0" hangingPunct="0">
              <a:defRPr sz="2300">
                <a:solidFill>
                  <a:schemeClr val="tx1"/>
                </a:solidFill>
                <a:latin typeface="Arial" pitchFamily="34" charset="0"/>
                <a:ea typeface="Geneva" charset="-128"/>
              </a:defRPr>
            </a:lvl2pPr>
            <a:lvl3pPr marL="1164451" indent="-232889" eaLnBrk="0" hangingPunct="0">
              <a:defRPr sz="2300">
                <a:solidFill>
                  <a:schemeClr val="tx1"/>
                </a:solidFill>
                <a:latin typeface="Arial" pitchFamily="34" charset="0"/>
                <a:ea typeface="Geneva" charset="-128"/>
              </a:defRPr>
            </a:lvl3pPr>
            <a:lvl4pPr marL="1630231" indent="-232889" eaLnBrk="0" hangingPunct="0">
              <a:defRPr sz="2300">
                <a:solidFill>
                  <a:schemeClr val="tx1"/>
                </a:solidFill>
                <a:latin typeface="Arial" pitchFamily="34" charset="0"/>
                <a:ea typeface="Geneva" charset="-128"/>
              </a:defRPr>
            </a:lvl4pPr>
            <a:lvl5pPr marL="2096011" indent="-232889" eaLnBrk="0" hangingPunct="0">
              <a:defRPr sz="2300">
                <a:solidFill>
                  <a:schemeClr val="tx1"/>
                </a:solidFill>
                <a:latin typeface="Arial" pitchFamily="34" charset="0"/>
                <a:ea typeface="Geneva" charset="-128"/>
              </a:defRPr>
            </a:lvl5pPr>
            <a:lvl6pPr marL="2561790" indent="-232889" eaLnBrk="0" fontAlgn="base" hangingPunct="0">
              <a:spcBef>
                <a:spcPct val="0"/>
              </a:spcBef>
              <a:spcAft>
                <a:spcPct val="0"/>
              </a:spcAft>
              <a:defRPr sz="2300">
                <a:solidFill>
                  <a:schemeClr val="tx1"/>
                </a:solidFill>
                <a:latin typeface="Arial" pitchFamily="34" charset="0"/>
                <a:ea typeface="Geneva" charset="-128"/>
              </a:defRPr>
            </a:lvl6pPr>
            <a:lvl7pPr marL="3027570" indent="-232889" eaLnBrk="0" fontAlgn="base" hangingPunct="0">
              <a:spcBef>
                <a:spcPct val="0"/>
              </a:spcBef>
              <a:spcAft>
                <a:spcPct val="0"/>
              </a:spcAft>
              <a:defRPr sz="2300">
                <a:solidFill>
                  <a:schemeClr val="tx1"/>
                </a:solidFill>
                <a:latin typeface="Arial" pitchFamily="34" charset="0"/>
                <a:ea typeface="Geneva" charset="-128"/>
              </a:defRPr>
            </a:lvl7pPr>
            <a:lvl8pPr marL="3493350" indent="-232889" eaLnBrk="0" fontAlgn="base" hangingPunct="0">
              <a:spcBef>
                <a:spcPct val="0"/>
              </a:spcBef>
              <a:spcAft>
                <a:spcPct val="0"/>
              </a:spcAft>
              <a:defRPr sz="2300">
                <a:solidFill>
                  <a:schemeClr val="tx1"/>
                </a:solidFill>
                <a:latin typeface="Arial" pitchFamily="34" charset="0"/>
                <a:ea typeface="Geneva" charset="-128"/>
              </a:defRPr>
            </a:lvl8pPr>
            <a:lvl9pPr marL="3959131" indent="-232889" eaLnBrk="0" fontAlgn="base" hangingPunct="0">
              <a:spcBef>
                <a:spcPct val="0"/>
              </a:spcBef>
              <a:spcAft>
                <a:spcPct val="0"/>
              </a:spcAft>
              <a:defRPr sz="2300">
                <a:solidFill>
                  <a:schemeClr val="tx1"/>
                </a:solidFill>
                <a:latin typeface="Arial" pitchFamily="34" charset="0"/>
                <a:ea typeface="Geneva" charset="-128"/>
              </a:defRPr>
            </a:lvl9pPr>
          </a:lstStyle>
          <a:p>
            <a:pPr eaLnBrk="1" hangingPunct="1"/>
            <a:fld id="{8B7963CB-0673-4718-AD5C-85CA3AFEC8CA}" type="datetime1">
              <a:rPr lang="en-US" sz="1200"/>
              <a:pPr eaLnBrk="1" hangingPunct="1"/>
              <a:t>6/30/2013</a:t>
            </a:fld>
            <a:endParaRPr lang="en-US" sz="1200" dirty="0"/>
          </a:p>
        </p:txBody>
      </p:sp>
      <p:sp>
        <p:nvSpPr>
          <p:cNvPr id="21510"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Arial" pitchFamily="34" charset="0"/>
                <a:ea typeface="Geneva" charset="-128"/>
              </a:defRPr>
            </a:lvl1pPr>
            <a:lvl2pPr marL="756893" indent="-291112" eaLnBrk="0" hangingPunct="0">
              <a:defRPr sz="2300">
                <a:solidFill>
                  <a:schemeClr val="tx1"/>
                </a:solidFill>
                <a:latin typeface="Arial" pitchFamily="34" charset="0"/>
                <a:ea typeface="Geneva" charset="-128"/>
              </a:defRPr>
            </a:lvl2pPr>
            <a:lvl3pPr marL="1164451" indent="-232889" eaLnBrk="0" hangingPunct="0">
              <a:defRPr sz="2300">
                <a:solidFill>
                  <a:schemeClr val="tx1"/>
                </a:solidFill>
                <a:latin typeface="Arial" pitchFamily="34" charset="0"/>
                <a:ea typeface="Geneva" charset="-128"/>
              </a:defRPr>
            </a:lvl3pPr>
            <a:lvl4pPr marL="1630231" indent="-232889" eaLnBrk="0" hangingPunct="0">
              <a:defRPr sz="2300">
                <a:solidFill>
                  <a:schemeClr val="tx1"/>
                </a:solidFill>
                <a:latin typeface="Arial" pitchFamily="34" charset="0"/>
                <a:ea typeface="Geneva" charset="-128"/>
              </a:defRPr>
            </a:lvl4pPr>
            <a:lvl5pPr marL="2096011" indent="-232889" eaLnBrk="0" hangingPunct="0">
              <a:defRPr sz="2300">
                <a:solidFill>
                  <a:schemeClr val="tx1"/>
                </a:solidFill>
                <a:latin typeface="Arial" pitchFamily="34" charset="0"/>
                <a:ea typeface="Geneva" charset="-128"/>
              </a:defRPr>
            </a:lvl5pPr>
            <a:lvl6pPr marL="2561790" indent="-232889" eaLnBrk="0" fontAlgn="base" hangingPunct="0">
              <a:spcBef>
                <a:spcPct val="0"/>
              </a:spcBef>
              <a:spcAft>
                <a:spcPct val="0"/>
              </a:spcAft>
              <a:defRPr sz="2300">
                <a:solidFill>
                  <a:schemeClr val="tx1"/>
                </a:solidFill>
                <a:latin typeface="Arial" pitchFamily="34" charset="0"/>
                <a:ea typeface="Geneva" charset="-128"/>
              </a:defRPr>
            </a:lvl6pPr>
            <a:lvl7pPr marL="3027570" indent="-232889" eaLnBrk="0" fontAlgn="base" hangingPunct="0">
              <a:spcBef>
                <a:spcPct val="0"/>
              </a:spcBef>
              <a:spcAft>
                <a:spcPct val="0"/>
              </a:spcAft>
              <a:defRPr sz="2300">
                <a:solidFill>
                  <a:schemeClr val="tx1"/>
                </a:solidFill>
                <a:latin typeface="Arial" pitchFamily="34" charset="0"/>
                <a:ea typeface="Geneva" charset="-128"/>
              </a:defRPr>
            </a:lvl7pPr>
            <a:lvl8pPr marL="3493350" indent="-232889" eaLnBrk="0" fontAlgn="base" hangingPunct="0">
              <a:spcBef>
                <a:spcPct val="0"/>
              </a:spcBef>
              <a:spcAft>
                <a:spcPct val="0"/>
              </a:spcAft>
              <a:defRPr sz="2300">
                <a:solidFill>
                  <a:schemeClr val="tx1"/>
                </a:solidFill>
                <a:latin typeface="Arial" pitchFamily="34" charset="0"/>
                <a:ea typeface="Geneva" charset="-128"/>
              </a:defRPr>
            </a:lvl8pPr>
            <a:lvl9pPr marL="3959131" indent="-232889" eaLnBrk="0" fontAlgn="base" hangingPunct="0">
              <a:spcBef>
                <a:spcPct val="0"/>
              </a:spcBef>
              <a:spcAft>
                <a:spcPct val="0"/>
              </a:spcAft>
              <a:defRPr sz="2300">
                <a:solidFill>
                  <a:schemeClr val="tx1"/>
                </a:solidFill>
                <a:latin typeface="Arial" pitchFamily="34" charset="0"/>
                <a:ea typeface="Geneva" charset="-128"/>
              </a:defRPr>
            </a:lvl9pPr>
          </a:lstStyle>
          <a:p>
            <a:pPr eaLnBrk="1" hangingPunct="1"/>
            <a:r>
              <a:rPr lang="en-US" sz="1200" dirty="0"/>
              <a:t>MU Classification Assessment Pilot Project: Student Support Services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our experience with the project has shown that the evaluation system is highly accurate. However, there may be instances where you feel that a position has not been evaluated correctly or has changed substantially and was not accurately represented by the job description. When this occurs, there is a process to request a reevaluation of the position. As a leader, you may first want to visit with HR about where the position has been placed relative to others in your area and share any concerns. It may be that this exchange of information resolves any concerns. If not, please review and follow the process for reevaluation located on the total rewards website under compensation. Please keep in mind that a request for reevaluation must come from you as a leader, and not directly from the employee. This is to ensure that you are kept in the loop and have had a chance to discuss any compensation concerns that an employee may have.</a:t>
            </a:r>
          </a:p>
        </p:txBody>
      </p:sp>
      <p:sp>
        <p:nvSpPr>
          <p:cNvPr id="4" name="Slide Number Placeholder 3"/>
          <p:cNvSpPr>
            <a:spLocks noGrp="1"/>
          </p:cNvSpPr>
          <p:nvPr>
            <p:ph type="sldNum" sz="quarter" idx="10"/>
          </p:nvPr>
        </p:nvSpPr>
        <p:spPr/>
        <p:txBody>
          <a:bodyPr/>
          <a:lstStyle/>
          <a:p>
            <a:fld id="{4FE1C017-6D19-475C-8BFA-8888C6B29BB2}" type="slidenum">
              <a:rPr lang="en-US" smtClean="0"/>
              <a:t>14</a:t>
            </a:fld>
            <a:endParaRPr lang="en-US" dirty="0"/>
          </a:p>
        </p:txBody>
      </p:sp>
    </p:spTree>
    <p:extLst>
      <p:ext uri="{BB962C8B-B14F-4D97-AF65-F5344CB8AC3E}">
        <p14:creationId xmlns:p14="http://schemas.microsoft.com/office/powerpoint/2010/main" val="70411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Once a</a:t>
            </a:r>
            <a:r>
              <a:rPr lang="en-US" baseline="0" dirty="0" smtClean="0"/>
              <a:t> job has been evaluated and assigned a grade, it is placed in the salary structure. Let’s take a moment to discuss the purpose of the salary structure. </a:t>
            </a:r>
          </a:p>
          <a:p>
            <a:pPr defTabSz="931774">
              <a:defRPr/>
            </a:pPr>
            <a:endParaRPr lang="en-US" baseline="0" dirty="0" smtClean="0"/>
          </a:p>
          <a:p>
            <a:pPr defTabSz="931774">
              <a:defRPr/>
            </a:pPr>
            <a:r>
              <a:rPr lang="en-US" dirty="0" smtClean="0"/>
              <a:t>The </a:t>
            </a:r>
            <a:r>
              <a:rPr lang="en-US" dirty="0" smtClean="0"/>
              <a:t>salary </a:t>
            </a:r>
            <a:r>
              <a:rPr lang="en-US" dirty="0" smtClean="0"/>
              <a:t>structure</a:t>
            </a:r>
            <a:r>
              <a:rPr lang="en-US" baseline="0" dirty="0" smtClean="0"/>
              <a:t> is made up of salary </a:t>
            </a:r>
            <a:r>
              <a:rPr lang="en-US" dirty="0" smtClean="0"/>
              <a:t>grades that provide </a:t>
            </a:r>
            <a:r>
              <a:rPr lang="en-US" dirty="0" smtClean="0"/>
              <a:t>a framework to </a:t>
            </a:r>
            <a:r>
              <a:rPr lang="en-US" dirty="0" smtClean="0"/>
              <a:t>ensure that jobs with a relative market value are paid comparably in the organization, allowing us</a:t>
            </a:r>
            <a:r>
              <a:rPr lang="en-US" baseline="0" dirty="0" smtClean="0"/>
              <a:t> to fairly and equitably manage pay</a:t>
            </a:r>
            <a:r>
              <a:rPr lang="en-US" dirty="0" smtClean="0"/>
              <a:t>. Other advantages</a:t>
            </a:r>
            <a:r>
              <a:rPr lang="en-US" baseline="0" dirty="0" smtClean="0"/>
              <a:t> of the structure include:</a:t>
            </a:r>
          </a:p>
          <a:p>
            <a:pPr marL="171450" indent="-171450" defTabSz="931774">
              <a:buFont typeface="Arial" pitchFamily="34" charset="0"/>
              <a:buChar char="•"/>
              <a:defRPr/>
            </a:pPr>
            <a:r>
              <a:rPr lang="en-US" baseline="0" dirty="0" smtClean="0"/>
              <a:t>Ability to compare our structure with the external market to remain competitive</a:t>
            </a:r>
          </a:p>
          <a:p>
            <a:pPr marL="171450" indent="-171450" defTabSz="931774">
              <a:buFont typeface="Arial" pitchFamily="34" charset="0"/>
              <a:buChar char="•"/>
              <a:defRPr/>
            </a:pPr>
            <a:r>
              <a:rPr lang="en-US" dirty="0" smtClean="0"/>
              <a:t>Reward</a:t>
            </a:r>
            <a:r>
              <a:rPr lang="en-US" baseline="0" dirty="0" smtClean="0"/>
              <a:t> high performing employees as they gain knowledge and experience</a:t>
            </a:r>
          </a:p>
          <a:p>
            <a:pPr marL="171450" indent="-171450" defTabSz="931774">
              <a:buFont typeface="Arial" pitchFamily="34" charset="0"/>
              <a:buChar char="•"/>
              <a:defRPr/>
            </a:pPr>
            <a:r>
              <a:rPr lang="en-US" baseline="0" dirty="0" smtClean="0"/>
              <a:t>Assist employees in identifying a career path by </a:t>
            </a:r>
            <a:r>
              <a:rPr lang="en-US" baseline="0" dirty="0" smtClean="0"/>
              <a:t>identifying developmental and promotional </a:t>
            </a:r>
            <a:r>
              <a:rPr lang="en-US" dirty="0" smtClean="0"/>
              <a:t>opportunities. </a:t>
            </a:r>
            <a:endParaRPr lang="en-US" dirty="0" smtClean="0"/>
          </a:p>
          <a:p>
            <a:pPr marL="0" indent="0" defTabSz="931774">
              <a:buFont typeface="Arial" pitchFamily="34" charset="0"/>
              <a:buNone/>
              <a:defRPr/>
            </a:pPr>
            <a:endParaRPr lang="en-US" dirty="0" smtClean="0"/>
          </a:p>
          <a:p>
            <a:pPr defTabSz="931774">
              <a:defRPr/>
            </a:pPr>
            <a:r>
              <a:rPr lang="en-US" dirty="0" smtClean="0"/>
              <a:t>So, in review, the salary</a:t>
            </a:r>
            <a:r>
              <a:rPr lang="en-US" baseline="0" dirty="0" smtClean="0"/>
              <a:t> structure has the following objectives…read bullets.</a:t>
            </a:r>
            <a:endParaRPr lang="en-US" dirty="0" smtClean="0"/>
          </a:p>
        </p:txBody>
      </p:sp>
      <p:sp>
        <p:nvSpPr>
          <p:cNvPr id="4" name="Slide Number Placeholder 3"/>
          <p:cNvSpPr>
            <a:spLocks noGrp="1"/>
          </p:cNvSpPr>
          <p:nvPr>
            <p:ph type="sldNum" sz="quarter" idx="10"/>
          </p:nvPr>
        </p:nvSpPr>
        <p:spPr/>
        <p:txBody>
          <a:bodyPr/>
          <a:lstStyle/>
          <a:p>
            <a:fld id="{4FE1C017-6D19-475C-8BFA-8888C6B29BB2}" type="slidenum">
              <a:rPr lang="en-US" smtClean="0"/>
              <a:t>15</a:t>
            </a:fld>
            <a:endParaRPr lang="en-US" dirty="0"/>
          </a:p>
        </p:txBody>
      </p:sp>
    </p:spTree>
    <p:extLst>
      <p:ext uri="{BB962C8B-B14F-4D97-AF65-F5344CB8AC3E}">
        <p14:creationId xmlns:p14="http://schemas.microsoft.com/office/powerpoint/2010/main" val="3263980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GGS salary structure for Grades 1</a:t>
            </a:r>
            <a:r>
              <a:rPr lang="en-US" baseline="0" dirty="0" smtClean="0"/>
              <a:t> through 16, which is where most jobs are placed. There are also three Executive Ranges above Grade 16. Each range has a minimum, midpoint and maximum that we will talk more about in just a minute.</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16</a:t>
            </a:fld>
            <a:endParaRPr lang="en-US" dirty="0"/>
          </a:p>
        </p:txBody>
      </p:sp>
    </p:spTree>
    <p:extLst>
      <p:ext uri="{BB962C8B-B14F-4D97-AF65-F5344CB8AC3E}">
        <p14:creationId xmlns:p14="http://schemas.microsoft.com/office/powerpoint/2010/main" val="224456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Now let’s discuss how jobs are placed within the structure. Although both</a:t>
            </a:r>
            <a:r>
              <a:rPr lang="en-US" baseline="0" dirty="0" smtClean="0"/>
              <a:t> the management and individual contributor bands are in the same structure, we have separated them here to help you visualize how an job is placed and how an individual can progress through the structure.</a:t>
            </a:r>
            <a:endParaRPr lang="en-US" dirty="0" smtClean="0"/>
          </a:p>
          <a:p>
            <a:pPr marL="174708" indent="-174708">
              <a:buFont typeface="Arial" pitchFamily="34" charset="0"/>
              <a:buChar char="•"/>
            </a:pPr>
            <a:r>
              <a:rPr lang="en-US" baseline="0" dirty="0" smtClean="0"/>
              <a:t>The </a:t>
            </a:r>
            <a:r>
              <a:rPr lang="en-US" baseline="0" dirty="0" smtClean="0"/>
              <a:t>grades are listed in the gold bar across the top of the two rectangles and each one represents a salary grade as designated by the number. </a:t>
            </a:r>
          </a:p>
          <a:p>
            <a:pPr marL="174708" indent="-174708">
              <a:buFont typeface="Arial" pitchFamily="34" charset="0"/>
              <a:buChar char="•"/>
            </a:pPr>
            <a:r>
              <a:rPr lang="en-US" baseline="0" dirty="0" smtClean="0"/>
              <a:t>The blocks of color in each represent a salary range for a group of positions. Not all positions are represented in this graphic. </a:t>
            </a:r>
          </a:p>
          <a:p>
            <a:pPr marL="174708" indent="-174708">
              <a:buFont typeface="Arial" pitchFamily="34" charset="0"/>
              <a:buChar char="•"/>
            </a:pPr>
            <a:r>
              <a:rPr lang="en-US" baseline="0" dirty="0" smtClean="0"/>
              <a:t>Notice that in the top rectangle which represents the management career path, there is a stair step effect that represents how an individual might move from a supervisor to middle management and forward in the management ranks. </a:t>
            </a:r>
          </a:p>
          <a:p>
            <a:pPr marL="174708" indent="-174708">
              <a:buFont typeface="Arial" pitchFamily="34" charset="0"/>
              <a:buChar char="•"/>
            </a:pPr>
            <a:r>
              <a:rPr lang="en-US" baseline="0" dirty="0" smtClean="0"/>
              <a:t>The bottom rectangle shows how an individual contributor might progress along a different career path but with a similar progression.</a:t>
            </a:r>
          </a:p>
          <a:p>
            <a:pPr marL="174708" indent="-174708">
              <a:buFont typeface="Arial" pitchFamily="34" charset="0"/>
              <a:buChar char="•"/>
            </a:pPr>
            <a:r>
              <a:rPr lang="en-US" baseline="0" dirty="0" smtClean="0"/>
              <a:t>It is important to note that we are changing from thousands of salary ranges to </a:t>
            </a:r>
            <a:r>
              <a:rPr lang="en-US" baseline="0" dirty="0" smtClean="0"/>
              <a:t>16 ranges for most positions and 3 </a:t>
            </a:r>
            <a:r>
              <a:rPr lang="en-US" baseline="0" smtClean="0"/>
              <a:t>executive rangess. </a:t>
            </a:r>
            <a:r>
              <a:rPr lang="en-US" baseline="0" dirty="0" smtClean="0"/>
              <a:t>This means that an employee will stay within the salary range for a much longer period of time. Salary increases will more commonly occur as a result of range progression to reward performance, experience and skill development, rather than as a change in salary grade.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FE1C017-6D19-475C-8BFA-8888C6B29BB2}" type="slidenum">
              <a:rPr lang="en-US" smtClean="0"/>
              <a:t>17</a:t>
            </a:fld>
            <a:endParaRPr lang="en-US" dirty="0"/>
          </a:p>
        </p:txBody>
      </p:sp>
    </p:spTree>
    <p:extLst>
      <p:ext uri="{BB962C8B-B14F-4D97-AF65-F5344CB8AC3E}">
        <p14:creationId xmlns:p14="http://schemas.microsoft.com/office/powerpoint/2010/main" val="1500319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a:t>
            </a:r>
            <a:r>
              <a:rPr lang="en-US" baseline="0" dirty="0" smtClean="0"/>
              <a:t> let’s talk a little more about the structure of a salary range. A range represents </a:t>
            </a:r>
            <a:r>
              <a:rPr lang="en-US" dirty="0" smtClean="0"/>
              <a:t>the minimum the University pays to an inexperienced person for a particular job. On</a:t>
            </a:r>
            <a:r>
              <a:rPr lang="en-US" baseline="0" dirty="0" smtClean="0"/>
              <a:t> the far right is the maximum of the range which represents the most </a:t>
            </a:r>
            <a:r>
              <a:rPr lang="en-US" dirty="0" smtClean="0"/>
              <a:t>the University will pay for a top performing person for a position within this</a:t>
            </a:r>
            <a:r>
              <a:rPr lang="en-US" baseline="0" dirty="0" smtClean="0"/>
              <a:t> salary range</a:t>
            </a:r>
            <a:r>
              <a:rPr lang="en-US" dirty="0" smtClean="0"/>
              <a:t>.  The midpoint of the salary range is considered to be the average</a:t>
            </a:r>
            <a:r>
              <a:rPr lang="en-US" baseline="0" dirty="0" smtClean="0"/>
              <a:t> pay or</a:t>
            </a:r>
            <a:r>
              <a:rPr lang="en-US" dirty="0" smtClean="0"/>
              <a:t> “market</a:t>
            </a:r>
            <a:r>
              <a:rPr lang="en-US" baseline="0" dirty="0" smtClean="0"/>
              <a:t> rate” for</a:t>
            </a:r>
            <a:r>
              <a:rPr lang="en-US" dirty="0" smtClean="0"/>
              <a:t> a solid performer with significant experience. </a:t>
            </a:r>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18</a:t>
            </a:fld>
            <a:endParaRPr lang="en-US" dirty="0"/>
          </a:p>
        </p:txBody>
      </p:sp>
    </p:spTree>
    <p:extLst>
      <p:ext uri="{BB962C8B-B14F-4D97-AF65-F5344CB8AC3E}">
        <p14:creationId xmlns:p14="http://schemas.microsoft.com/office/powerpoint/2010/main" val="2652647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again a picture of the salary structure but I have added the range spread, meaning the breadth of the grade from the minimum to the maximum. You will notice that the entry grades that require less education and experience are narrower. This is due to the fact that individuals in this range will add a degree or increase in experience that initiate a job change or promotion. Individuals who have jobs in grades 1 through 7, will change jobs more frequently, resulting in a promotion. Grade 8 is where exempt, or professional, jobs start showing up in the salary structure. In grades 8 through 16, individuals in professional jobs tend to stay in that job longer as they gain knowledge and experience in their profession. Because of this, the salary grades get increasingly broader.</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19</a:t>
            </a:fld>
            <a:endParaRPr lang="en-US" dirty="0"/>
          </a:p>
        </p:txBody>
      </p:sp>
    </p:spTree>
    <p:extLst>
      <p:ext uri="{BB962C8B-B14F-4D97-AF65-F5344CB8AC3E}">
        <p14:creationId xmlns:p14="http://schemas.microsoft.com/office/powerpoint/2010/main" val="381222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Goals</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a:t>
            </a:fld>
            <a:endParaRPr lang="en-US" dirty="0"/>
          </a:p>
        </p:txBody>
      </p:sp>
    </p:spTree>
    <p:extLst>
      <p:ext uri="{BB962C8B-B14F-4D97-AF65-F5344CB8AC3E}">
        <p14:creationId xmlns:p14="http://schemas.microsoft.com/office/powerpoint/2010/main" val="358941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Now that we have a salary structure in place, it is important to periodically</a:t>
            </a:r>
            <a:r>
              <a:rPr lang="en-US" baseline="0" dirty="0" smtClean="0"/>
              <a:t> compare the university’s structure to the market. We have committed to doing this approximately every two years. Benchmark positions, or those that can be matched to a similar position elsewhere, are used to compare to our jobs with the external market or where we compete for talent. This may be local, regional or national, depending on the job.</a:t>
            </a:r>
          </a:p>
          <a:p>
            <a:pPr defTabSz="931774">
              <a:defRPr/>
            </a:pPr>
            <a:endParaRPr lang="en-US" baseline="0" dirty="0" smtClean="0"/>
          </a:p>
          <a:p>
            <a:pPr defTabSz="931774">
              <a:defRPr/>
            </a:pPr>
            <a:r>
              <a:rPr lang="en-US" baseline="0" dirty="0" smtClean="0"/>
              <a:t>If the assessment finds that our structure has fallen behind the external market, salary ranges or positions within the ranges, may be adjusted, depending on the university’s financial ability to do so. Adjustment of a salary range does not mean that employees within this range will receive a pay increase, however, depending on the circumstances the university could decide to increase pay for some positions.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20</a:t>
            </a:fld>
            <a:endParaRPr lang="en-US" dirty="0"/>
          </a:p>
        </p:txBody>
      </p:sp>
    </p:spTree>
    <p:extLst>
      <p:ext uri="{BB962C8B-B14F-4D97-AF65-F5344CB8AC3E}">
        <p14:creationId xmlns:p14="http://schemas.microsoft.com/office/powerpoint/2010/main" val="4053965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leader in the organization and someone who manages pay for employees, you play</a:t>
            </a:r>
            <a:r>
              <a:rPr lang="en-US" baseline="0" dirty="0" smtClean="0"/>
              <a:t> an important role which includes…read bullets.</a:t>
            </a:r>
          </a:p>
          <a:p>
            <a:endParaRPr lang="en-US" baseline="0" dirty="0" smtClean="0"/>
          </a:p>
          <a:p>
            <a:r>
              <a:rPr lang="en-US" baseline="0" dirty="0" smtClean="0"/>
              <a:t>There are a number of reference tools to assist you in managing compensation. These include HR policies, the collected rules, the administrative guidelines and HR is available to discuss unique compensation issues or support you in making compensation decisions.</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21</a:t>
            </a:fld>
            <a:endParaRPr lang="en-US" dirty="0"/>
          </a:p>
        </p:txBody>
      </p:sp>
    </p:spTree>
    <p:extLst>
      <p:ext uri="{BB962C8B-B14F-4D97-AF65-F5344CB8AC3E}">
        <p14:creationId xmlns:p14="http://schemas.microsoft.com/office/powerpoint/2010/main" val="4173194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 </a:t>
            </a:r>
            <a:r>
              <a:rPr lang="en-US" dirty="0" smtClean="0"/>
              <a:t>also has a key role in managing</a:t>
            </a:r>
            <a:r>
              <a:rPr lang="en-US" baseline="0" dirty="0" smtClean="0"/>
              <a:t> compensation within the organization. The HR role includes…read bullets.</a:t>
            </a:r>
          </a:p>
          <a:p>
            <a:endParaRPr lang="en-US" baseline="0" dirty="0" smtClean="0"/>
          </a:p>
          <a:p>
            <a:r>
              <a:rPr lang="en-US" baseline="0" dirty="0" smtClean="0"/>
              <a:t>In short, HR’s goal is to be a partner with leadership. </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22</a:t>
            </a:fld>
            <a:endParaRPr lang="en-US" dirty="0"/>
          </a:p>
        </p:txBody>
      </p:sp>
    </p:spTree>
    <p:extLst>
      <p:ext uri="{BB962C8B-B14F-4D97-AF65-F5344CB8AC3E}">
        <p14:creationId xmlns:p14="http://schemas.microsoft.com/office/powerpoint/2010/main" val="2748287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a:t>
            </a:r>
            <a:r>
              <a:rPr lang="en-US" baseline="0" dirty="0" smtClean="0"/>
              <a:t> clarified roles, let’s take some time to discuss the salary administrative guidelines that have been agreed to by all campuses.</a:t>
            </a:r>
          </a:p>
          <a:p>
            <a:endParaRPr lang="en-US" baseline="0" dirty="0" smtClean="0"/>
          </a:p>
          <a:p>
            <a:pPr marL="171450" indent="-171450">
              <a:buFont typeface="Arial" pitchFamily="34" charset="0"/>
              <a:buChar char="•"/>
            </a:pPr>
            <a:r>
              <a:rPr lang="en-US" baseline="0" dirty="0" smtClean="0"/>
              <a:t>New hire rates: A new hire should always be placed within the applicable salary grade for that job. There are times when this may cause compression with existing employees. That is also something that needs to be addressed but new hires still must be placed within the grade. Human Resources can assist you in developing a plan to address compression issues.</a:t>
            </a:r>
          </a:p>
          <a:p>
            <a:pPr marL="171450" indent="-171450">
              <a:buFont typeface="Arial" pitchFamily="34" charset="0"/>
              <a:buChar char="•"/>
            </a:pPr>
            <a:r>
              <a:rPr lang="en-US" dirty="0" smtClean="0"/>
              <a:t>Movement</a:t>
            </a:r>
            <a:r>
              <a:rPr lang="en-US" baseline="0" dirty="0" smtClean="0"/>
              <a:t> within the range: It is expected that employees will progress through their salary grade as they become more experienced and gain knowledge. </a:t>
            </a:r>
          </a:p>
          <a:p>
            <a:pPr marL="171450" indent="-171450">
              <a:buFont typeface="Arial" pitchFamily="34" charset="0"/>
              <a:buChar char="•"/>
            </a:pPr>
            <a:r>
              <a:rPr lang="en-US" baseline="0" dirty="0" smtClean="0"/>
              <a:t>Re-evaluation: T</a:t>
            </a:r>
            <a:r>
              <a:rPr lang="en-US" dirty="0" smtClean="0"/>
              <a:t>here </a:t>
            </a:r>
            <a:r>
              <a:rPr lang="en-US" dirty="0" smtClean="0"/>
              <a:t>are times when salaries and positions will need to be re-evaluated.</a:t>
            </a:r>
            <a:r>
              <a:rPr lang="en-US" baseline="0" dirty="0" smtClean="0"/>
              <a:t> As supervisors, </a:t>
            </a:r>
            <a:r>
              <a:rPr lang="en-US" baseline="0" dirty="0" smtClean="0"/>
              <a:t>you should alert Human Resources whenever there has been a significant change that impacts the skills, knowledge and experience of a job.</a:t>
            </a:r>
          </a:p>
        </p:txBody>
      </p:sp>
      <p:sp>
        <p:nvSpPr>
          <p:cNvPr id="4" name="Slide Number Placeholder 3"/>
          <p:cNvSpPr>
            <a:spLocks noGrp="1"/>
          </p:cNvSpPr>
          <p:nvPr>
            <p:ph type="sldNum" sz="quarter" idx="10"/>
          </p:nvPr>
        </p:nvSpPr>
        <p:spPr/>
        <p:txBody>
          <a:bodyPr/>
          <a:lstStyle/>
          <a:p>
            <a:fld id="{4FE1C017-6D19-475C-8BFA-8888C6B29BB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5591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Salary Administration Guidelines also outline the most common</a:t>
            </a:r>
            <a:r>
              <a:rPr lang="en-US" baseline="0" dirty="0" smtClean="0"/>
              <a:t> types of salary adjustments. Read bullets…</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24</a:t>
            </a:fld>
            <a:endParaRPr lang="en-US" dirty="0"/>
          </a:p>
        </p:txBody>
      </p:sp>
    </p:spTree>
    <p:extLst>
      <p:ext uri="{BB962C8B-B14F-4D97-AF65-F5344CB8AC3E}">
        <p14:creationId xmlns:p14="http://schemas.microsoft.com/office/powerpoint/2010/main" val="4155919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Promotions:</a:t>
            </a:r>
            <a:r>
              <a:rPr lang="en-US" baseline="0" dirty="0" smtClean="0"/>
              <a:t> We are all familiar with promotions, which occurs when an employee moves to a new position in a higher grade. Read bullets…</a:t>
            </a:r>
          </a:p>
          <a:p>
            <a:pPr defTabSz="931774">
              <a:defRPr/>
            </a:pPr>
            <a:endParaRPr lang="en-US" baseline="0" dirty="0" smtClean="0"/>
          </a:p>
          <a:p>
            <a:pPr defTabSz="931774">
              <a:defRPr/>
            </a:pPr>
            <a:r>
              <a:rPr lang="en-US" baseline="0" dirty="0" smtClean="0"/>
              <a:t>Lateral transfers have not always been handled consistently across the organization, which may increase competition for jobs within our own organization. To address this, all campuses have agreed to follow these guidelines for lateral transfers. Read bullets…</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25</a:t>
            </a:fld>
            <a:endParaRPr lang="en-US" dirty="0"/>
          </a:p>
        </p:txBody>
      </p:sp>
    </p:spTree>
    <p:extLst>
      <p:ext uri="{BB962C8B-B14F-4D97-AF65-F5344CB8AC3E}">
        <p14:creationId xmlns:p14="http://schemas.microsoft.com/office/powerpoint/2010/main" val="415591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Demotions are often though of negatively, but that</a:t>
            </a:r>
            <a:r>
              <a:rPr lang="en-US" baseline="0" dirty="0" smtClean="0"/>
              <a:t> isn’t necessarily the case. A demotion simply means that an individual moves to a lower pay range. This could be by the employees choice but is also sometimes due to performance. These are some guidelines for demotions. Read bullets…</a:t>
            </a:r>
          </a:p>
          <a:p>
            <a:endParaRPr lang="en-US" baseline="0" dirty="0" smtClean="0"/>
          </a:p>
          <a:p>
            <a:r>
              <a:rPr lang="en-US" b="1" baseline="0" dirty="0" smtClean="0"/>
              <a:t>You should always contact Human Resources to discuss a demotion prior to addressing it with the employee.</a:t>
            </a:r>
            <a:endParaRPr lang="en-US" b="1" dirty="0"/>
          </a:p>
        </p:txBody>
      </p:sp>
      <p:sp>
        <p:nvSpPr>
          <p:cNvPr id="4" name="Slide Number Placeholder 3"/>
          <p:cNvSpPr>
            <a:spLocks noGrp="1"/>
          </p:cNvSpPr>
          <p:nvPr>
            <p:ph type="sldNum" sz="quarter" idx="10"/>
          </p:nvPr>
        </p:nvSpPr>
        <p:spPr/>
        <p:txBody>
          <a:bodyPr/>
          <a:lstStyle/>
          <a:p>
            <a:fld id="{4FE1C017-6D19-475C-8BFA-8888C6B29BB2}" type="slidenum">
              <a:rPr lang="en-US" smtClean="0"/>
              <a:t>26</a:t>
            </a:fld>
            <a:endParaRPr lang="en-US" dirty="0"/>
          </a:p>
        </p:txBody>
      </p:sp>
    </p:spTree>
    <p:extLst>
      <p:ext uri="{BB962C8B-B14F-4D97-AF65-F5344CB8AC3E}">
        <p14:creationId xmlns:p14="http://schemas.microsoft.com/office/powerpoint/2010/main" val="1168927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An</a:t>
            </a:r>
            <a:r>
              <a:rPr lang="en-US" baseline="0" dirty="0" smtClean="0"/>
              <a:t> overview of several types of p</a:t>
            </a:r>
            <a:r>
              <a:rPr lang="en-US" dirty="0" smtClean="0"/>
              <a:t>ay adjustments is also included in the Administration Guidelines. Read bullets…</a:t>
            </a:r>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27</a:t>
            </a:fld>
            <a:endParaRPr lang="en-US" dirty="0"/>
          </a:p>
        </p:txBody>
      </p:sp>
    </p:spTree>
    <p:extLst>
      <p:ext uri="{BB962C8B-B14F-4D97-AF65-F5344CB8AC3E}">
        <p14:creationId xmlns:p14="http://schemas.microsoft.com/office/powerpoint/2010/main" val="4209036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salary adjustments include: Read bullets…</a:t>
            </a:r>
          </a:p>
          <a:p>
            <a:endParaRPr lang="en-US" baseline="0" dirty="0" smtClean="0"/>
          </a:p>
          <a:p>
            <a:r>
              <a:rPr lang="en-US" baseline="0" dirty="0" smtClean="0"/>
              <a:t>Remember to consult with Human Resources prior to making any salary adjustments. </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28</a:t>
            </a:fld>
            <a:endParaRPr lang="en-US" dirty="0"/>
          </a:p>
        </p:txBody>
      </p:sp>
    </p:spTree>
    <p:extLst>
      <p:ext uri="{BB962C8B-B14F-4D97-AF65-F5344CB8AC3E}">
        <p14:creationId xmlns:p14="http://schemas.microsoft.com/office/powerpoint/2010/main" val="313584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campus</a:t>
            </a:r>
            <a:r>
              <a:rPr lang="en-US" baseline="0" dirty="0" smtClean="0"/>
              <a:t>, the hospital and System have identified a contact number for compensation which is shown here and also available in the Administration Guidelines booklet.</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29</a:t>
            </a:fld>
            <a:endParaRPr lang="en-US" dirty="0"/>
          </a:p>
        </p:txBody>
      </p:sp>
    </p:spTree>
    <p:extLst>
      <p:ext uri="{BB962C8B-B14F-4D97-AF65-F5344CB8AC3E}">
        <p14:creationId xmlns:p14="http://schemas.microsoft.com/office/powerpoint/2010/main" val="83600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project was undertaken to provide the University with an up to date and common platform with which to administer employee’s salaries and ensure</a:t>
            </a:r>
            <a:r>
              <a:rPr lang="en-US" baseline="0" dirty="0" smtClean="0"/>
              <a:t> that we can </a:t>
            </a:r>
            <a:r>
              <a:rPr lang="en-US" dirty="0" smtClean="0"/>
              <a:t>compete for talent.</a:t>
            </a:r>
            <a:r>
              <a:rPr lang="en-US" baseline="0" dirty="0" smtClean="0"/>
              <a:t> It does not include academic or union titles. The project started as a pilot and has now expanded organization-wide.</a:t>
            </a:r>
            <a:endParaRPr lang="en-US" dirty="0" smtClean="0"/>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3</a:t>
            </a:fld>
            <a:endParaRPr lang="en-US" dirty="0"/>
          </a:p>
        </p:txBody>
      </p:sp>
    </p:spTree>
    <p:extLst>
      <p:ext uri="{BB962C8B-B14F-4D97-AF65-F5344CB8AC3E}">
        <p14:creationId xmlns:p14="http://schemas.microsoft.com/office/powerpoint/2010/main" val="321010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the major points again and then I’ll share the</a:t>
            </a:r>
            <a:r>
              <a:rPr lang="en-US" baseline="0" dirty="0" smtClean="0"/>
              <a:t> project’s next steps and the timeline. Read slide…</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30</a:t>
            </a:fld>
            <a:endParaRPr lang="en-US" dirty="0"/>
          </a:p>
        </p:txBody>
      </p:sp>
    </p:spTree>
    <p:extLst>
      <p:ext uri="{BB962C8B-B14F-4D97-AF65-F5344CB8AC3E}">
        <p14:creationId xmlns:p14="http://schemas.microsoft.com/office/powerpoint/2010/main" val="246933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addition</a:t>
            </a:r>
            <a:r>
              <a:rPr lang="en-US" baseline="0" dirty="0" smtClean="0"/>
              <a:t> to comparing the relative value of one job to another inside the organization, t</a:t>
            </a:r>
            <a:r>
              <a:rPr lang="en-US" dirty="0" smtClean="0"/>
              <a:t>he project allows us to compare ourselves to those with whom we compete for talent. It also provides a way for you, as a</a:t>
            </a:r>
            <a:r>
              <a:rPr lang="en-US" baseline="0" dirty="0" smtClean="0"/>
              <a:t> leader in the organization, to explain to employees how the com</a:t>
            </a:r>
            <a:r>
              <a:rPr lang="en-US" dirty="0" smtClean="0"/>
              <a:t>pensation program works</a:t>
            </a:r>
            <a:r>
              <a:rPr lang="en-US" baseline="0" dirty="0" smtClean="0"/>
              <a:t> and w</a:t>
            </a:r>
            <a:r>
              <a:rPr lang="en-US" dirty="0" smtClean="0"/>
              <a:t>ith the tools to manage the program in a fair and consistent manner.</a:t>
            </a:r>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4</a:t>
            </a:fld>
            <a:endParaRPr lang="en-US" dirty="0"/>
          </a:p>
        </p:txBody>
      </p:sp>
    </p:spTree>
    <p:extLst>
      <p:ext uri="{BB962C8B-B14F-4D97-AF65-F5344CB8AC3E}">
        <p14:creationId xmlns:p14="http://schemas.microsoft.com/office/powerpoint/2010/main" val="131897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 a part of the project, a</a:t>
            </a:r>
            <a:r>
              <a:rPr lang="en-US" baseline="0" dirty="0" smtClean="0"/>
              <a:t>n organizational compensation philosophy was developed to provide leaders with guiding principles around the program. </a:t>
            </a:r>
            <a:r>
              <a:rPr lang="en-US" baseline="0" dirty="0" smtClean="0"/>
              <a:t>All campuses participated in developing this compensation philosophy for the organization. Read </a:t>
            </a:r>
            <a:r>
              <a:rPr lang="en-US" baseline="0" dirty="0" smtClean="0"/>
              <a:t>bullets…</a:t>
            </a:r>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5</a:t>
            </a:fld>
            <a:endParaRPr lang="en-US" dirty="0"/>
          </a:p>
        </p:txBody>
      </p:sp>
    </p:spTree>
    <p:extLst>
      <p:ext uri="{BB962C8B-B14F-4D97-AF65-F5344CB8AC3E}">
        <p14:creationId xmlns:p14="http://schemas.microsoft.com/office/powerpoint/2010/main" val="423404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that a little more. Considering</a:t>
            </a:r>
            <a:r>
              <a:rPr lang="en-US" baseline="0" dirty="0" smtClean="0"/>
              <a:t> our philosophy, we have several objectives to consider when creating an actual salary structure. </a:t>
            </a:r>
          </a:p>
          <a:p>
            <a:r>
              <a:rPr lang="en-US" baseline="0" dirty="0" smtClean="0"/>
              <a:t>Read bullets…</a:t>
            </a:r>
            <a:endParaRPr lang="en-US" dirty="0"/>
          </a:p>
        </p:txBody>
      </p:sp>
      <p:sp>
        <p:nvSpPr>
          <p:cNvPr id="4" name="Slide Number Placeholder 3"/>
          <p:cNvSpPr>
            <a:spLocks noGrp="1"/>
          </p:cNvSpPr>
          <p:nvPr>
            <p:ph type="sldNum" sz="quarter" idx="10"/>
          </p:nvPr>
        </p:nvSpPr>
        <p:spPr/>
        <p:txBody>
          <a:bodyPr/>
          <a:lstStyle/>
          <a:p>
            <a:fld id="{0CA27CB4-7683-4241-91E9-CE249E962502}" type="slidenum">
              <a:rPr lang="en-US" smtClean="0"/>
              <a:t>6</a:t>
            </a:fld>
            <a:endParaRPr lang="en-US" dirty="0"/>
          </a:p>
        </p:txBody>
      </p:sp>
    </p:spTree>
    <p:extLst>
      <p:ext uri="{BB962C8B-B14F-4D97-AF65-F5344CB8AC3E}">
        <p14:creationId xmlns:p14="http://schemas.microsoft.com/office/powerpoint/2010/main" val="161339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a:t>
            </a:r>
            <a:r>
              <a:rPr lang="en-US" baseline="0" dirty="0" smtClean="0"/>
              <a:t> provides an overview of the project which </a:t>
            </a:r>
            <a:r>
              <a:rPr lang="en-US" dirty="0" smtClean="0"/>
              <a:t>includes</a:t>
            </a:r>
            <a:r>
              <a:rPr lang="en-US" baseline="0" dirty="0" smtClean="0"/>
              <a:t> evaluating each position in the organization. </a:t>
            </a:r>
          </a:p>
          <a:p>
            <a:pPr marL="174708" indent="-174708" defTabSz="931774">
              <a:buFont typeface="Arial" pitchFamily="34" charset="0"/>
              <a:buChar char="•"/>
              <a:defRPr/>
            </a:pPr>
            <a:r>
              <a:rPr lang="en-US" baseline="0" dirty="0" smtClean="0"/>
              <a:t>The evaluation process often identifies like positions that may be titled differently. Our experience with the project to date has shown us that we have jobs that require similar skills and experience (and therefore pay) but have different titles. As a part of the project, these will be consolidated into fewer titles. This may change titles for some of your employees.</a:t>
            </a:r>
          </a:p>
          <a:p>
            <a:pPr marL="174708" indent="-174708" defTabSz="931774">
              <a:buFont typeface="Arial" pitchFamily="34" charset="0"/>
              <a:buChar char="•"/>
              <a:defRPr/>
            </a:pPr>
            <a:r>
              <a:rPr lang="en-US" baseline="0" dirty="0" smtClean="0"/>
              <a:t>Once the evaluation is complete, the position is placed within a GGS salary range.</a:t>
            </a:r>
          </a:p>
          <a:p>
            <a:pPr marL="174708" indent="-174708" defTabSz="931774">
              <a:buFont typeface="Arial" pitchFamily="34" charset="0"/>
              <a:buChar char="•"/>
              <a:defRPr/>
            </a:pPr>
            <a:r>
              <a:rPr lang="en-US" baseline="0" dirty="0" smtClean="0"/>
              <a:t>Following evaluation and placement in the structure, updated job descriptions are completed.</a:t>
            </a:r>
          </a:p>
          <a:p>
            <a:pPr marL="174708" indent="-174708" defTabSz="931774">
              <a:buFont typeface="Arial" pitchFamily="34" charset="0"/>
              <a:buChar char="•"/>
              <a:defRPr/>
            </a:pPr>
            <a:r>
              <a:rPr lang="en-US" baseline="0" dirty="0" smtClean="0"/>
              <a:t>The targeted outcome of this process is to create internal equity for salaries and ensure that we are externally competitive</a:t>
            </a:r>
            <a:r>
              <a:rPr lang="en-US" dirty="0" smtClean="0"/>
              <a:t>. We’ll talk more about how this will happen as we move through the presentation.</a:t>
            </a:r>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7</a:t>
            </a:fld>
            <a:endParaRPr lang="en-US" dirty="0"/>
          </a:p>
        </p:txBody>
      </p:sp>
    </p:spTree>
    <p:extLst>
      <p:ext uri="{BB962C8B-B14F-4D97-AF65-F5344CB8AC3E}">
        <p14:creationId xmlns:p14="http://schemas.microsoft.com/office/powerpoint/2010/main" val="111572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project evaluates the positions AS THEY ARE TODAY. It does not change the type of work</a:t>
            </a:r>
            <a:r>
              <a:rPr lang="en-US" baseline="0" dirty="0" smtClean="0"/>
              <a:t> and will not reduce pay, eliminate positions or cause layoffs. It also does not evaluate the performance of individuals within a job title.</a:t>
            </a:r>
            <a:endParaRPr lang="en-US" dirty="0" smtClean="0"/>
          </a:p>
          <a:p>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8</a:t>
            </a:fld>
            <a:endParaRPr lang="en-US" dirty="0"/>
          </a:p>
        </p:txBody>
      </p:sp>
    </p:spTree>
    <p:extLst>
      <p:ext uri="{BB962C8B-B14F-4D97-AF65-F5344CB8AC3E}">
        <p14:creationId xmlns:p14="http://schemas.microsoft.com/office/powerpoint/2010/main" val="16356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itchFamily="34" charset="0"/>
              <a:buChar char="•"/>
            </a:pPr>
            <a:r>
              <a:rPr lang="en-US" dirty="0" smtClean="0"/>
              <a:t>This is a list of the Global</a:t>
            </a:r>
            <a:r>
              <a:rPr lang="en-US" baseline="0" dirty="0" smtClean="0"/>
              <a:t> Groups, or job families, </a:t>
            </a:r>
            <a:r>
              <a:rPr lang="en-US" baseline="0" dirty="0" smtClean="0"/>
              <a:t>into which </a:t>
            </a:r>
            <a:r>
              <a:rPr lang="en-US" baseline="0" dirty="0" smtClean="0"/>
              <a:t>all staff positions are </a:t>
            </a:r>
            <a:r>
              <a:rPr lang="en-US" baseline="0" dirty="0" smtClean="0"/>
              <a:t>grouped.</a:t>
            </a:r>
            <a:endParaRPr lang="en-US" dirty="0" smtClean="0"/>
          </a:p>
          <a:p>
            <a:pPr marL="178027" indent="-178027">
              <a:buFont typeface="Arial" pitchFamily="34" charset="0"/>
              <a:buChar char="•"/>
            </a:pPr>
            <a:r>
              <a:rPr lang="en-US" dirty="0" smtClean="0"/>
              <a:t>A</a:t>
            </a:r>
            <a:r>
              <a:rPr lang="en-US" baseline="0" dirty="0" smtClean="0"/>
              <a:t> team of evaluators </a:t>
            </a:r>
            <a:r>
              <a:rPr lang="en-US" baseline="0" dirty="0" smtClean="0"/>
              <a:t>have evaluated every job in </a:t>
            </a:r>
            <a:r>
              <a:rPr lang="en-US" baseline="0" dirty="0" smtClean="0"/>
              <a:t>each of these groups. </a:t>
            </a:r>
            <a:endParaRPr lang="en-US" baseline="0" dirty="0" smtClean="0"/>
          </a:p>
          <a:p>
            <a:pPr marL="178027" indent="-178027">
              <a:buFont typeface="Arial" pitchFamily="34" charset="0"/>
              <a:buChar char="•"/>
            </a:pPr>
            <a:r>
              <a:rPr lang="en-US" dirty="0" smtClean="0"/>
              <a:t>All </a:t>
            </a:r>
            <a:r>
              <a:rPr lang="en-US" dirty="0" smtClean="0"/>
              <a:t>the jobs within a Global Group or job family are evaluated as a unit by trained evaluators and compared across the campuses for consistency.</a:t>
            </a:r>
            <a:endParaRPr lang="en-US" dirty="0"/>
          </a:p>
        </p:txBody>
      </p:sp>
      <p:sp>
        <p:nvSpPr>
          <p:cNvPr id="4" name="Slide Number Placeholder 3"/>
          <p:cNvSpPr>
            <a:spLocks noGrp="1"/>
          </p:cNvSpPr>
          <p:nvPr>
            <p:ph type="sldNum" sz="quarter" idx="10"/>
          </p:nvPr>
        </p:nvSpPr>
        <p:spPr/>
        <p:txBody>
          <a:bodyPr/>
          <a:lstStyle/>
          <a:p>
            <a:fld id="{4FE1C017-6D19-475C-8BFA-8888C6B29BB2}" type="slidenum">
              <a:rPr lang="en-US" smtClean="0"/>
              <a:t>9</a:t>
            </a:fld>
            <a:endParaRPr lang="en-US" dirty="0"/>
          </a:p>
        </p:txBody>
      </p:sp>
    </p:spTree>
    <p:extLst>
      <p:ext uri="{BB962C8B-B14F-4D97-AF65-F5344CB8AC3E}">
        <p14:creationId xmlns:p14="http://schemas.microsoft.com/office/powerpoint/2010/main" val="4152095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2" descr="104255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0"/>
            <a:ext cx="45926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3"/>
          <p:cNvSpPr>
            <a:spLocks noChangeArrowheads="1"/>
          </p:cNvSpPr>
          <p:nvPr/>
        </p:nvSpPr>
        <p:spPr bwMode="auto">
          <a:xfrm>
            <a:off x="0" y="5830888"/>
            <a:ext cx="7772400" cy="457200"/>
          </a:xfrm>
          <a:prstGeom prst="rect">
            <a:avLst/>
          </a:prstGeom>
          <a:solidFill>
            <a:srgbClr val="174A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charset="0"/>
              <a:ea typeface="Geneva" charset="0"/>
            </a:endParaRPr>
          </a:p>
        </p:txBody>
      </p:sp>
      <p:pic>
        <p:nvPicPr>
          <p:cNvPr id="4" name="Picture 24" descr="myTotalReward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56250"/>
            <a:ext cx="102393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UMSE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10509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ox_outline_pms7663 cop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
            <a:ext cx="532765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UM_Cat_Icon_compensation_4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6663" y="38893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56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17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71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9B8026-B52C-4016-8D01-6D80DEB8AE05}" type="slidenum">
              <a:rPr lang="en-US" smtClean="0"/>
              <a:t>‹#›</a:t>
            </a:fld>
            <a:endParaRPr lang="en-US" dirty="0"/>
          </a:p>
        </p:txBody>
      </p:sp>
    </p:spTree>
    <p:extLst>
      <p:ext uri="{BB962C8B-B14F-4D97-AF65-F5344CB8AC3E}">
        <p14:creationId xmlns:p14="http://schemas.microsoft.com/office/powerpoint/2010/main" val="279639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20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8495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50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02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027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1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990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094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ox_outline_7663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6200"/>
            <a:ext cx="9067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5"/>
          <p:cNvSpPr>
            <a:spLocks noChangeArrowheads="1"/>
          </p:cNvSpPr>
          <p:nvPr/>
        </p:nvSpPr>
        <p:spPr bwMode="auto">
          <a:xfrm>
            <a:off x="109538" y="146050"/>
            <a:ext cx="8931275" cy="749300"/>
          </a:xfrm>
          <a:prstGeom prst="rect">
            <a:avLst/>
          </a:prstGeom>
          <a:solidFill>
            <a:srgbClr val="5A00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dirty="0">
              <a:solidFill>
                <a:srgbClr val="5A0078"/>
              </a:solidFill>
            </a:endParaRPr>
          </a:p>
        </p:txBody>
      </p:sp>
      <p:sp>
        <p:nvSpPr>
          <p:cNvPr id="1036" name="Rectangle 12"/>
          <p:cNvSpPr>
            <a:spLocks noGrp="1" noChangeArrowheads="1"/>
          </p:cNvSpPr>
          <p:nvPr>
            <p:ph type="body" idx="1"/>
          </p:nvPr>
        </p:nvSpPr>
        <p:spPr bwMode="auto">
          <a:xfrm>
            <a:off x="304800" y="12192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7" name="Rectangle 13"/>
          <p:cNvSpPr>
            <a:spLocks noGrp="1" noChangeArrowheads="1"/>
          </p:cNvSpPr>
          <p:nvPr>
            <p:ph type="title"/>
          </p:nvPr>
        </p:nvSpPr>
        <p:spPr bwMode="auto">
          <a:xfrm>
            <a:off x="304800" y="228600"/>
            <a:ext cx="8534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pic>
        <p:nvPicPr>
          <p:cNvPr id="1030" name="Picture 1" descr="UM_Cat_Icon_compensation_4c.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321675" y="60277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hf hdr="0" dt="0"/>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ea typeface="Geneva" charset="0"/>
        </a:defRPr>
      </a:lvl2pPr>
      <a:lvl3pPr algn="l" rtl="0" eaLnBrk="1" fontAlgn="base" hangingPunct="1">
        <a:spcBef>
          <a:spcPct val="0"/>
        </a:spcBef>
        <a:spcAft>
          <a:spcPct val="0"/>
        </a:spcAft>
        <a:defRPr sz="2000" b="1">
          <a:solidFill>
            <a:schemeClr val="bg1"/>
          </a:solidFill>
          <a:latin typeface="Arial" charset="0"/>
          <a:ea typeface="Geneva" charset="0"/>
        </a:defRPr>
      </a:lvl3pPr>
      <a:lvl4pPr algn="l" rtl="0" eaLnBrk="1" fontAlgn="base" hangingPunct="1">
        <a:spcBef>
          <a:spcPct val="0"/>
        </a:spcBef>
        <a:spcAft>
          <a:spcPct val="0"/>
        </a:spcAft>
        <a:defRPr sz="2000" b="1">
          <a:solidFill>
            <a:schemeClr val="bg1"/>
          </a:solidFill>
          <a:latin typeface="Arial" charset="0"/>
          <a:ea typeface="Geneva" charset="0"/>
        </a:defRPr>
      </a:lvl4pPr>
      <a:lvl5pPr algn="l" rtl="0" eaLnBrk="1" fontAlgn="base" hangingPunct="1">
        <a:spcBef>
          <a:spcPct val="0"/>
        </a:spcBef>
        <a:spcAft>
          <a:spcPct val="0"/>
        </a:spcAft>
        <a:defRPr sz="2000" b="1">
          <a:solidFill>
            <a:schemeClr val="bg1"/>
          </a:solidFill>
          <a:latin typeface="Arial" charset="0"/>
          <a:ea typeface="Geneva" charset="0"/>
        </a:defRPr>
      </a:lvl5pPr>
      <a:lvl6pPr marL="457200" algn="l" rtl="0" eaLnBrk="1" fontAlgn="base" hangingPunct="1">
        <a:spcBef>
          <a:spcPct val="0"/>
        </a:spcBef>
        <a:spcAft>
          <a:spcPct val="0"/>
        </a:spcAft>
        <a:defRPr sz="2000" b="1">
          <a:solidFill>
            <a:schemeClr val="tx2"/>
          </a:solidFill>
          <a:latin typeface="Arial" charset="0"/>
          <a:ea typeface="Geneva" charset="0"/>
        </a:defRPr>
      </a:lvl6pPr>
      <a:lvl7pPr marL="914400" algn="l" rtl="0" eaLnBrk="1" fontAlgn="base" hangingPunct="1">
        <a:spcBef>
          <a:spcPct val="0"/>
        </a:spcBef>
        <a:spcAft>
          <a:spcPct val="0"/>
        </a:spcAft>
        <a:defRPr sz="2000" b="1">
          <a:solidFill>
            <a:schemeClr val="tx2"/>
          </a:solidFill>
          <a:latin typeface="Arial" charset="0"/>
          <a:ea typeface="Geneva" charset="0"/>
        </a:defRPr>
      </a:lvl7pPr>
      <a:lvl8pPr marL="1371600" algn="l" rtl="0" eaLnBrk="1" fontAlgn="base" hangingPunct="1">
        <a:spcBef>
          <a:spcPct val="0"/>
        </a:spcBef>
        <a:spcAft>
          <a:spcPct val="0"/>
        </a:spcAft>
        <a:defRPr sz="2000" b="1">
          <a:solidFill>
            <a:schemeClr val="tx2"/>
          </a:solidFill>
          <a:latin typeface="Arial" charset="0"/>
          <a:ea typeface="Geneva" charset="0"/>
        </a:defRPr>
      </a:lvl8pPr>
      <a:lvl9pPr marL="1828800" algn="l" rtl="0" eaLnBrk="1" fontAlgn="base" hangingPunct="1">
        <a:spcBef>
          <a:spcPct val="0"/>
        </a:spcBef>
        <a:spcAft>
          <a:spcPct val="0"/>
        </a:spcAft>
        <a:defRPr sz="2000" b="1">
          <a:solidFill>
            <a:schemeClr val="tx2"/>
          </a:solidFill>
          <a:latin typeface="Arial" charset="0"/>
          <a:ea typeface="Geneva"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4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Text Box 40"/>
          <p:cNvSpPr txBox="1">
            <a:spLocks noChangeArrowheads="1"/>
          </p:cNvSpPr>
          <p:nvPr/>
        </p:nvSpPr>
        <p:spPr bwMode="auto">
          <a:xfrm>
            <a:off x="152400" y="2057400"/>
            <a:ext cx="2362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dirty="0" smtClean="0">
                <a:solidFill>
                  <a:srgbClr val="5A0078"/>
                </a:solidFill>
                <a:latin typeface="Arial" charset="0"/>
                <a:ea typeface="Geneva" charset="0"/>
              </a:rPr>
              <a:t>Non-Academic Staff Compensation Structure &amp; Administration</a:t>
            </a:r>
            <a:endParaRPr lang="en-US" sz="2000" b="1" dirty="0">
              <a:solidFill>
                <a:srgbClr val="5A0078"/>
              </a:solidFill>
              <a:latin typeface="Arial" charset="0"/>
              <a:ea typeface="Geneva" charset="0"/>
            </a:endParaRPr>
          </a:p>
        </p:txBody>
      </p:sp>
      <p:sp>
        <p:nvSpPr>
          <p:cNvPr id="2089" name="Text Box 41"/>
          <p:cNvSpPr txBox="1">
            <a:spLocks noChangeArrowheads="1"/>
          </p:cNvSpPr>
          <p:nvPr/>
        </p:nvSpPr>
        <p:spPr bwMode="auto">
          <a:xfrm>
            <a:off x="1766888" y="5824538"/>
            <a:ext cx="594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2000" b="1" dirty="0" smtClean="0">
                <a:solidFill>
                  <a:schemeClr val="bg1"/>
                </a:solidFill>
                <a:latin typeface="Arial" charset="0"/>
                <a:ea typeface="Geneva" charset="0"/>
              </a:rPr>
              <a:t>Leadership Presentation 2013</a:t>
            </a:r>
            <a:endParaRPr lang="en-US" sz="2000" b="1" dirty="0">
              <a:solidFill>
                <a:schemeClr val="bg1"/>
              </a:solidFill>
              <a:latin typeface="Arial" charset="0"/>
              <a:ea typeface="Geneva" charset="0"/>
            </a:endParaRPr>
          </a:p>
        </p:txBody>
      </p:sp>
    </p:spTree>
    <p:extLst>
      <p:ext uri="{BB962C8B-B14F-4D97-AF65-F5344CB8AC3E}">
        <p14:creationId xmlns:p14="http://schemas.microsoft.com/office/powerpoint/2010/main" val="296542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Process Overview</a:t>
            </a:r>
            <a:endParaRPr lang="en-US" sz="2800" dirty="0"/>
          </a:p>
        </p:txBody>
      </p:sp>
      <p:sp>
        <p:nvSpPr>
          <p:cNvPr id="3" name="Content Placeholder 2"/>
          <p:cNvSpPr>
            <a:spLocks noGrp="1"/>
          </p:cNvSpPr>
          <p:nvPr>
            <p:ph idx="1"/>
          </p:nvPr>
        </p:nvSpPr>
        <p:spPr/>
        <p:txBody>
          <a:bodyPr/>
          <a:lstStyle/>
          <a:p>
            <a:pPr indent="-347472">
              <a:spcBef>
                <a:spcPts val="1200"/>
              </a:spcBef>
            </a:pPr>
            <a:r>
              <a:rPr lang="en-US" sz="2400" dirty="0" smtClean="0"/>
              <a:t>A </a:t>
            </a:r>
            <a:r>
              <a:rPr lang="en-US" sz="2400" dirty="0" smtClean="0"/>
              <a:t>nationally known evaluation tool called the Global Grading System (GGS</a:t>
            </a:r>
            <a:r>
              <a:rPr lang="en-US" sz="2400" dirty="0" smtClean="0"/>
              <a:t>) is used to evaluate jobs</a:t>
            </a:r>
            <a:endParaRPr lang="en-US" sz="2400" dirty="0" smtClean="0"/>
          </a:p>
          <a:p>
            <a:pPr indent="-347472">
              <a:spcBef>
                <a:spcPts val="1200"/>
              </a:spcBef>
            </a:pPr>
            <a:r>
              <a:rPr lang="en-US" sz="2400" dirty="0" smtClean="0"/>
              <a:t>HR staff across all campuses have been certified in the use of GGS</a:t>
            </a:r>
          </a:p>
          <a:p>
            <a:pPr indent="-347472">
              <a:spcBef>
                <a:spcPts val="1200"/>
              </a:spcBef>
            </a:pPr>
            <a:r>
              <a:rPr lang="en-US" sz="2400" dirty="0" smtClean="0"/>
              <a:t>Positions are evaluated by a cross-campus group of GGS trained </a:t>
            </a:r>
            <a:r>
              <a:rPr lang="en-US" sz="2400" dirty="0" smtClean="0"/>
              <a:t>evaluators; then </a:t>
            </a:r>
            <a:r>
              <a:rPr lang="en-US" sz="2400" dirty="0" smtClean="0"/>
              <a:t>validated by a larger group of cross-campus HR staff for comparability and consistency</a:t>
            </a:r>
          </a:p>
          <a:p>
            <a:pPr indent="-347472">
              <a:spcBef>
                <a:spcPts val="1200"/>
              </a:spcBef>
            </a:pPr>
            <a:r>
              <a:rPr lang="en-US" sz="2400" dirty="0" smtClean="0"/>
              <a:t>Following evaluation and placement of a global group into the salary structure with titles, the global group is validated with managers who have employees in that group </a:t>
            </a:r>
            <a:endParaRPr lang="en-US" sz="2400" dirty="0"/>
          </a:p>
        </p:txBody>
      </p:sp>
    </p:spTree>
    <p:extLst>
      <p:ext uri="{BB962C8B-B14F-4D97-AF65-F5344CB8AC3E}">
        <p14:creationId xmlns:p14="http://schemas.microsoft.com/office/powerpoint/2010/main" val="3393165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Job Banding and Grading</a:t>
            </a:r>
            <a:endParaRPr lang="en-US" sz="2800" dirty="0"/>
          </a:p>
        </p:txBody>
      </p:sp>
      <p:sp>
        <p:nvSpPr>
          <p:cNvPr id="4" name="Rectangle 3"/>
          <p:cNvSpPr/>
          <p:nvPr/>
        </p:nvSpPr>
        <p:spPr>
          <a:xfrm>
            <a:off x="457200" y="1066800"/>
            <a:ext cx="8344270" cy="5724644"/>
          </a:xfrm>
          <a:prstGeom prst="rect">
            <a:avLst/>
          </a:prstGeom>
        </p:spPr>
        <p:txBody>
          <a:bodyPr wrap="square">
            <a:spAutoFit/>
          </a:bodyPr>
          <a:lstStyle/>
          <a:p>
            <a:r>
              <a:rPr lang="en-US" sz="2400" dirty="0"/>
              <a:t>Each </a:t>
            </a:r>
            <a:r>
              <a:rPr lang="en-US" sz="2400" b="1" dirty="0"/>
              <a:t>individual job </a:t>
            </a:r>
            <a:r>
              <a:rPr lang="en-US" sz="2400" dirty="0"/>
              <a:t>in the organization is </a:t>
            </a:r>
            <a:r>
              <a:rPr lang="en-US" sz="2400" dirty="0" smtClean="0"/>
              <a:t>evaluated </a:t>
            </a:r>
          </a:p>
          <a:p>
            <a:endParaRPr lang="en-US" sz="2400" dirty="0"/>
          </a:p>
          <a:p>
            <a:r>
              <a:rPr lang="en-US" sz="2400" dirty="0" smtClean="0"/>
              <a:t>Jobs </a:t>
            </a:r>
            <a:r>
              <a:rPr lang="en-US" sz="2400" dirty="0"/>
              <a:t>are allocated to a </a:t>
            </a:r>
            <a:r>
              <a:rPr lang="en-US" sz="2400" b="1" dirty="0"/>
              <a:t>band</a:t>
            </a:r>
            <a:r>
              <a:rPr lang="en-US" sz="2400" dirty="0"/>
              <a:t> by </a:t>
            </a:r>
            <a:r>
              <a:rPr lang="en-US" sz="2400" dirty="0" smtClean="0"/>
              <a:t>applying a series </a:t>
            </a:r>
            <a:r>
              <a:rPr lang="en-US" sz="2400" dirty="0"/>
              <a:t>of questions in a decision </a:t>
            </a:r>
            <a:r>
              <a:rPr lang="en-US" sz="2400" dirty="0" smtClean="0"/>
              <a:t>tree</a:t>
            </a:r>
          </a:p>
          <a:p>
            <a:pPr marL="742950" lvl="1" indent="-285750">
              <a:buFont typeface="Arial" pitchFamily="34" charset="0"/>
              <a:buChar char="•"/>
            </a:pPr>
            <a:r>
              <a:rPr lang="en-US" sz="2200" dirty="0" smtClean="0"/>
              <a:t>Management </a:t>
            </a:r>
          </a:p>
          <a:p>
            <a:pPr marL="742950" lvl="1" indent="-285750">
              <a:buFont typeface="Arial" pitchFamily="34" charset="0"/>
              <a:buChar char="•"/>
            </a:pPr>
            <a:r>
              <a:rPr lang="en-US" sz="2200" dirty="0" smtClean="0"/>
              <a:t>Individual Contributor</a:t>
            </a:r>
          </a:p>
          <a:p>
            <a:endParaRPr lang="en-US" sz="2400" dirty="0" smtClean="0"/>
          </a:p>
          <a:p>
            <a:r>
              <a:rPr lang="en-US" sz="2400" dirty="0" smtClean="0"/>
              <a:t>Once banded, a </a:t>
            </a:r>
            <a:r>
              <a:rPr lang="en-US" sz="2400" b="1" dirty="0" smtClean="0"/>
              <a:t>grade</a:t>
            </a:r>
            <a:r>
              <a:rPr lang="en-US" sz="2400" dirty="0" smtClean="0"/>
              <a:t> is determined by seven factors:</a:t>
            </a:r>
          </a:p>
          <a:p>
            <a:pPr marL="742950" lvl="1" indent="-285750">
              <a:buFont typeface="Arial" pitchFamily="34" charset="0"/>
              <a:buChar char="•"/>
            </a:pPr>
            <a:r>
              <a:rPr lang="en-US" sz="2200" dirty="0" smtClean="0"/>
              <a:t>Functional knowledge</a:t>
            </a:r>
          </a:p>
          <a:p>
            <a:pPr marL="742950" lvl="1" indent="-285750">
              <a:buFont typeface="Arial" pitchFamily="34" charset="0"/>
              <a:buChar char="•"/>
            </a:pPr>
            <a:r>
              <a:rPr lang="en-US" sz="2200" dirty="0" smtClean="0"/>
              <a:t>Business expertise</a:t>
            </a:r>
          </a:p>
          <a:p>
            <a:pPr marL="742950" lvl="1" indent="-285750">
              <a:buFont typeface="Arial" pitchFamily="34" charset="0"/>
              <a:buChar char="•"/>
            </a:pPr>
            <a:r>
              <a:rPr lang="en-US" sz="2200" dirty="0" smtClean="0"/>
              <a:t>Leadership</a:t>
            </a:r>
          </a:p>
          <a:p>
            <a:pPr marL="742950" lvl="1" indent="-285750">
              <a:buFont typeface="Arial" pitchFamily="34" charset="0"/>
              <a:buChar char="•"/>
            </a:pPr>
            <a:r>
              <a:rPr lang="en-US" sz="2200" dirty="0" smtClean="0"/>
              <a:t>Problem solving</a:t>
            </a:r>
          </a:p>
          <a:p>
            <a:pPr marL="742950" lvl="1" indent="-285750">
              <a:buFont typeface="Arial" pitchFamily="34" charset="0"/>
              <a:buChar char="•"/>
            </a:pPr>
            <a:r>
              <a:rPr lang="en-US" sz="2200" dirty="0" smtClean="0"/>
              <a:t>Nature of impact</a:t>
            </a:r>
          </a:p>
          <a:p>
            <a:pPr marL="742950" lvl="1" indent="-285750">
              <a:buFont typeface="Arial" pitchFamily="34" charset="0"/>
              <a:buChar char="•"/>
            </a:pPr>
            <a:r>
              <a:rPr lang="en-US" sz="2200" dirty="0" smtClean="0"/>
              <a:t>Area of impact</a:t>
            </a:r>
          </a:p>
          <a:p>
            <a:pPr marL="742950" lvl="1" indent="-285750">
              <a:buFont typeface="Arial" pitchFamily="34" charset="0"/>
              <a:buChar char="•"/>
            </a:pPr>
            <a:r>
              <a:rPr lang="en-US" sz="2200" dirty="0" smtClean="0"/>
              <a:t>Interpersonal skills</a:t>
            </a:r>
          </a:p>
          <a:p>
            <a:pPr marL="1200150" lvl="2" indent="-285750">
              <a:buFont typeface="Arial" pitchFamily="34" charset="0"/>
              <a:buChar char="•"/>
            </a:pPr>
            <a:endParaRPr lang="en-US" sz="2400" dirty="0" smtClean="0"/>
          </a:p>
        </p:txBody>
      </p:sp>
    </p:spTree>
    <p:extLst>
      <p:ext uri="{BB962C8B-B14F-4D97-AF65-F5344CB8AC3E}">
        <p14:creationId xmlns:p14="http://schemas.microsoft.com/office/powerpoint/2010/main" val="2634530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Job Banding</a:t>
            </a:r>
            <a:endParaRPr lang="en-US" sz="2800" dirty="0"/>
          </a:p>
        </p:txBody>
      </p:sp>
      <p:sp>
        <p:nvSpPr>
          <p:cNvPr id="6" name="Content Placeholder 2"/>
          <p:cNvSpPr txBox="1">
            <a:spLocks/>
          </p:cNvSpPr>
          <p:nvPr/>
        </p:nvSpPr>
        <p:spPr>
          <a:xfrm>
            <a:off x="381000" y="1295400"/>
            <a:ext cx="7772400" cy="928458"/>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buNone/>
              <a:defRPr/>
            </a:pPr>
            <a:r>
              <a:rPr lang="en-US" sz="2400" dirty="0" smtClean="0"/>
              <a:t>Employees can develop along one of two career paths:</a:t>
            </a:r>
            <a:endParaRPr lang="en-US" sz="2000" dirty="0" smtClean="0"/>
          </a:p>
          <a:p>
            <a:pPr>
              <a:defRPr/>
            </a:pPr>
            <a:endParaRPr lang="en-US" sz="2800" dirty="0"/>
          </a:p>
        </p:txBody>
      </p:sp>
      <p:graphicFrame>
        <p:nvGraphicFramePr>
          <p:cNvPr id="7" name="Content Placeholder 7"/>
          <p:cNvGraphicFramePr>
            <a:graphicFrameLocks/>
          </p:cNvGraphicFramePr>
          <p:nvPr>
            <p:extLst>
              <p:ext uri="{D42A27DB-BD31-4B8C-83A1-F6EECF244321}">
                <p14:modId xmlns:p14="http://schemas.microsoft.com/office/powerpoint/2010/main" val="246530269"/>
              </p:ext>
            </p:extLst>
          </p:nvPr>
        </p:nvGraphicFramePr>
        <p:xfrm>
          <a:off x="762000" y="2223858"/>
          <a:ext cx="7772400" cy="367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4724400" y="2223858"/>
            <a:ext cx="1" cy="373379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72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2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nvGraphicFramePr>
        <p:xfrm>
          <a:off x="304800" y="1905000"/>
          <a:ext cx="304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38600" y="1752600"/>
            <a:ext cx="4876800" cy="4708525"/>
          </a:xfrm>
          <a:prstGeom prst="rect">
            <a:avLst/>
          </a:prstGeom>
          <a:noFill/>
        </p:spPr>
        <p:txBody>
          <a:bodyPr>
            <a:spAutoFit/>
          </a:bodyPr>
          <a:lstStyle/>
          <a:p>
            <a:pPr marL="225425" indent="-225425">
              <a:spcBef>
                <a:spcPts val="600"/>
              </a:spcBef>
              <a:buFont typeface="Arial" pitchFamily="34" charset="0"/>
              <a:buChar char="•"/>
              <a:defRPr/>
            </a:pPr>
            <a:r>
              <a:rPr lang="en-US" sz="1800" dirty="0">
                <a:latin typeface="+mn-lt"/>
              </a:rPr>
              <a:t>The </a:t>
            </a:r>
            <a:r>
              <a:rPr lang="en-US" sz="1800" b="1" i="1" dirty="0">
                <a:latin typeface="+mn-lt"/>
              </a:rPr>
              <a:t>knowledge</a:t>
            </a:r>
            <a:r>
              <a:rPr lang="en-US" sz="1800" dirty="0">
                <a:latin typeface="+mn-lt"/>
              </a:rPr>
              <a:t> required to perform the work</a:t>
            </a:r>
          </a:p>
          <a:p>
            <a:pPr marL="225425" indent="-225425">
              <a:spcBef>
                <a:spcPts val="600"/>
              </a:spcBef>
              <a:buFont typeface="Arial" pitchFamily="34" charset="0"/>
              <a:buChar char="•"/>
              <a:defRPr/>
            </a:pPr>
            <a:r>
              <a:rPr lang="en-US" sz="1800" dirty="0">
                <a:latin typeface="+mn-lt"/>
              </a:rPr>
              <a:t>The </a:t>
            </a:r>
            <a:r>
              <a:rPr lang="en-US" sz="1800" b="1" i="1" dirty="0">
                <a:latin typeface="+mn-lt"/>
              </a:rPr>
              <a:t>expertise</a:t>
            </a:r>
            <a:r>
              <a:rPr lang="en-US" sz="1800" dirty="0">
                <a:latin typeface="+mn-lt"/>
              </a:rPr>
              <a:t> in the job, the related areas affecting the job, and areas which the job affects</a:t>
            </a:r>
          </a:p>
          <a:p>
            <a:pPr marL="225425" indent="-225425">
              <a:spcBef>
                <a:spcPts val="600"/>
              </a:spcBef>
              <a:buFont typeface="Arial" pitchFamily="34" charset="0"/>
              <a:buChar char="•"/>
              <a:defRPr/>
            </a:pPr>
            <a:r>
              <a:rPr lang="en-US" sz="1800" dirty="0">
                <a:latin typeface="+mn-lt"/>
              </a:rPr>
              <a:t>The </a:t>
            </a:r>
            <a:r>
              <a:rPr lang="en-US" sz="1800" b="1" i="1" dirty="0">
                <a:latin typeface="+mn-lt"/>
              </a:rPr>
              <a:t>leadership</a:t>
            </a:r>
            <a:r>
              <a:rPr lang="en-US" sz="1800" dirty="0">
                <a:latin typeface="+mn-lt"/>
              </a:rPr>
              <a:t> required in the job</a:t>
            </a:r>
          </a:p>
          <a:p>
            <a:pPr marL="225425" indent="-225425">
              <a:spcBef>
                <a:spcPts val="600"/>
              </a:spcBef>
              <a:buFont typeface="Arial" pitchFamily="34" charset="0"/>
              <a:buChar char="•"/>
              <a:defRPr/>
            </a:pPr>
            <a:r>
              <a:rPr lang="en-US" sz="1800" dirty="0">
                <a:latin typeface="+mn-lt"/>
              </a:rPr>
              <a:t>The </a:t>
            </a:r>
            <a:r>
              <a:rPr lang="en-US" sz="1800" b="1" i="1" dirty="0">
                <a:latin typeface="+mn-lt"/>
              </a:rPr>
              <a:t>independence</a:t>
            </a:r>
            <a:r>
              <a:rPr lang="en-US" sz="1800" dirty="0">
                <a:latin typeface="+mn-lt"/>
              </a:rPr>
              <a:t> with which the job operates</a:t>
            </a:r>
          </a:p>
          <a:p>
            <a:pPr marL="225425" indent="-225425">
              <a:spcBef>
                <a:spcPts val="600"/>
              </a:spcBef>
              <a:buFont typeface="Arial" pitchFamily="34" charset="0"/>
              <a:buChar char="•"/>
              <a:defRPr/>
            </a:pPr>
            <a:r>
              <a:rPr lang="en-US" sz="1800" dirty="0">
                <a:latin typeface="+mn-lt"/>
              </a:rPr>
              <a:t>The </a:t>
            </a:r>
            <a:r>
              <a:rPr lang="en-US" sz="1800" b="1" i="1" dirty="0">
                <a:latin typeface="+mn-lt"/>
              </a:rPr>
              <a:t>influence</a:t>
            </a:r>
            <a:r>
              <a:rPr lang="en-US" sz="1800" dirty="0">
                <a:latin typeface="+mn-lt"/>
              </a:rPr>
              <a:t> of the job on other entities within the department, division and campus</a:t>
            </a:r>
          </a:p>
          <a:p>
            <a:pPr marL="225425" indent="-225425">
              <a:spcBef>
                <a:spcPts val="600"/>
              </a:spcBef>
              <a:buFont typeface="Arial" pitchFamily="34" charset="0"/>
              <a:buChar char="•"/>
              <a:defRPr/>
            </a:pPr>
            <a:r>
              <a:rPr lang="en-US" sz="1800" dirty="0">
                <a:latin typeface="+mn-lt"/>
              </a:rPr>
              <a:t>The </a:t>
            </a:r>
            <a:r>
              <a:rPr lang="en-US" sz="1800" b="1" i="1" dirty="0">
                <a:latin typeface="+mn-lt"/>
              </a:rPr>
              <a:t>impact</a:t>
            </a:r>
            <a:r>
              <a:rPr lang="en-US" sz="1800" dirty="0">
                <a:latin typeface="+mn-lt"/>
              </a:rPr>
              <a:t> of the job – both the type of impact and the scope of impact on the work team, department, division and campus</a:t>
            </a:r>
          </a:p>
          <a:p>
            <a:pPr marL="225425" indent="-225425">
              <a:spcBef>
                <a:spcPts val="600"/>
              </a:spcBef>
              <a:buFont typeface="Arial" pitchFamily="34" charset="0"/>
              <a:buChar char="•"/>
              <a:defRPr/>
            </a:pPr>
            <a:r>
              <a:rPr lang="en-US" sz="1800" dirty="0">
                <a:latin typeface="+mn-lt"/>
              </a:rPr>
              <a:t>The </a:t>
            </a:r>
            <a:r>
              <a:rPr lang="en-US" sz="1800" b="1" i="1" dirty="0">
                <a:latin typeface="+mn-lt"/>
              </a:rPr>
              <a:t>interpersonal</a:t>
            </a:r>
            <a:r>
              <a:rPr lang="en-US" sz="1800" b="1" dirty="0">
                <a:latin typeface="+mn-lt"/>
              </a:rPr>
              <a:t> and </a:t>
            </a:r>
            <a:r>
              <a:rPr lang="en-US" sz="1800" b="1" dirty="0" smtClean="0">
                <a:latin typeface="+mn-lt"/>
              </a:rPr>
              <a:t>                                  </a:t>
            </a:r>
            <a:r>
              <a:rPr lang="en-US" sz="1800" b="1" i="1" dirty="0" smtClean="0">
                <a:latin typeface="+mn-lt"/>
              </a:rPr>
              <a:t>communication</a:t>
            </a:r>
            <a:r>
              <a:rPr lang="en-US" sz="1800" b="1" dirty="0" smtClean="0">
                <a:latin typeface="+mn-lt"/>
              </a:rPr>
              <a:t> </a:t>
            </a:r>
            <a:r>
              <a:rPr lang="en-US" sz="1800" b="1" i="1" dirty="0">
                <a:latin typeface="+mn-lt"/>
              </a:rPr>
              <a:t>skills</a:t>
            </a:r>
            <a:r>
              <a:rPr lang="en-US" sz="1800" b="1" dirty="0">
                <a:latin typeface="+mn-lt"/>
              </a:rPr>
              <a:t> </a:t>
            </a:r>
            <a:r>
              <a:rPr lang="en-US" sz="1800" dirty="0">
                <a:latin typeface="+mn-lt"/>
              </a:rPr>
              <a:t>required</a:t>
            </a:r>
          </a:p>
        </p:txBody>
      </p:sp>
      <p:sp>
        <p:nvSpPr>
          <p:cNvPr id="10" name="Right Brace 9"/>
          <p:cNvSpPr/>
          <p:nvPr/>
        </p:nvSpPr>
        <p:spPr>
          <a:xfrm>
            <a:off x="3505200" y="2133600"/>
            <a:ext cx="457200" cy="3505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TextBox 11"/>
          <p:cNvSpPr txBox="1"/>
          <p:nvPr/>
        </p:nvSpPr>
        <p:spPr>
          <a:xfrm>
            <a:off x="304800" y="868725"/>
            <a:ext cx="8885238" cy="830997"/>
          </a:xfrm>
          <a:prstGeom prst="rect">
            <a:avLst/>
          </a:prstGeom>
          <a:noFill/>
        </p:spPr>
        <p:txBody>
          <a:bodyPr>
            <a:spAutoFit/>
          </a:bodyPr>
          <a:lstStyle/>
          <a:p>
            <a:pPr>
              <a:defRPr/>
            </a:pPr>
            <a:r>
              <a:rPr lang="en-US" sz="2400" dirty="0" smtClean="0"/>
              <a:t>During the evaluation process, 7 specific </a:t>
            </a:r>
            <a:r>
              <a:rPr lang="en-US" sz="2400" dirty="0"/>
              <a:t>job factors are assessed to determine the </a:t>
            </a:r>
            <a:r>
              <a:rPr lang="en-US" sz="2400" b="1" i="1" dirty="0"/>
              <a:t>level</a:t>
            </a:r>
            <a:r>
              <a:rPr lang="en-US" sz="2400" dirty="0"/>
              <a:t> of the </a:t>
            </a:r>
            <a:r>
              <a:rPr lang="en-US" sz="2400" dirty="0" smtClean="0"/>
              <a:t>job </a:t>
            </a:r>
            <a:r>
              <a:rPr lang="en-US" sz="2400" dirty="0"/>
              <a:t>within each </a:t>
            </a:r>
            <a:r>
              <a:rPr lang="en-US" sz="2400" b="1" i="1" dirty="0"/>
              <a:t>role</a:t>
            </a:r>
            <a:r>
              <a:rPr lang="en-US" sz="2400" dirty="0"/>
              <a:t>:</a:t>
            </a:r>
          </a:p>
        </p:txBody>
      </p:sp>
      <p:sp>
        <p:nvSpPr>
          <p:cNvPr id="12294" name="Title 1"/>
          <p:cNvSpPr>
            <a:spLocks noGrp="1"/>
          </p:cNvSpPr>
          <p:nvPr>
            <p:ph type="title"/>
          </p:nvPr>
        </p:nvSpPr>
        <p:spPr/>
        <p:txBody>
          <a:bodyPr/>
          <a:lstStyle/>
          <a:p>
            <a:pPr>
              <a:defRPr/>
            </a:pPr>
            <a:r>
              <a:rPr lang="en-US" sz="2800" dirty="0"/>
              <a:t>How is the job level decided?</a:t>
            </a:r>
            <a:endParaRPr lang="en-US" sz="2800" dirty="0" smtClean="0"/>
          </a:p>
        </p:txBody>
      </p:sp>
    </p:spTree>
    <p:extLst>
      <p:ext uri="{BB962C8B-B14F-4D97-AF65-F5344CB8AC3E}">
        <p14:creationId xmlns:p14="http://schemas.microsoft.com/office/powerpoint/2010/main" val="155418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nodeType="after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7"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if I disagree with the evaluation?</a:t>
            </a:r>
            <a:endParaRPr lang="en-US" sz="2800" dirty="0"/>
          </a:p>
        </p:txBody>
      </p:sp>
      <p:sp>
        <p:nvSpPr>
          <p:cNvPr id="3" name="Content Placeholder 2"/>
          <p:cNvSpPr>
            <a:spLocks noGrp="1"/>
          </p:cNvSpPr>
          <p:nvPr>
            <p:ph idx="1"/>
          </p:nvPr>
        </p:nvSpPr>
        <p:spPr>
          <a:xfrm>
            <a:off x="304800" y="1219200"/>
            <a:ext cx="8534400" cy="3429000"/>
          </a:xfrm>
        </p:spPr>
        <p:txBody>
          <a:bodyPr/>
          <a:lstStyle/>
          <a:p>
            <a:r>
              <a:rPr lang="en-US" sz="2400" b="1" dirty="0" smtClean="0"/>
              <a:t>If you believe a position has been placed incorrectly:</a:t>
            </a:r>
          </a:p>
          <a:p>
            <a:endParaRPr lang="en-US" sz="2800" dirty="0" smtClean="0"/>
          </a:p>
          <a:p>
            <a:pPr lvl="1">
              <a:buFont typeface="Wingdings" pitchFamily="2" charset="2"/>
              <a:buChar char="Ø"/>
            </a:pPr>
            <a:r>
              <a:rPr lang="en-US" sz="2200" dirty="0" smtClean="0"/>
              <a:t>Make sure position documentation is up-to-date and that HR has the most recent description</a:t>
            </a:r>
            <a:endParaRPr lang="en-US" sz="2200" dirty="0"/>
          </a:p>
          <a:p>
            <a:pPr lvl="1">
              <a:buFont typeface="Wingdings" pitchFamily="2" charset="2"/>
              <a:buChar char="Ø"/>
            </a:pPr>
            <a:r>
              <a:rPr lang="en-US" sz="2200" dirty="0" smtClean="0"/>
              <a:t>Schedule an appointment with HR to review the evaluation of the job(s) in question</a:t>
            </a:r>
          </a:p>
          <a:p>
            <a:pPr marL="457200" lvl="1" indent="0">
              <a:buNone/>
            </a:pPr>
            <a:endParaRPr lang="en-US" sz="2800" dirty="0" smtClean="0"/>
          </a:p>
          <a:p>
            <a:r>
              <a:rPr lang="en-US" sz="2400" b="1" dirty="0" smtClean="0"/>
              <a:t>Follow the process for requesting a re-evaluation of the job</a:t>
            </a:r>
            <a:endParaRPr lang="en-US" sz="2400" b="1" dirty="0"/>
          </a:p>
        </p:txBody>
      </p:sp>
    </p:spTree>
    <p:extLst>
      <p:ext uri="{BB962C8B-B14F-4D97-AF65-F5344CB8AC3E}">
        <p14:creationId xmlns:p14="http://schemas.microsoft.com/office/powerpoint/2010/main" val="327039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t>
            </a:r>
            <a:r>
              <a:rPr lang="en-US" sz="2800" dirty="0" smtClean="0"/>
              <a:t>is the purpose of </a:t>
            </a:r>
            <a:r>
              <a:rPr lang="en-US" sz="2800" dirty="0" smtClean="0"/>
              <a:t>a salary </a:t>
            </a:r>
            <a:r>
              <a:rPr lang="en-US" sz="2800" dirty="0" smtClean="0"/>
              <a:t>structure?</a:t>
            </a:r>
            <a:endParaRPr lang="en-US" sz="2800" dirty="0"/>
          </a:p>
        </p:txBody>
      </p:sp>
      <p:sp>
        <p:nvSpPr>
          <p:cNvPr id="3" name="Content Placeholder 2"/>
          <p:cNvSpPr>
            <a:spLocks noGrp="1"/>
          </p:cNvSpPr>
          <p:nvPr>
            <p:ph idx="1"/>
          </p:nvPr>
        </p:nvSpPr>
        <p:spPr>
          <a:xfrm>
            <a:off x="381000" y="1143000"/>
            <a:ext cx="8458200" cy="5105400"/>
          </a:xfrm>
        </p:spPr>
        <p:txBody>
          <a:bodyPr/>
          <a:lstStyle/>
          <a:p>
            <a:pPr marL="0" indent="0">
              <a:buNone/>
            </a:pPr>
            <a:r>
              <a:rPr lang="en-US" sz="2400" b="1" dirty="0" smtClean="0"/>
              <a:t>There are several objectives for a salary structure:</a:t>
            </a:r>
          </a:p>
          <a:p>
            <a:pPr lvl="1">
              <a:spcBef>
                <a:spcPts val="1200"/>
              </a:spcBef>
              <a:buFont typeface="Wingdings" pitchFamily="2" charset="2"/>
              <a:buChar char="Ø"/>
            </a:pPr>
            <a:r>
              <a:rPr lang="en-US" sz="2200" dirty="0" smtClean="0"/>
              <a:t>External competitiveness by defining the market and aligning internal salaries to the market</a:t>
            </a:r>
          </a:p>
          <a:p>
            <a:pPr lvl="1">
              <a:spcBef>
                <a:spcPts val="1200"/>
              </a:spcBef>
              <a:buFont typeface="Wingdings" pitchFamily="2" charset="2"/>
              <a:buChar char="Ø"/>
            </a:pPr>
            <a:r>
              <a:rPr lang="en-US" sz="2200" dirty="0" smtClean="0"/>
              <a:t>Internal equity by aligning positions of common value and ensuring consistency</a:t>
            </a:r>
            <a:endParaRPr lang="en-US" sz="2200" dirty="0"/>
          </a:p>
          <a:p>
            <a:pPr lvl="1">
              <a:spcBef>
                <a:spcPts val="1200"/>
              </a:spcBef>
              <a:buFont typeface="Wingdings" pitchFamily="2" charset="2"/>
              <a:buChar char="Ø"/>
            </a:pPr>
            <a:r>
              <a:rPr lang="en-US" sz="2200" dirty="0" smtClean="0"/>
              <a:t>Create a hierarchy of jobs in the organization</a:t>
            </a:r>
            <a:endParaRPr lang="en-US" sz="2200" dirty="0"/>
          </a:p>
          <a:p>
            <a:pPr lvl="1">
              <a:spcBef>
                <a:spcPts val="1200"/>
              </a:spcBef>
              <a:buFont typeface="Wingdings" pitchFamily="2" charset="2"/>
              <a:buChar char="Ø"/>
            </a:pPr>
            <a:r>
              <a:rPr lang="en-US" sz="2200" dirty="0" smtClean="0"/>
              <a:t>Serve as a basis for communicating to employees how salary is determined, a path for career development and a process for increases and promotions</a:t>
            </a:r>
            <a:endParaRPr lang="en-US" sz="2200" dirty="0"/>
          </a:p>
          <a:p>
            <a:pPr lvl="1">
              <a:spcBef>
                <a:spcPts val="1200"/>
              </a:spcBef>
              <a:buFont typeface="Wingdings" pitchFamily="2" charset="2"/>
              <a:buChar char="Ø"/>
            </a:pPr>
            <a:r>
              <a:rPr lang="en-US" sz="2200" dirty="0" smtClean="0"/>
              <a:t>Allow managers to reward employee growth and development</a:t>
            </a:r>
          </a:p>
        </p:txBody>
      </p:sp>
    </p:spTree>
    <p:extLst>
      <p:ext uri="{BB962C8B-B14F-4D97-AF65-F5344CB8AC3E}">
        <p14:creationId xmlns:p14="http://schemas.microsoft.com/office/powerpoint/2010/main" val="327156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GGS Salary Structure</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419526065"/>
              </p:ext>
            </p:extLst>
          </p:nvPr>
        </p:nvGraphicFramePr>
        <p:xfrm>
          <a:off x="1143000" y="1295400"/>
          <a:ext cx="6705600" cy="5105394"/>
        </p:xfrm>
        <a:graphic>
          <a:graphicData uri="http://schemas.openxmlformats.org/drawingml/2006/table">
            <a:tbl>
              <a:tblPr>
                <a:tableStyleId>{5C22544A-7EE6-4342-B048-85BDC9FD1C3A}</a:tableStyleId>
              </a:tblPr>
              <a:tblGrid>
                <a:gridCol w="1676400"/>
                <a:gridCol w="1676400"/>
                <a:gridCol w="1676400"/>
                <a:gridCol w="1676400"/>
              </a:tblGrid>
              <a:tr h="676962">
                <a:tc>
                  <a:txBody>
                    <a:bodyPr/>
                    <a:lstStyle/>
                    <a:p>
                      <a:pPr algn="ctr" fontAlgn="b"/>
                      <a:r>
                        <a:rPr lang="en-US" sz="2000" u="none" strike="noStrike" dirty="0">
                          <a:solidFill>
                            <a:schemeClr val="tx1"/>
                          </a:solidFill>
                          <a:effectLst/>
                        </a:rPr>
                        <a:t>Grade</a:t>
                      </a:r>
                      <a:endParaRPr lang="en-US" sz="20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2000" u="none" strike="noStrike" dirty="0">
                          <a:solidFill>
                            <a:schemeClr val="tx1"/>
                          </a:solidFill>
                          <a:effectLst/>
                        </a:rPr>
                        <a:t> Min </a:t>
                      </a:r>
                      <a:endParaRPr lang="en-US" sz="20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2000" u="none" strike="noStrike" dirty="0">
                          <a:solidFill>
                            <a:schemeClr val="tx1"/>
                          </a:solidFill>
                          <a:effectLst/>
                        </a:rPr>
                        <a:t> Mid </a:t>
                      </a:r>
                      <a:endParaRPr lang="en-US" sz="20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2000" u="none" strike="noStrike" dirty="0">
                          <a:solidFill>
                            <a:schemeClr val="tx1"/>
                          </a:solidFill>
                          <a:effectLst/>
                        </a:rPr>
                        <a:t> Max </a:t>
                      </a:r>
                      <a:endParaRPr lang="en-US" sz="20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6777">
                <a:tc>
                  <a:txBody>
                    <a:bodyPr/>
                    <a:lstStyle/>
                    <a:p>
                      <a:pPr algn="ctr" fontAlgn="b"/>
                      <a:r>
                        <a:rPr lang="en-US" sz="1600" u="none" strike="noStrike" dirty="0">
                          <a:effectLst/>
                        </a:rPr>
                        <a:t>16</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108,300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176,000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243,600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dirty="0">
                          <a:effectLst/>
                        </a:rPr>
                        <a:t>15</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97,800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146,600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195,500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dirty="0">
                          <a:effectLst/>
                        </a:rPr>
                        <a:t>14</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81,400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122,200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162,900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70,200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101,800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133,400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60,600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84,900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109,100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11</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52,400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70,700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89,100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45,600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61,500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77,500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9</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39,600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53,500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67,400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8</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34,400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46,500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58,600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dirty="0">
                          <a:effectLst/>
                        </a:rPr>
                        <a:t>7</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31,100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40,500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49,700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6</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27,000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35,200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43,300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5</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23,500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30,600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37,600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4</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21,300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26,600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32,000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18,500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23,200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27,800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2</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16,800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20,700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24,400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76777">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15,700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a:effectLst/>
                        </a:rPr>
                        <a:t> $    18,500 </a:t>
                      </a:r>
                      <a:endParaRPr lang="en-US" sz="16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21,200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bl>
          </a:graphicData>
        </a:graphic>
      </p:graphicFrame>
    </p:spTree>
    <p:extLst>
      <p:ext uri="{BB962C8B-B14F-4D97-AF65-F5344CB8AC3E}">
        <p14:creationId xmlns:p14="http://schemas.microsoft.com/office/powerpoint/2010/main" val="407254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04800" y="228600"/>
            <a:ext cx="8501063" cy="563563"/>
          </a:xfrm>
        </p:spPr>
        <p:txBody>
          <a:bodyPr/>
          <a:lstStyle/>
          <a:p>
            <a:pPr>
              <a:defRPr/>
            </a:pPr>
            <a:r>
              <a:rPr lang="en-US" sz="2800" dirty="0" smtClean="0"/>
              <a:t>How do jobs fit in the structure?</a:t>
            </a:r>
          </a:p>
        </p:txBody>
      </p:sp>
      <p:sp>
        <p:nvSpPr>
          <p:cNvPr id="14342" name="Line 138"/>
          <p:cNvSpPr>
            <a:spLocks noChangeShapeType="1"/>
          </p:cNvSpPr>
          <p:nvPr/>
        </p:nvSpPr>
        <p:spPr bwMode="auto">
          <a:xfrm>
            <a:off x="2944492" y="4380193"/>
            <a:ext cx="0" cy="21018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43" name="Rectangle 139"/>
          <p:cNvSpPr>
            <a:spLocks noChangeArrowheads="1"/>
          </p:cNvSpPr>
          <p:nvPr/>
        </p:nvSpPr>
        <p:spPr bwMode="auto">
          <a:xfrm>
            <a:off x="831533" y="4583392"/>
            <a:ext cx="795337" cy="1922463"/>
          </a:xfrm>
          <a:prstGeom prst="rect">
            <a:avLst/>
          </a:prstGeom>
          <a:solidFill>
            <a:srgbClr val="0070C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dirty="0"/>
          </a:p>
        </p:txBody>
      </p:sp>
      <p:sp>
        <p:nvSpPr>
          <p:cNvPr id="14344" name="Line 140"/>
          <p:cNvSpPr>
            <a:spLocks noChangeShapeType="1"/>
          </p:cNvSpPr>
          <p:nvPr/>
        </p:nvSpPr>
        <p:spPr bwMode="auto">
          <a:xfrm>
            <a:off x="3884292" y="4380193"/>
            <a:ext cx="3175" cy="2082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45" name="Line 141"/>
          <p:cNvSpPr>
            <a:spLocks noChangeShapeType="1"/>
          </p:cNvSpPr>
          <p:nvPr/>
        </p:nvSpPr>
        <p:spPr bwMode="auto">
          <a:xfrm>
            <a:off x="4185917" y="4380193"/>
            <a:ext cx="1588" cy="21018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42"/>
          <p:cNvSpPr>
            <a:spLocks noChangeShapeType="1"/>
          </p:cNvSpPr>
          <p:nvPr/>
        </p:nvSpPr>
        <p:spPr bwMode="auto">
          <a:xfrm flipH="1">
            <a:off x="2625405" y="4411943"/>
            <a:ext cx="1587" cy="207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47" name="Line 143"/>
          <p:cNvSpPr>
            <a:spLocks noChangeShapeType="1"/>
          </p:cNvSpPr>
          <p:nvPr/>
        </p:nvSpPr>
        <p:spPr bwMode="auto">
          <a:xfrm>
            <a:off x="6735442" y="4611968"/>
            <a:ext cx="1588" cy="18764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48" name="Line 144"/>
          <p:cNvSpPr>
            <a:spLocks noChangeShapeType="1"/>
          </p:cNvSpPr>
          <p:nvPr/>
        </p:nvSpPr>
        <p:spPr bwMode="auto">
          <a:xfrm flipH="1">
            <a:off x="5144767" y="4583393"/>
            <a:ext cx="3175" cy="1905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49" name="Line 145"/>
          <p:cNvSpPr>
            <a:spLocks noChangeShapeType="1"/>
          </p:cNvSpPr>
          <p:nvPr/>
        </p:nvSpPr>
        <p:spPr bwMode="auto">
          <a:xfrm>
            <a:off x="5467030" y="4369082"/>
            <a:ext cx="1587" cy="21129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0" name="Line 146"/>
          <p:cNvSpPr>
            <a:spLocks noChangeShapeType="1"/>
          </p:cNvSpPr>
          <p:nvPr/>
        </p:nvSpPr>
        <p:spPr bwMode="auto">
          <a:xfrm>
            <a:off x="3887467" y="2357718"/>
            <a:ext cx="1588" cy="15859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1" name="Line 147"/>
          <p:cNvSpPr>
            <a:spLocks noChangeShapeType="1"/>
          </p:cNvSpPr>
          <p:nvPr/>
        </p:nvSpPr>
        <p:spPr bwMode="auto">
          <a:xfrm>
            <a:off x="4185917" y="2357718"/>
            <a:ext cx="12700" cy="1604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2" name="Line 148"/>
          <p:cNvSpPr>
            <a:spLocks noChangeShapeType="1"/>
          </p:cNvSpPr>
          <p:nvPr/>
        </p:nvSpPr>
        <p:spPr bwMode="auto">
          <a:xfrm>
            <a:off x="2620643" y="2357719"/>
            <a:ext cx="6350" cy="15986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3" name="Line 149"/>
          <p:cNvSpPr>
            <a:spLocks noChangeShapeType="1"/>
          </p:cNvSpPr>
          <p:nvPr/>
        </p:nvSpPr>
        <p:spPr bwMode="auto">
          <a:xfrm>
            <a:off x="2933379" y="2338668"/>
            <a:ext cx="7938" cy="16049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4" name="Line 150"/>
          <p:cNvSpPr>
            <a:spLocks noChangeShapeType="1"/>
          </p:cNvSpPr>
          <p:nvPr/>
        </p:nvSpPr>
        <p:spPr bwMode="auto">
          <a:xfrm>
            <a:off x="7649842" y="2325968"/>
            <a:ext cx="4763" cy="16208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5" name="Line 151"/>
          <p:cNvSpPr>
            <a:spLocks noChangeShapeType="1"/>
          </p:cNvSpPr>
          <p:nvPr/>
        </p:nvSpPr>
        <p:spPr bwMode="auto">
          <a:xfrm>
            <a:off x="5155880" y="2357718"/>
            <a:ext cx="0" cy="15986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6" name="Line 152"/>
          <p:cNvSpPr>
            <a:spLocks noChangeShapeType="1"/>
          </p:cNvSpPr>
          <p:nvPr/>
        </p:nvSpPr>
        <p:spPr bwMode="auto">
          <a:xfrm>
            <a:off x="5468617" y="2357718"/>
            <a:ext cx="0" cy="15827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7" name="Rectangle 153"/>
          <p:cNvSpPr>
            <a:spLocks noChangeArrowheads="1"/>
          </p:cNvSpPr>
          <p:nvPr/>
        </p:nvSpPr>
        <p:spPr bwMode="auto">
          <a:xfrm>
            <a:off x="834704" y="2357718"/>
            <a:ext cx="795337" cy="201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762000" eaLnBrk="0" hangingPunct="0">
              <a:lnSpc>
                <a:spcPct val="90000"/>
              </a:lnSpc>
            </a:pPr>
            <a:r>
              <a:rPr lang="de-DE" sz="1000" b="1">
                <a:solidFill>
                  <a:srgbClr val="FFFFFF"/>
                </a:solidFill>
              </a:rPr>
              <a:t>GRADE</a:t>
            </a:r>
          </a:p>
        </p:txBody>
      </p:sp>
      <p:sp>
        <p:nvSpPr>
          <p:cNvPr id="14358" name="Rectangle 159"/>
          <p:cNvSpPr>
            <a:spLocks noChangeArrowheads="1"/>
          </p:cNvSpPr>
          <p:nvPr/>
        </p:nvSpPr>
        <p:spPr bwMode="gray">
          <a:xfrm rot="-5400000">
            <a:off x="517999" y="2871274"/>
            <a:ext cx="1428750" cy="795337"/>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762000" eaLnBrk="0" hangingPunct="0"/>
            <a:r>
              <a:rPr lang="de-DE" sz="1200" b="1" dirty="0">
                <a:solidFill>
                  <a:srgbClr val="FFFFFF"/>
                </a:solidFill>
              </a:rPr>
              <a:t>MANAGEMENT</a:t>
            </a:r>
          </a:p>
          <a:p>
            <a:pPr algn="ctr" defTabSz="762000" eaLnBrk="0" hangingPunct="0"/>
            <a:r>
              <a:rPr lang="de-DE" sz="1200" b="1" dirty="0">
                <a:solidFill>
                  <a:srgbClr val="FFFFFF"/>
                </a:solidFill>
              </a:rPr>
              <a:t>CAREER PATH</a:t>
            </a:r>
          </a:p>
        </p:txBody>
      </p:sp>
      <p:sp>
        <p:nvSpPr>
          <p:cNvPr id="14360" name="Rectangle 163"/>
          <p:cNvSpPr>
            <a:spLocks noChangeArrowheads="1"/>
          </p:cNvSpPr>
          <p:nvPr/>
        </p:nvSpPr>
        <p:spPr bwMode="auto">
          <a:xfrm rot="-5400000">
            <a:off x="7079136" y="2549118"/>
            <a:ext cx="393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762000" eaLnBrk="0" hangingPunct="0">
              <a:lnSpc>
                <a:spcPct val="75000"/>
              </a:lnSpc>
            </a:pPr>
            <a:r>
              <a:rPr lang="de-DE" sz="1200" b="1">
                <a:solidFill>
                  <a:srgbClr val="FFFFFF"/>
                </a:solidFill>
                <a:latin typeface="Arial Narrow" pitchFamily="34" charset="0"/>
              </a:rPr>
              <a:t>CEO</a:t>
            </a:r>
          </a:p>
        </p:txBody>
      </p:sp>
      <p:sp>
        <p:nvSpPr>
          <p:cNvPr id="14361" name="Rectangle 175"/>
          <p:cNvSpPr>
            <a:spLocks noChangeArrowheads="1"/>
          </p:cNvSpPr>
          <p:nvPr/>
        </p:nvSpPr>
        <p:spPr bwMode="auto">
          <a:xfrm>
            <a:off x="3886200" y="3697568"/>
            <a:ext cx="1579563" cy="228600"/>
          </a:xfrm>
          <a:prstGeom prst="rect">
            <a:avLst/>
          </a:prstGeom>
          <a:solidFill>
            <a:srgbClr val="FF9900"/>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SUPERVISOR</a:t>
            </a:r>
          </a:p>
        </p:txBody>
      </p:sp>
      <p:sp>
        <p:nvSpPr>
          <p:cNvPr id="14362" name="Rectangle 176"/>
          <p:cNvSpPr>
            <a:spLocks noChangeArrowheads="1"/>
          </p:cNvSpPr>
          <p:nvPr/>
        </p:nvSpPr>
        <p:spPr bwMode="auto">
          <a:xfrm>
            <a:off x="3887467" y="5012018"/>
            <a:ext cx="1574800" cy="285750"/>
          </a:xfrm>
          <a:prstGeom prst="rect">
            <a:avLst/>
          </a:prstGeom>
          <a:solidFill>
            <a:srgbClr val="99CCFF"/>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PROFESSIONAL</a:t>
            </a:r>
          </a:p>
        </p:txBody>
      </p:sp>
      <p:sp>
        <p:nvSpPr>
          <p:cNvPr id="14363" name="Rectangle 177"/>
          <p:cNvSpPr>
            <a:spLocks noChangeArrowheads="1"/>
          </p:cNvSpPr>
          <p:nvPr/>
        </p:nvSpPr>
        <p:spPr bwMode="auto">
          <a:xfrm>
            <a:off x="3603305" y="5415243"/>
            <a:ext cx="1235075" cy="266700"/>
          </a:xfrm>
          <a:prstGeom prst="rect">
            <a:avLst/>
          </a:prstGeom>
          <a:solidFill>
            <a:srgbClr val="99CCFF"/>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TECHNICIAN</a:t>
            </a:r>
          </a:p>
        </p:txBody>
      </p:sp>
      <p:sp>
        <p:nvSpPr>
          <p:cNvPr id="14364" name="Rectangle 178"/>
          <p:cNvSpPr>
            <a:spLocks noChangeArrowheads="1"/>
          </p:cNvSpPr>
          <p:nvPr/>
        </p:nvSpPr>
        <p:spPr bwMode="auto">
          <a:xfrm>
            <a:off x="2617467" y="5802593"/>
            <a:ext cx="1568450" cy="266700"/>
          </a:xfrm>
          <a:prstGeom prst="rect">
            <a:avLst/>
          </a:prstGeom>
          <a:solidFill>
            <a:srgbClr val="99CCFF"/>
          </a:solidFill>
          <a:ln w="9525">
            <a:solidFill>
              <a:schemeClr val="tx1"/>
            </a:solidFill>
            <a:miter lim="800000"/>
            <a:headEnd/>
            <a:tailEnd/>
          </a:ln>
        </p:spPr>
        <p:txBody>
          <a:bodyPr anchor="ctr"/>
          <a:lstStyle/>
          <a:p>
            <a:pPr algn="ctr" defTabSz="762000" eaLnBrk="0" hangingPunct="0">
              <a:lnSpc>
                <a:spcPct val="75000"/>
              </a:lnSpc>
            </a:pPr>
            <a:r>
              <a:rPr lang="de-DE" sz="900" b="1">
                <a:latin typeface="Calibri" pitchFamily="34" charset="0"/>
              </a:rPr>
              <a:t>CLERICAL / ADMINISTRATIVE</a:t>
            </a:r>
          </a:p>
        </p:txBody>
      </p:sp>
      <p:sp>
        <p:nvSpPr>
          <p:cNvPr id="14365" name="Rectangle 179"/>
          <p:cNvSpPr>
            <a:spLocks noChangeArrowheads="1"/>
          </p:cNvSpPr>
          <p:nvPr/>
        </p:nvSpPr>
        <p:spPr bwMode="auto">
          <a:xfrm>
            <a:off x="1693542" y="6161368"/>
            <a:ext cx="1250950" cy="263525"/>
          </a:xfrm>
          <a:prstGeom prst="rect">
            <a:avLst/>
          </a:prstGeom>
          <a:solidFill>
            <a:srgbClr val="99CCFF"/>
          </a:solidFill>
          <a:ln w="9525">
            <a:solidFill>
              <a:schemeClr val="tx1"/>
            </a:solidFill>
            <a:miter lim="800000"/>
            <a:headEnd/>
            <a:tailEnd/>
          </a:ln>
          <a:effectLst>
            <a:outerShdw dist="35921" dir="2700000" algn="ctr" rotWithShape="0">
              <a:srgbClr val="DDDDDD">
                <a:alpha val="50000"/>
              </a:srgbClr>
            </a:outerShdw>
          </a:effectLst>
        </p:spPr>
        <p:txBody>
          <a:bodyPr wrap="none" anchor="ctr"/>
          <a:lstStyle/>
          <a:p>
            <a:pPr algn="ctr" defTabSz="762000" eaLnBrk="0" hangingPunct="0">
              <a:lnSpc>
                <a:spcPct val="75000"/>
              </a:lnSpc>
            </a:pPr>
            <a:r>
              <a:rPr lang="de-DE" sz="900" b="1">
                <a:latin typeface="Calibri" pitchFamily="34" charset="0"/>
              </a:rPr>
              <a:t>MANUAL</a:t>
            </a:r>
          </a:p>
        </p:txBody>
      </p:sp>
      <p:sp>
        <p:nvSpPr>
          <p:cNvPr id="14369" name="Line 187"/>
          <p:cNvSpPr>
            <a:spLocks noChangeShapeType="1"/>
          </p:cNvSpPr>
          <p:nvPr/>
        </p:nvSpPr>
        <p:spPr bwMode="auto">
          <a:xfrm>
            <a:off x="6422706" y="2357718"/>
            <a:ext cx="12700" cy="16017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70" name="Rectangle 188"/>
          <p:cNvSpPr>
            <a:spLocks noChangeArrowheads="1"/>
          </p:cNvSpPr>
          <p:nvPr/>
        </p:nvSpPr>
        <p:spPr bwMode="auto">
          <a:xfrm>
            <a:off x="5151117" y="4637368"/>
            <a:ext cx="1584325" cy="284163"/>
          </a:xfrm>
          <a:prstGeom prst="rect">
            <a:avLst/>
          </a:prstGeom>
          <a:solidFill>
            <a:srgbClr val="99CCFF"/>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SUBJECT MATTER</a:t>
            </a:r>
          </a:p>
          <a:p>
            <a:pPr algn="ctr" defTabSz="762000" eaLnBrk="0" hangingPunct="0">
              <a:lnSpc>
                <a:spcPct val="75000"/>
              </a:lnSpc>
            </a:pPr>
            <a:r>
              <a:rPr lang="de-DE" sz="900" b="1">
                <a:latin typeface="Calibri" pitchFamily="34" charset="0"/>
              </a:rPr>
              <a:t>EXPERT</a:t>
            </a:r>
          </a:p>
        </p:txBody>
      </p:sp>
      <p:sp>
        <p:nvSpPr>
          <p:cNvPr id="14371" name="Line 189"/>
          <p:cNvSpPr>
            <a:spLocks noChangeShapeType="1"/>
          </p:cNvSpPr>
          <p:nvPr/>
        </p:nvSpPr>
        <p:spPr bwMode="auto">
          <a:xfrm>
            <a:off x="7033891" y="2357718"/>
            <a:ext cx="4763" cy="15732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72" name="Rectangle 190"/>
          <p:cNvSpPr>
            <a:spLocks noChangeArrowheads="1"/>
          </p:cNvSpPr>
          <p:nvPr/>
        </p:nvSpPr>
        <p:spPr bwMode="auto">
          <a:xfrm>
            <a:off x="5155880" y="3316568"/>
            <a:ext cx="1579562" cy="304800"/>
          </a:xfrm>
          <a:prstGeom prst="rect">
            <a:avLst/>
          </a:prstGeom>
          <a:solidFill>
            <a:srgbClr val="FF9900"/>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MIDDLE</a:t>
            </a:r>
          </a:p>
          <a:p>
            <a:pPr algn="ctr" defTabSz="762000" eaLnBrk="0" hangingPunct="0">
              <a:lnSpc>
                <a:spcPct val="75000"/>
              </a:lnSpc>
            </a:pPr>
            <a:r>
              <a:rPr lang="de-DE" sz="900" b="1">
                <a:latin typeface="Calibri" pitchFamily="34" charset="0"/>
              </a:rPr>
              <a:t>MANAGEMENT</a:t>
            </a:r>
          </a:p>
        </p:txBody>
      </p:sp>
      <p:sp>
        <p:nvSpPr>
          <p:cNvPr id="14373" name="Line 191"/>
          <p:cNvSpPr>
            <a:spLocks noChangeShapeType="1"/>
          </p:cNvSpPr>
          <p:nvPr/>
        </p:nvSpPr>
        <p:spPr bwMode="auto">
          <a:xfrm>
            <a:off x="6713218" y="2357718"/>
            <a:ext cx="26988" cy="16144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74" name="Rectangle 192"/>
          <p:cNvSpPr>
            <a:spLocks noChangeArrowheads="1"/>
          </p:cNvSpPr>
          <p:nvPr/>
        </p:nvSpPr>
        <p:spPr bwMode="auto">
          <a:xfrm>
            <a:off x="6430642" y="2943506"/>
            <a:ext cx="609600" cy="277812"/>
          </a:xfrm>
          <a:prstGeom prst="rect">
            <a:avLst/>
          </a:prstGeom>
          <a:solidFill>
            <a:srgbClr val="FF9900"/>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TOP</a:t>
            </a:r>
          </a:p>
          <a:p>
            <a:pPr algn="ctr" defTabSz="762000" eaLnBrk="0" hangingPunct="0">
              <a:lnSpc>
                <a:spcPct val="75000"/>
              </a:lnSpc>
            </a:pPr>
            <a:r>
              <a:rPr lang="de-DE" sz="900" b="1">
                <a:latin typeface="Calibri" pitchFamily="34" charset="0"/>
              </a:rPr>
              <a:t>MGMT</a:t>
            </a:r>
          </a:p>
        </p:txBody>
      </p:sp>
      <p:sp>
        <p:nvSpPr>
          <p:cNvPr id="14375" name="Rectangle 193"/>
          <p:cNvSpPr>
            <a:spLocks noChangeArrowheads="1"/>
          </p:cNvSpPr>
          <p:nvPr/>
        </p:nvSpPr>
        <p:spPr bwMode="auto">
          <a:xfrm>
            <a:off x="1687192" y="4388131"/>
            <a:ext cx="312738"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a:t>
            </a:r>
          </a:p>
        </p:txBody>
      </p:sp>
      <p:sp>
        <p:nvSpPr>
          <p:cNvPr id="14376" name="Rectangle 194"/>
          <p:cNvSpPr>
            <a:spLocks noChangeArrowheads="1"/>
          </p:cNvSpPr>
          <p:nvPr/>
        </p:nvSpPr>
        <p:spPr bwMode="auto">
          <a:xfrm>
            <a:off x="1999930" y="4388131"/>
            <a:ext cx="314325"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2</a:t>
            </a:r>
          </a:p>
        </p:txBody>
      </p:sp>
      <p:sp>
        <p:nvSpPr>
          <p:cNvPr id="14377" name="Rectangle 195"/>
          <p:cNvSpPr>
            <a:spLocks noChangeArrowheads="1"/>
          </p:cNvSpPr>
          <p:nvPr/>
        </p:nvSpPr>
        <p:spPr bwMode="auto">
          <a:xfrm>
            <a:off x="2314255" y="4388131"/>
            <a:ext cx="315912"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3</a:t>
            </a:r>
          </a:p>
        </p:txBody>
      </p:sp>
      <p:sp>
        <p:nvSpPr>
          <p:cNvPr id="14378" name="Rectangle 196"/>
          <p:cNvSpPr>
            <a:spLocks noChangeArrowheads="1"/>
          </p:cNvSpPr>
          <p:nvPr/>
        </p:nvSpPr>
        <p:spPr bwMode="auto">
          <a:xfrm>
            <a:off x="2630167" y="4388131"/>
            <a:ext cx="311150"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4</a:t>
            </a:r>
          </a:p>
        </p:txBody>
      </p:sp>
      <p:sp>
        <p:nvSpPr>
          <p:cNvPr id="14379" name="Rectangle 197"/>
          <p:cNvSpPr>
            <a:spLocks noChangeArrowheads="1"/>
          </p:cNvSpPr>
          <p:nvPr/>
        </p:nvSpPr>
        <p:spPr bwMode="auto">
          <a:xfrm>
            <a:off x="2941317" y="4388131"/>
            <a:ext cx="317500"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5</a:t>
            </a:r>
          </a:p>
        </p:txBody>
      </p:sp>
      <p:sp>
        <p:nvSpPr>
          <p:cNvPr id="14380" name="Rectangle 198"/>
          <p:cNvSpPr>
            <a:spLocks noChangeArrowheads="1"/>
          </p:cNvSpPr>
          <p:nvPr/>
        </p:nvSpPr>
        <p:spPr bwMode="auto">
          <a:xfrm>
            <a:off x="3258817" y="4388131"/>
            <a:ext cx="317500"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6</a:t>
            </a:r>
          </a:p>
        </p:txBody>
      </p:sp>
      <p:sp>
        <p:nvSpPr>
          <p:cNvPr id="14381" name="Rectangle 199"/>
          <p:cNvSpPr>
            <a:spLocks noChangeArrowheads="1"/>
          </p:cNvSpPr>
          <p:nvPr/>
        </p:nvSpPr>
        <p:spPr bwMode="auto">
          <a:xfrm>
            <a:off x="3576317" y="4388131"/>
            <a:ext cx="307975"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7</a:t>
            </a:r>
          </a:p>
        </p:txBody>
      </p:sp>
      <p:sp>
        <p:nvSpPr>
          <p:cNvPr id="14382" name="Rectangle 200"/>
          <p:cNvSpPr>
            <a:spLocks noChangeArrowheads="1"/>
          </p:cNvSpPr>
          <p:nvPr/>
        </p:nvSpPr>
        <p:spPr bwMode="auto">
          <a:xfrm>
            <a:off x="3884292" y="4388131"/>
            <a:ext cx="304800"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8</a:t>
            </a:r>
          </a:p>
        </p:txBody>
      </p:sp>
      <p:sp>
        <p:nvSpPr>
          <p:cNvPr id="14383" name="Rectangle 201"/>
          <p:cNvSpPr>
            <a:spLocks noChangeArrowheads="1"/>
          </p:cNvSpPr>
          <p:nvPr/>
        </p:nvSpPr>
        <p:spPr bwMode="auto">
          <a:xfrm>
            <a:off x="4189092" y="4388131"/>
            <a:ext cx="327025"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9</a:t>
            </a:r>
          </a:p>
        </p:txBody>
      </p:sp>
      <p:sp>
        <p:nvSpPr>
          <p:cNvPr id="14384" name="Rectangle 202"/>
          <p:cNvSpPr>
            <a:spLocks noChangeArrowheads="1"/>
          </p:cNvSpPr>
          <p:nvPr/>
        </p:nvSpPr>
        <p:spPr bwMode="auto">
          <a:xfrm>
            <a:off x="4516117" y="4388131"/>
            <a:ext cx="322263"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10</a:t>
            </a:r>
          </a:p>
        </p:txBody>
      </p:sp>
      <p:sp>
        <p:nvSpPr>
          <p:cNvPr id="14385" name="Rectangle 203"/>
          <p:cNvSpPr>
            <a:spLocks noChangeArrowheads="1"/>
          </p:cNvSpPr>
          <p:nvPr/>
        </p:nvSpPr>
        <p:spPr bwMode="auto">
          <a:xfrm>
            <a:off x="4828855" y="4388131"/>
            <a:ext cx="319087"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11</a:t>
            </a:r>
          </a:p>
        </p:txBody>
      </p:sp>
      <p:sp>
        <p:nvSpPr>
          <p:cNvPr id="14386" name="Rectangle 204"/>
          <p:cNvSpPr>
            <a:spLocks noChangeArrowheads="1"/>
          </p:cNvSpPr>
          <p:nvPr/>
        </p:nvSpPr>
        <p:spPr bwMode="auto">
          <a:xfrm>
            <a:off x="5147942" y="4388131"/>
            <a:ext cx="320675"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12</a:t>
            </a:r>
          </a:p>
        </p:txBody>
      </p:sp>
      <p:sp>
        <p:nvSpPr>
          <p:cNvPr id="14387" name="Rectangle 205"/>
          <p:cNvSpPr>
            <a:spLocks noChangeArrowheads="1"/>
          </p:cNvSpPr>
          <p:nvPr/>
        </p:nvSpPr>
        <p:spPr bwMode="auto">
          <a:xfrm>
            <a:off x="6400480" y="4388131"/>
            <a:ext cx="312737"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16</a:t>
            </a:r>
          </a:p>
        </p:txBody>
      </p:sp>
      <p:sp>
        <p:nvSpPr>
          <p:cNvPr id="14388" name="Rectangle 206"/>
          <p:cNvSpPr>
            <a:spLocks noChangeArrowheads="1"/>
          </p:cNvSpPr>
          <p:nvPr/>
        </p:nvSpPr>
        <p:spPr bwMode="auto">
          <a:xfrm>
            <a:off x="7033892" y="4388131"/>
            <a:ext cx="307975"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18</a:t>
            </a:r>
          </a:p>
        </p:txBody>
      </p:sp>
      <p:sp>
        <p:nvSpPr>
          <p:cNvPr id="14393" name="Rectangle 212"/>
          <p:cNvSpPr>
            <a:spLocks noChangeArrowheads="1"/>
          </p:cNvSpPr>
          <p:nvPr/>
        </p:nvSpPr>
        <p:spPr bwMode="auto">
          <a:xfrm>
            <a:off x="7341867" y="4388131"/>
            <a:ext cx="315913" cy="201612"/>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19</a:t>
            </a:r>
          </a:p>
        </p:txBody>
      </p:sp>
      <p:sp>
        <p:nvSpPr>
          <p:cNvPr id="14395" name="Rectangle 214"/>
          <p:cNvSpPr>
            <a:spLocks noChangeArrowheads="1"/>
          </p:cNvSpPr>
          <p:nvPr/>
        </p:nvSpPr>
        <p:spPr bwMode="auto">
          <a:xfrm>
            <a:off x="5468617" y="4388131"/>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13</a:t>
            </a:r>
          </a:p>
        </p:txBody>
      </p:sp>
      <p:sp>
        <p:nvSpPr>
          <p:cNvPr id="14396" name="Rectangle 215"/>
          <p:cNvSpPr>
            <a:spLocks noChangeArrowheads="1"/>
          </p:cNvSpPr>
          <p:nvPr/>
        </p:nvSpPr>
        <p:spPr bwMode="auto">
          <a:xfrm>
            <a:off x="5782942" y="4388131"/>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14</a:t>
            </a:r>
          </a:p>
        </p:txBody>
      </p:sp>
      <p:sp>
        <p:nvSpPr>
          <p:cNvPr id="14397" name="Rectangle 216"/>
          <p:cNvSpPr>
            <a:spLocks noChangeArrowheads="1"/>
          </p:cNvSpPr>
          <p:nvPr/>
        </p:nvSpPr>
        <p:spPr bwMode="auto">
          <a:xfrm>
            <a:off x="6102030" y="4388131"/>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15</a:t>
            </a:r>
          </a:p>
        </p:txBody>
      </p:sp>
      <p:sp>
        <p:nvSpPr>
          <p:cNvPr id="14398" name="Rectangle 217"/>
          <p:cNvSpPr>
            <a:spLocks noChangeArrowheads="1"/>
          </p:cNvSpPr>
          <p:nvPr/>
        </p:nvSpPr>
        <p:spPr bwMode="auto">
          <a:xfrm>
            <a:off x="6713217" y="4391306"/>
            <a:ext cx="320675" cy="198437"/>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17</a:t>
            </a:r>
          </a:p>
        </p:txBody>
      </p:sp>
      <p:sp>
        <p:nvSpPr>
          <p:cNvPr id="14399" name="Rectangle 218"/>
          <p:cNvSpPr>
            <a:spLocks noChangeArrowheads="1"/>
          </p:cNvSpPr>
          <p:nvPr/>
        </p:nvSpPr>
        <p:spPr bwMode="auto">
          <a:xfrm>
            <a:off x="1687192" y="2357718"/>
            <a:ext cx="312738"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a:t>
            </a:r>
          </a:p>
        </p:txBody>
      </p:sp>
      <p:sp>
        <p:nvSpPr>
          <p:cNvPr id="14400" name="Rectangle 219"/>
          <p:cNvSpPr>
            <a:spLocks noChangeArrowheads="1"/>
          </p:cNvSpPr>
          <p:nvPr/>
        </p:nvSpPr>
        <p:spPr bwMode="auto">
          <a:xfrm>
            <a:off x="1999930" y="2357718"/>
            <a:ext cx="314325"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2</a:t>
            </a:r>
          </a:p>
        </p:txBody>
      </p:sp>
      <p:sp>
        <p:nvSpPr>
          <p:cNvPr id="14401" name="Rectangle 220"/>
          <p:cNvSpPr>
            <a:spLocks noChangeArrowheads="1"/>
          </p:cNvSpPr>
          <p:nvPr/>
        </p:nvSpPr>
        <p:spPr bwMode="auto">
          <a:xfrm>
            <a:off x="2314255" y="2357718"/>
            <a:ext cx="315912"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3</a:t>
            </a:r>
          </a:p>
        </p:txBody>
      </p:sp>
      <p:sp>
        <p:nvSpPr>
          <p:cNvPr id="14402" name="Rectangle 221"/>
          <p:cNvSpPr>
            <a:spLocks noChangeArrowheads="1"/>
          </p:cNvSpPr>
          <p:nvPr/>
        </p:nvSpPr>
        <p:spPr bwMode="auto">
          <a:xfrm>
            <a:off x="2630167" y="2357718"/>
            <a:ext cx="311150"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4</a:t>
            </a:r>
          </a:p>
        </p:txBody>
      </p:sp>
      <p:sp>
        <p:nvSpPr>
          <p:cNvPr id="14403" name="Rectangle 222"/>
          <p:cNvSpPr>
            <a:spLocks noChangeArrowheads="1"/>
          </p:cNvSpPr>
          <p:nvPr/>
        </p:nvSpPr>
        <p:spPr bwMode="auto">
          <a:xfrm>
            <a:off x="2941317" y="2357718"/>
            <a:ext cx="317500"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5</a:t>
            </a:r>
          </a:p>
        </p:txBody>
      </p:sp>
      <p:sp>
        <p:nvSpPr>
          <p:cNvPr id="14404" name="Rectangle 223"/>
          <p:cNvSpPr>
            <a:spLocks noChangeArrowheads="1"/>
          </p:cNvSpPr>
          <p:nvPr/>
        </p:nvSpPr>
        <p:spPr bwMode="auto">
          <a:xfrm>
            <a:off x="3258817" y="2357718"/>
            <a:ext cx="317500"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6</a:t>
            </a:r>
          </a:p>
        </p:txBody>
      </p:sp>
      <p:sp>
        <p:nvSpPr>
          <p:cNvPr id="14405" name="Rectangle 224"/>
          <p:cNvSpPr>
            <a:spLocks noChangeArrowheads="1"/>
          </p:cNvSpPr>
          <p:nvPr/>
        </p:nvSpPr>
        <p:spPr bwMode="auto">
          <a:xfrm>
            <a:off x="3576317" y="2357718"/>
            <a:ext cx="307975"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7</a:t>
            </a:r>
          </a:p>
        </p:txBody>
      </p:sp>
      <p:sp>
        <p:nvSpPr>
          <p:cNvPr id="14406" name="Rectangle 225"/>
          <p:cNvSpPr>
            <a:spLocks noChangeArrowheads="1"/>
          </p:cNvSpPr>
          <p:nvPr/>
        </p:nvSpPr>
        <p:spPr bwMode="auto">
          <a:xfrm>
            <a:off x="3884292" y="2357718"/>
            <a:ext cx="304800"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8</a:t>
            </a:r>
          </a:p>
        </p:txBody>
      </p:sp>
      <p:sp>
        <p:nvSpPr>
          <p:cNvPr id="14407" name="Rectangle 226"/>
          <p:cNvSpPr>
            <a:spLocks noChangeArrowheads="1"/>
          </p:cNvSpPr>
          <p:nvPr/>
        </p:nvSpPr>
        <p:spPr bwMode="auto">
          <a:xfrm>
            <a:off x="4189092" y="2357718"/>
            <a:ext cx="327025"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9</a:t>
            </a:r>
          </a:p>
        </p:txBody>
      </p:sp>
      <p:sp>
        <p:nvSpPr>
          <p:cNvPr id="14408" name="Rectangle 227"/>
          <p:cNvSpPr>
            <a:spLocks noChangeArrowheads="1"/>
          </p:cNvSpPr>
          <p:nvPr/>
        </p:nvSpPr>
        <p:spPr bwMode="auto">
          <a:xfrm>
            <a:off x="4516117" y="2357718"/>
            <a:ext cx="322263"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10</a:t>
            </a:r>
          </a:p>
        </p:txBody>
      </p:sp>
      <p:sp>
        <p:nvSpPr>
          <p:cNvPr id="14409" name="Rectangle 228"/>
          <p:cNvSpPr>
            <a:spLocks noChangeArrowheads="1"/>
          </p:cNvSpPr>
          <p:nvPr/>
        </p:nvSpPr>
        <p:spPr bwMode="auto">
          <a:xfrm>
            <a:off x="4828855" y="2357718"/>
            <a:ext cx="319087"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11</a:t>
            </a:r>
          </a:p>
        </p:txBody>
      </p:sp>
      <p:sp>
        <p:nvSpPr>
          <p:cNvPr id="14410" name="Rectangle 229"/>
          <p:cNvSpPr>
            <a:spLocks noChangeArrowheads="1"/>
          </p:cNvSpPr>
          <p:nvPr/>
        </p:nvSpPr>
        <p:spPr bwMode="auto">
          <a:xfrm>
            <a:off x="5147942" y="2357718"/>
            <a:ext cx="320675"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12</a:t>
            </a:r>
          </a:p>
        </p:txBody>
      </p:sp>
      <p:sp>
        <p:nvSpPr>
          <p:cNvPr id="14411" name="Rectangle 230"/>
          <p:cNvSpPr>
            <a:spLocks noChangeArrowheads="1"/>
          </p:cNvSpPr>
          <p:nvPr/>
        </p:nvSpPr>
        <p:spPr bwMode="auto">
          <a:xfrm>
            <a:off x="6400480" y="2357718"/>
            <a:ext cx="312737"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16</a:t>
            </a:r>
          </a:p>
        </p:txBody>
      </p:sp>
      <p:sp>
        <p:nvSpPr>
          <p:cNvPr id="14412" name="Rectangle 231"/>
          <p:cNvSpPr>
            <a:spLocks noChangeArrowheads="1"/>
          </p:cNvSpPr>
          <p:nvPr/>
        </p:nvSpPr>
        <p:spPr bwMode="auto">
          <a:xfrm>
            <a:off x="7033892" y="2357718"/>
            <a:ext cx="387350"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smtClean="0"/>
              <a:t>E1</a:t>
            </a:r>
            <a:endParaRPr lang="en-GB" sz="800" b="1" dirty="0"/>
          </a:p>
        </p:txBody>
      </p:sp>
      <p:sp>
        <p:nvSpPr>
          <p:cNvPr id="14418" name="Rectangle 237"/>
          <p:cNvSpPr>
            <a:spLocks noChangeArrowheads="1"/>
          </p:cNvSpPr>
          <p:nvPr/>
        </p:nvSpPr>
        <p:spPr bwMode="auto">
          <a:xfrm>
            <a:off x="7341867" y="2357718"/>
            <a:ext cx="315913" cy="204788"/>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smtClean="0"/>
              <a:t>E2</a:t>
            </a:r>
            <a:endParaRPr lang="en-GB" sz="800" b="1" dirty="0"/>
          </a:p>
        </p:txBody>
      </p:sp>
      <p:sp>
        <p:nvSpPr>
          <p:cNvPr id="14420" name="Rectangle 239"/>
          <p:cNvSpPr>
            <a:spLocks noChangeArrowheads="1"/>
          </p:cNvSpPr>
          <p:nvPr/>
        </p:nvSpPr>
        <p:spPr bwMode="auto">
          <a:xfrm>
            <a:off x="5468617" y="2357718"/>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13</a:t>
            </a:r>
          </a:p>
        </p:txBody>
      </p:sp>
      <p:sp>
        <p:nvSpPr>
          <p:cNvPr id="14421" name="Rectangle 240"/>
          <p:cNvSpPr>
            <a:spLocks noChangeArrowheads="1"/>
          </p:cNvSpPr>
          <p:nvPr/>
        </p:nvSpPr>
        <p:spPr bwMode="auto">
          <a:xfrm>
            <a:off x="5782942" y="2357718"/>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14</a:t>
            </a:r>
          </a:p>
        </p:txBody>
      </p:sp>
      <p:sp>
        <p:nvSpPr>
          <p:cNvPr id="14422" name="Rectangle 241"/>
          <p:cNvSpPr>
            <a:spLocks noChangeArrowheads="1"/>
          </p:cNvSpPr>
          <p:nvPr/>
        </p:nvSpPr>
        <p:spPr bwMode="auto">
          <a:xfrm>
            <a:off x="6102030" y="2357718"/>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15</a:t>
            </a:r>
          </a:p>
        </p:txBody>
      </p:sp>
      <p:sp>
        <p:nvSpPr>
          <p:cNvPr id="14423" name="Rectangle 242"/>
          <p:cNvSpPr>
            <a:spLocks noChangeArrowheads="1"/>
          </p:cNvSpPr>
          <p:nvPr/>
        </p:nvSpPr>
        <p:spPr bwMode="auto">
          <a:xfrm>
            <a:off x="6713217" y="2357718"/>
            <a:ext cx="320675" cy="203200"/>
          </a:xfrm>
          <a:prstGeom prst="rect">
            <a:avLst/>
          </a:prstGeom>
          <a:solidFill>
            <a:srgbClr val="FFCC00"/>
          </a:solidFill>
          <a:ln w="9525">
            <a:solidFill>
              <a:schemeClr val="tx1"/>
            </a:solidFill>
            <a:miter lim="800000"/>
            <a:headEnd/>
            <a:tailEnd/>
          </a:ln>
        </p:spPr>
        <p:txBody>
          <a:bodyPr anchor="ctr"/>
          <a:lstStyle/>
          <a:p>
            <a:pPr algn="ctr" eaLnBrk="0" hangingPunct="0"/>
            <a:r>
              <a:rPr lang="en-GB" sz="800" b="1" dirty="0"/>
              <a:t>17</a:t>
            </a:r>
          </a:p>
        </p:txBody>
      </p:sp>
      <p:sp>
        <p:nvSpPr>
          <p:cNvPr id="14424" name="Rectangle 243"/>
          <p:cNvSpPr>
            <a:spLocks noChangeArrowheads="1"/>
          </p:cNvSpPr>
          <p:nvPr/>
        </p:nvSpPr>
        <p:spPr bwMode="auto">
          <a:xfrm>
            <a:off x="1693542" y="4380193"/>
            <a:ext cx="5964238" cy="209867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425" name="Rectangle 244"/>
          <p:cNvSpPr>
            <a:spLocks noChangeArrowheads="1"/>
          </p:cNvSpPr>
          <p:nvPr/>
        </p:nvSpPr>
        <p:spPr bwMode="auto">
          <a:xfrm>
            <a:off x="1693542" y="2357718"/>
            <a:ext cx="5964238" cy="16017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426" name="Rectangle 245"/>
          <p:cNvSpPr>
            <a:spLocks noChangeArrowheads="1"/>
          </p:cNvSpPr>
          <p:nvPr/>
        </p:nvSpPr>
        <p:spPr bwMode="auto">
          <a:xfrm>
            <a:off x="6713217" y="2563405"/>
            <a:ext cx="936624" cy="277813"/>
          </a:xfrm>
          <a:prstGeom prst="rect">
            <a:avLst/>
          </a:prstGeom>
          <a:solidFill>
            <a:srgbClr val="FF9900"/>
          </a:solidFill>
          <a:ln w="9525">
            <a:solidFill>
              <a:schemeClr val="tx1"/>
            </a:solidFill>
            <a:miter lim="800000"/>
            <a:headEnd/>
            <a:tailEnd/>
          </a:ln>
        </p:spPr>
        <p:txBody>
          <a:bodyPr wrap="none" anchor="ctr"/>
          <a:lstStyle/>
          <a:p>
            <a:pPr algn="ctr" defTabSz="762000" eaLnBrk="0" hangingPunct="0">
              <a:lnSpc>
                <a:spcPct val="75000"/>
              </a:lnSpc>
            </a:pPr>
            <a:r>
              <a:rPr lang="de-DE" sz="900" b="1">
                <a:latin typeface="Calibri" pitchFamily="34" charset="0"/>
              </a:rPr>
              <a:t>1</a:t>
            </a:r>
            <a:r>
              <a:rPr lang="de-DE" sz="900" b="1" baseline="30000">
                <a:latin typeface="Calibri" pitchFamily="34" charset="0"/>
              </a:rPr>
              <a:t>st</a:t>
            </a:r>
            <a:r>
              <a:rPr lang="de-DE" sz="900" b="1">
                <a:latin typeface="Calibri" pitchFamily="34" charset="0"/>
              </a:rPr>
              <a:t>. LINE </a:t>
            </a:r>
          </a:p>
          <a:p>
            <a:pPr algn="ctr" defTabSz="762000" eaLnBrk="0" hangingPunct="0">
              <a:lnSpc>
                <a:spcPct val="75000"/>
              </a:lnSpc>
            </a:pPr>
            <a:r>
              <a:rPr lang="de-DE" sz="900" b="1">
                <a:latin typeface="Calibri" pitchFamily="34" charset="0"/>
              </a:rPr>
              <a:t>TOP MGMT</a:t>
            </a:r>
          </a:p>
        </p:txBody>
      </p:sp>
      <p:sp>
        <p:nvSpPr>
          <p:cNvPr id="14427" name="Rectangle 246"/>
          <p:cNvSpPr>
            <a:spLocks noChangeArrowheads="1"/>
          </p:cNvSpPr>
          <p:nvPr/>
        </p:nvSpPr>
        <p:spPr bwMode="gray">
          <a:xfrm rot="-5400000">
            <a:off x="233045" y="5185052"/>
            <a:ext cx="1922462" cy="71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762000" eaLnBrk="0" hangingPunct="0">
              <a:lnSpc>
                <a:spcPct val="90000"/>
              </a:lnSpc>
            </a:pPr>
            <a:r>
              <a:rPr lang="de-DE" sz="1200" b="1" dirty="0">
                <a:solidFill>
                  <a:srgbClr val="FFFFFF"/>
                </a:solidFill>
              </a:rPr>
              <a:t>INDIVIDUAL </a:t>
            </a:r>
            <a:endParaRPr lang="de-DE" sz="1200" b="1" dirty="0" smtClean="0">
              <a:solidFill>
                <a:srgbClr val="FFFFFF"/>
              </a:solidFill>
            </a:endParaRPr>
          </a:p>
          <a:p>
            <a:pPr algn="ctr" defTabSz="762000" eaLnBrk="0" hangingPunct="0">
              <a:lnSpc>
                <a:spcPct val="90000"/>
              </a:lnSpc>
            </a:pPr>
            <a:r>
              <a:rPr lang="de-DE" sz="1200" b="1" dirty="0" smtClean="0">
                <a:solidFill>
                  <a:srgbClr val="FFFFFF"/>
                </a:solidFill>
              </a:rPr>
              <a:t>CONTRIBUTOR </a:t>
            </a:r>
            <a:endParaRPr lang="de-DE" sz="1200" b="1" dirty="0">
              <a:solidFill>
                <a:srgbClr val="FFFFFF"/>
              </a:solidFill>
            </a:endParaRPr>
          </a:p>
          <a:p>
            <a:pPr algn="ctr" defTabSz="762000" eaLnBrk="0" hangingPunct="0">
              <a:lnSpc>
                <a:spcPct val="90000"/>
              </a:lnSpc>
            </a:pPr>
            <a:r>
              <a:rPr lang="de-DE" sz="1200" b="1" dirty="0">
                <a:solidFill>
                  <a:srgbClr val="FFFFFF"/>
                </a:solidFill>
              </a:rPr>
              <a:t>CAREER PATH</a:t>
            </a:r>
          </a:p>
        </p:txBody>
      </p:sp>
      <p:sp>
        <p:nvSpPr>
          <p:cNvPr id="118" name="TextBox 117"/>
          <p:cNvSpPr txBox="1"/>
          <p:nvPr/>
        </p:nvSpPr>
        <p:spPr>
          <a:xfrm>
            <a:off x="277728" y="990600"/>
            <a:ext cx="8476777" cy="1200329"/>
          </a:xfrm>
          <a:prstGeom prst="rect">
            <a:avLst/>
          </a:prstGeom>
          <a:noFill/>
        </p:spPr>
        <p:txBody>
          <a:bodyPr wrap="square">
            <a:spAutoFit/>
          </a:bodyPr>
          <a:lstStyle/>
          <a:p>
            <a:pPr>
              <a:defRPr/>
            </a:pPr>
            <a:r>
              <a:rPr lang="en-US" sz="2400" dirty="0" smtClean="0">
                <a:latin typeface="+mn-lt"/>
              </a:rPr>
              <a:t>After establishing a career path and determining the role within that path, A </a:t>
            </a:r>
            <a:r>
              <a:rPr lang="en-US" sz="2400" b="1" i="1" dirty="0" smtClean="0">
                <a:latin typeface="+mn-lt"/>
              </a:rPr>
              <a:t>grade</a:t>
            </a:r>
            <a:r>
              <a:rPr lang="en-US" sz="2400" dirty="0" smtClean="0">
                <a:latin typeface="+mn-lt"/>
              </a:rPr>
              <a:t> will be assigned based on the job level within that role. </a:t>
            </a:r>
          </a:p>
        </p:txBody>
      </p:sp>
      <p:sp>
        <p:nvSpPr>
          <p:cNvPr id="94" name="Rectangle 153"/>
          <p:cNvSpPr>
            <a:spLocks noChangeArrowheads="1"/>
          </p:cNvSpPr>
          <p:nvPr/>
        </p:nvSpPr>
        <p:spPr bwMode="auto">
          <a:xfrm>
            <a:off x="831533" y="4377018"/>
            <a:ext cx="795337" cy="201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762000" eaLnBrk="0" hangingPunct="0">
              <a:lnSpc>
                <a:spcPct val="90000"/>
              </a:lnSpc>
            </a:pPr>
            <a:r>
              <a:rPr lang="de-DE" sz="1000" b="1" dirty="0">
                <a:solidFill>
                  <a:srgbClr val="FFFFFF"/>
                </a:solidFill>
              </a:rPr>
              <a:t>GRADE</a:t>
            </a:r>
          </a:p>
        </p:txBody>
      </p:sp>
      <p:cxnSp>
        <p:nvCxnSpPr>
          <p:cNvPr id="3" name="Straight Arrow Connector 2"/>
          <p:cNvCxnSpPr/>
          <p:nvPr/>
        </p:nvCxnSpPr>
        <p:spPr bwMode="auto">
          <a:xfrm flipH="1">
            <a:off x="5588913" y="5188330"/>
            <a:ext cx="2973660" cy="0"/>
          </a:xfrm>
          <a:prstGeom prst="straightConnector1">
            <a:avLst/>
          </a:prstGeom>
          <a:solidFill>
            <a:schemeClr val="accent1"/>
          </a:solidFill>
          <a:ln w="5715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7995370" y="4134404"/>
            <a:ext cx="824469" cy="369332"/>
          </a:xfrm>
          <a:prstGeom prst="rect">
            <a:avLst/>
          </a:prstGeom>
          <a:noFill/>
        </p:spPr>
        <p:txBody>
          <a:bodyPr wrap="square" rtlCol="0">
            <a:spAutoFit/>
          </a:bodyPr>
          <a:lstStyle/>
          <a:p>
            <a:r>
              <a:rPr lang="en-US" dirty="0" smtClean="0"/>
              <a:t>Grade</a:t>
            </a:r>
            <a:endParaRPr lang="en-US" dirty="0"/>
          </a:p>
        </p:txBody>
      </p:sp>
      <p:sp>
        <p:nvSpPr>
          <p:cNvPr id="100" name="TextBox 99"/>
          <p:cNvSpPr txBox="1"/>
          <p:nvPr/>
        </p:nvSpPr>
        <p:spPr>
          <a:xfrm>
            <a:off x="7926624" y="4827352"/>
            <a:ext cx="683976" cy="369332"/>
          </a:xfrm>
          <a:prstGeom prst="rect">
            <a:avLst/>
          </a:prstGeom>
          <a:noFill/>
        </p:spPr>
        <p:txBody>
          <a:bodyPr wrap="square" rtlCol="0">
            <a:spAutoFit/>
          </a:bodyPr>
          <a:lstStyle/>
          <a:p>
            <a:r>
              <a:rPr lang="en-US" dirty="0" smtClean="0"/>
              <a:t>Role</a:t>
            </a:r>
            <a:endParaRPr lang="en-US" dirty="0"/>
          </a:p>
        </p:txBody>
      </p:sp>
      <p:cxnSp>
        <p:nvCxnSpPr>
          <p:cNvPr id="103" name="Straight Arrow Connector 102"/>
          <p:cNvCxnSpPr/>
          <p:nvPr/>
        </p:nvCxnSpPr>
        <p:spPr bwMode="auto">
          <a:xfrm flipH="1">
            <a:off x="7649841" y="4490524"/>
            <a:ext cx="1172567" cy="13212"/>
          </a:xfrm>
          <a:prstGeom prst="straightConnector1">
            <a:avLst/>
          </a:prstGeom>
          <a:solidFill>
            <a:schemeClr val="accent1"/>
          </a:solidFill>
          <a:ln w="5715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TextBox 79"/>
          <p:cNvSpPr txBox="1"/>
          <p:nvPr/>
        </p:nvSpPr>
        <p:spPr>
          <a:xfrm>
            <a:off x="7997939" y="2090780"/>
            <a:ext cx="824469" cy="369332"/>
          </a:xfrm>
          <a:prstGeom prst="rect">
            <a:avLst/>
          </a:prstGeom>
          <a:noFill/>
        </p:spPr>
        <p:txBody>
          <a:bodyPr wrap="square" rtlCol="0">
            <a:spAutoFit/>
          </a:bodyPr>
          <a:lstStyle/>
          <a:p>
            <a:r>
              <a:rPr lang="en-US" dirty="0" smtClean="0"/>
              <a:t>Grade</a:t>
            </a:r>
            <a:endParaRPr lang="en-US" dirty="0"/>
          </a:p>
        </p:txBody>
      </p:sp>
      <p:cxnSp>
        <p:nvCxnSpPr>
          <p:cNvPr id="81" name="Straight Arrow Connector 80"/>
          <p:cNvCxnSpPr/>
          <p:nvPr/>
        </p:nvCxnSpPr>
        <p:spPr bwMode="auto">
          <a:xfrm flipH="1">
            <a:off x="7657780" y="2471886"/>
            <a:ext cx="1164629" cy="0"/>
          </a:xfrm>
          <a:prstGeom prst="straightConnector1">
            <a:avLst/>
          </a:prstGeom>
          <a:solidFill>
            <a:schemeClr val="accent1"/>
          </a:solidFill>
          <a:ln w="5715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Arrow Connector 85"/>
          <p:cNvCxnSpPr/>
          <p:nvPr/>
        </p:nvCxnSpPr>
        <p:spPr bwMode="auto">
          <a:xfrm flipH="1">
            <a:off x="6879112" y="3501747"/>
            <a:ext cx="1683461" cy="0"/>
          </a:xfrm>
          <a:prstGeom prst="straightConnector1">
            <a:avLst/>
          </a:prstGeom>
          <a:solidFill>
            <a:schemeClr val="accent1"/>
          </a:solidFill>
          <a:ln w="5715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7" name="TextBox 86"/>
          <p:cNvSpPr txBox="1"/>
          <p:nvPr/>
        </p:nvSpPr>
        <p:spPr>
          <a:xfrm>
            <a:off x="7926624" y="3169317"/>
            <a:ext cx="683976" cy="369332"/>
          </a:xfrm>
          <a:prstGeom prst="rect">
            <a:avLst/>
          </a:prstGeom>
          <a:noFill/>
        </p:spPr>
        <p:txBody>
          <a:bodyPr wrap="square" rtlCol="0">
            <a:spAutoFit/>
          </a:bodyPr>
          <a:lstStyle/>
          <a:p>
            <a:r>
              <a:rPr lang="en-US" dirty="0" smtClean="0"/>
              <a:t>Role</a:t>
            </a:r>
            <a:endParaRPr lang="en-US" dirty="0"/>
          </a:p>
        </p:txBody>
      </p:sp>
    </p:spTree>
    <p:extLst>
      <p:ext uri="{BB962C8B-B14F-4D97-AF65-F5344CB8AC3E}">
        <p14:creationId xmlns:p14="http://schemas.microsoft.com/office/powerpoint/2010/main" val="22201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sz="2800" dirty="0"/>
              <a:t>How </a:t>
            </a:r>
            <a:r>
              <a:rPr lang="en-US" sz="2800" dirty="0" smtClean="0"/>
              <a:t>does the salary range work?</a:t>
            </a:r>
          </a:p>
        </p:txBody>
      </p:sp>
      <p:sp>
        <p:nvSpPr>
          <p:cNvPr id="7171" name="Content Placeholder 2"/>
          <p:cNvSpPr>
            <a:spLocks noGrp="1"/>
          </p:cNvSpPr>
          <p:nvPr>
            <p:ph idx="1"/>
          </p:nvPr>
        </p:nvSpPr>
        <p:spPr>
          <a:xfrm>
            <a:off x="533400" y="1219200"/>
            <a:ext cx="8305800" cy="1752600"/>
          </a:xfrm>
        </p:spPr>
        <p:txBody>
          <a:bodyPr/>
          <a:lstStyle/>
          <a:p>
            <a:pPr marL="0" indent="0">
              <a:buNone/>
              <a:defRPr/>
            </a:pPr>
            <a:r>
              <a:rPr lang="en-US" sz="2400" b="1" dirty="0" smtClean="0"/>
              <a:t>Salary Range: </a:t>
            </a:r>
            <a:r>
              <a:rPr lang="en-US" sz="2400" dirty="0" smtClean="0"/>
              <a:t>a market-based compensation range with a minimum, midpoint and maximum salary</a:t>
            </a:r>
            <a:endParaRPr lang="en-US" sz="2400" b="1" dirty="0" smtClean="0"/>
          </a:p>
          <a:p>
            <a:pPr marL="0" indent="0">
              <a:buNone/>
              <a:defRPr/>
            </a:pPr>
            <a:endParaRPr lang="en-US" sz="2400" dirty="0" smtClean="0"/>
          </a:p>
        </p:txBody>
      </p:sp>
      <p:graphicFrame>
        <p:nvGraphicFramePr>
          <p:cNvPr id="3" name="Diagram 2"/>
          <p:cNvGraphicFramePr/>
          <p:nvPr>
            <p:extLst>
              <p:ext uri="{D42A27DB-BD31-4B8C-83A1-F6EECF244321}">
                <p14:modId xmlns:p14="http://schemas.microsoft.com/office/powerpoint/2010/main" val="4175164213"/>
              </p:ext>
            </p:extLst>
          </p:nvPr>
        </p:nvGraphicFramePr>
        <p:xfrm>
          <a:off x="533400" y="2362200"/>
          <a:ext cx="7696200" cy="394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373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8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1779" y="457200"/>
            <a:ext cx="8534400" cy="411163"/>
          </a:xfrm>
        </p:spPr>
        <p:txBody>
          <a:bodyPr/>
          <a:lstStyle/>
          <a:p>
            <a:r>
              <a:rPr lang="en-US" sz="2800" dirty="0" smtClean="0"/>
              <a:t>2013 Salary Structure*</a:t>
            </a:r>
            <a:br>
              <a:rPr lang="en-US" sz="2800" dirty="0" smtClean="0"/>
            </a:br>
            <a:endParaRPr lang="en-US" sz="2800" dirty="0" smtClean="0"/>
          </a:p>
        </p:txBody>
      </p:sp>
      <p:sp>
        <p:nvSpPr>
          <p:cNvPr id="5123" name="Slide Number Placeholder 3"/>
          <p:cNvSpPr txBox="1">
            <a:spLocks noGrp="1"/>
          </p:cNvSpPr>
          <p:nvPr/>
        </p:nvSpPr>
        <p:spPr bwMode="gray">
          <a:xfrm>
            <a:off x="8251825" y="6327775"/>
            <a:ext cx="4984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7D62E7C-D911-440A-891E-8E54BF1AA59D}" type="slidenum">
              <a:rPr lang="en-US" sz="800" b="1"/>
              <a:pPr algn="r" eaLnBrk="1" hangingPunct="1"/>
              <a:t>19</a:t>
            </a:fld>
            <a:endParaRPr lang="en-US" sz="800" b="1" dirty="0"/>
          </a:p>
        </p:txBody>
      </p:sp>
      <p:sp>
        <p:nvSpPr>
          <p:cNvPr id="5124" name="TextBox 1"/>
          <p:cNvSpPr txBox="1">
            <a:spLocks noChangeArrowheads="1"/>
          </p:cNvSpPr>
          <p:nvPr/>
        </p:nvSpPr>
        <p:spPr bwMode="auto">
          <a:xfrm>
            <a:off x="1182777" y="6079814"/>
            <a:ext cx="6426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smtClean="0"/>
              <a:t>*Does not include Executive Broad Bands</a:t>
            </a:r>
            <a:endParaRPr lang="en-US" sz="1400" i="1" dirty="0"/>
          </a:p>
        </p:txBody>
      </p:sp>
      <p:graphicFrame>
        <p:nvGraphicFramePr>
          <p:cNvPr id="4" name="Table 3"/>
          <p:cNvGraphicFramePr>
            <a:graphicFrameLocks noGrp="1"/>
          </p:cNvGraphicFramePr>
          <p:nvPr>
            <p:extLst>
              <p:ext uri="{D42A27DB-BD31-4B8C-83A1-F6EECF244321}">
                <p14:modId xmlns:p14="http://schemas.microsoft.com/office/powerpoint/2010/main" val="2733182252"/>
              </p:ext>
            </p:extLst>
          </p:nvPr>
        </p:nvGraphicFramePr>
        <p:xfrm>
          <a:off x="1008061" y="1066800"/>
          <a:ext cx="7243765" cy="4800599"/>
        </p:xfrm>
        <a:graphic>
          <a:graphicData uri="http://schemas.openxmlformats.org/drawingml/2006/table">
            <a:tbl>
              <a:tblPr>
                <a:tableStyleId>{5C22544A-7EE6-4342-B048-85BDC9FD1C3A}</a:tableStyleId>
              </a:tblPr>
              <a:tblGrid>
                <a:gridCol w="1448753"/>
                <a:gridCol w="1448753"/>
                <a:gridCol w="1448753"/>
                <a:gridCol w="1448753"/>
                <a:gridCol w="1448753"/>
              </a:tblGrid>
              <a:tr h="636615">
                <a:tc>
                  <a:txBody>
                    <a:bodyPr/>
                    <a:lstStyle/>
                    <a:p>
                      <a:pPr algn="ctr" fontAlgn="b"/>
                      <a:r>
                        <a:rPr lang="en-US" sz="1800" u="none" strike="noStrike" dirty="0">
                          <a:solidFill>
                            <a:schemeClr val="tx1"/>
                          </a:solidFill>
                          <a:effectLst/>
                        </a:rPr>
                        <a:t>Grade</a:t>
                      </a:r>
                      <a:endParaRPr lang="en-US" sz="18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u="none" strike="noStrike" dirty="0">
                          <a:solidFill>
                            <a:schemeClr val="tx1"/>
                          </a:solidFill>
                          <a:effectLst/>
                        </a:rPr>
                        <a:t> Min </a:t>
                      </a:r>
                      <a:endParaRPr lang="en-US" sz="18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u="none" strike="noStrike" dirty="0">
                          <a:solidFill>
                            <a:schemeClr val="tx1"/>
                          </a:solidFill>
                          <a:effectLst/>
                        </a:rPr>
                        <a:t> Mid </a:t>
                      </a:r>
                      <a:endParaRPr lang="en-US" sz="18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u="none" strike="noStrike" dirty="0">
                          <a:solidFill>
                            <a:schemeClr val="tx1"/>
                          </a:solidFill>
                          <a:effectLst/>
                        </a:rPr>
                        <a:t> Max </a:t>
                      </a:r>
                      <a:endParaRPr lang="en-US" sz="18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800" u="none" strike="noStrike" dirty="0">
                          <a:solidFill>
                            <a:schemeClr val="tx1"/>
                          </a:solidFill>
                          <a:effectLst/>
                        </a:rPr>
                        <a:t>Range Spread</a:t>
                      </a:r>
                      <a:endParaRPr lang="en-US" sz="1800" b="0" i="0" u="none" strike="noStrike" dirty="0">
                        <a:solidFill>
                          <a:schemeClr val="tx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0249">
                <a:tc>
                  <a:txBody>
                    <a:bodyPr/>
                    <a:lstStyle/>
                    <a:p>
                      <a:pPr algn="ctr" fontAlgn="b"/>
                      <a:r>
                        <a:rPr lang="en-US" sz="1600" u="none" strike="noStrike" dirty="0">
                          <a:effectLst/>
                        </a:rPr>
                        <a:t>16</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108,300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176,000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243,600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125%</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15</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97,800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146,600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195,500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14</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81,400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122,200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162,900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100%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13</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70,200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101,800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133,400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90%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12</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60,600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84,900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109,100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80%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11</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52,400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70,700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89,100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70%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45,600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61,500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77,500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70%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9</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39,600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53,500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67,400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70%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8</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34,400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46,500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58,600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70%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7</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31,100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40,500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49,700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60%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6</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27,000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35,200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43,300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60%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5</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23,500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30,600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37,600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60%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4</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21,300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26,600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32,000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50%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18,500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23,200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27,800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50%</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16,800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20,700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24,400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45%</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r h="260249">
                <a:tc>
                  <a:txBody>
                    <a:bodyPr/>
                    <a:lstStyle/>
                    <a:p>
                      <a:pPr algn="ctr" fontAlgn="b"/>
                      <a:r>
                        <a:rPr lang="en-US" sz="1600" u="none" strike="noStrike" dirty="0">
                          <a:effectLst/>
                        </a:rPr>
                        <a:t>1</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15,700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18,500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 $    21,200 </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fontAlgn="b"/>
                      <a:r>
                        <a:rPr lang="en-US" sz="1600" u="none" strike="noStrike" dirty="0">
                          <a:effectLst/>
                        </a:rPr>
                        <a:t>35%</a:t>
                      </a:r>
                      <a:endParaRPr lang="en-US" sz="16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r>
            </a:tbl>
          </a:graphicData>
        </a:graphic>
      </p:graphicFrame>
    </p:spTree>
    <p:extLst>
      <p:ext uri="{BB962C8B-B14F-4D97-AF65-F5344CB8AC3E}">
        <p14:creationId xmlns:p14="http://schemas.microsoft.com/office/powerpoint/2010/main" val="2680249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Goals for today</a:t>
            </a:r>
            <a:endParaRPr lang="en-US" sz="2800" dirty="0"/>
          </a:p>
        </p:txBody>
      </p:sp>
      <p:sp>
        <p:nvSpPr>
          <p:cNvPr id="3" name="Content Placeholder 2"/>
          <p:cNvSpPr>
            <a:spLocks noGrp="1"/>
          </p:cNvSpPr>
          <p:nvPr>
            <p:ph idx="1"/>
          </p:nvPr>
        </p:nvSpPr>
        <p:spPr/>
        <p:txBody>
          <a:bodyPr/>
          <a:lstStyle/>
          <a:p>
            <a:r>
              <a:rPr lang="en-US" sz="2400" dirty="0"/>
              <a:t>Review UM’s philosophy and objectives for Administrative, Service and Support Staff compensation</a:t>
            </a:r>
          </a:p>
          <a:p>
            <a:r>
              <a:rPr lang="en-US" sz="2400" dirty="0" smtClean="0"/>
              <a:t>Status update on the Compensation Project; what is included and what is not</a:t>
            </a:r>
          </a:p>
          <a:p>
            <a:r>
              <a:rPr lang="en-US" sz="2400" dirty="0" smtClean="0"/>
              <a:t>Introduce terms, methodology and structure that will be used for Staff compensation</a:t>
            </a:r>
          </a:p>
          <a:p>
            <a:r>
              <a:rPr lang="en-US" sz="2400" dirty="0" smtClean="0"/>
              <a:t>Review roles of salary manager and how HR can help</a:t>
            </a:r>
          </a:p>
          <a:p>
            <a:r>
              <a:rPr lang="en-US" sz="2400" dirty="0" smtClean="0"/>
              <a:t>Provide an overview of salary administration guidelines</a:t>
            </a:r>
          </a:p>
          <a:p>
            <a:r>
              <a:rPr lang="en-US" sz="2400" dirty="0" smtClean="0"/>
              <a:t>Discuss next steps</a:t>
            </a:r>
          </a:p>
          <a:p>
            <a:r>
              <a:rPr lang="en-US" sz="2400" dirty="0" smtClean="0"/>
              <a:t>Answer your questions</a:t>
            </a: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1227618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is the salary structure maintained?</a:t>
            </a:r>
            <a:endParaRPr lang="en-US" sz="2800" dirty="0"/>
          </a:p>
        </p:txBody>
      </p:sp>
      <p:sp>
        <p:nvSpPr>
          <p:cNvPr id="3" name="Content Placeholder 2"/>
          <p:cNvSpPr>
            <a:spLocks noGrp="1"/>
          </p:cNvSpPr>
          <p:nvPr>
            <p:ph idx="1"/>
          </p:nvPr>
        </p:nvSpPr>
        <p:spPr>
          <a:xfrm>
            <a:off x="228600" y="1066800"/>
            <a:ext cx="8534400" cy="5257800"/>
          </a:xfrm>
        </p:spPr>
        <p:txBody>
          <a:bodyPr/>
          <a:lstStyle/>
          <a:p>
            <a:r>
              <a:rPr lang="en-US" sz="2400" dirty="0" smtClean="0"/>
              <a:t>Salary structure is assessed about every two years</a:t>
            </a:r>
          </a:p>
          <a:p>
            <a:pPr lvl="1">
              <a:buFont typeface="Wingdings" pitchFamily="2" charset="2"/>
              <a:buChar char="Ø"/>
            </a:pPr>
            <a:r>
              <a:rPr lang="en-US" sz="2200" dirty="0" smtClean="0"/>
              <a:t>The structure is adjusted according to the program objectives and the university’s ability to make the adjustment</a:t>
            </a:r>
          </a:p>
          <a:p>
            <a:r>
              <a:rPr lang="en-US" sz="2400" dirty="0" smtClean="0"/>
              <a:t>Benchmark positions are used to test the structure</a:t>
            </a:r>
          </a:p>
          <a:p>
            <a:pPr lvl="1">
              <a:buFont typeface="Wingdings" pitchFamily="2" charset="2"/>
              <a:buChar char="Ø"/>
            </a:pPr>
            <a:r>
              <a:rPr lang="en-US" sz="2200" dirty="0" smtClean="0"/>
              <a:t>A benchmark position can be matched to a similar position in the external market</a:t>
            </a:r>
          </a:p>
          <a:p>
            <a:r>
              <a:rPr lang="en-US" sz="2400" dirty="0" smtClean="0"/>
              <a:t>External market data is used for comparison</a:t>
            </a:r>
          </a:p>
          <a:p>
            <a:pPr lvl="1">
              <a:buFont typeface="Wingdings" pitchFamily="2" charset="2"/>
              <a:buChar char="Ø"/>
            </a:pPr>
            <a:r>
              <a:rPr lang="en-US" sz="2200" dirty="0" smtClean="0"/>
              <a:t>“The Market” is defined as the areas from which the university competes for employees</a:t>
            </a:r>
          </a:p>
          <a:p>
            <a:pPr marL="400050"/>
            <a:r>
              <a:rPr lang="en-US" sz="2400" dirty="0" smtClean="0"/>
              <a:t>Range adjustment</a:t>
            </a:r>
          </a:p>
          <a:p>
            <a:pPr lvl="1">
              <a:buFont typeface="Wingdings" pitchFamily="2" charset="2"/>
              <a:buChar char="Ø"/>
            </a:pPr>
            <a:r>
              <a:rPr lang="en-US" sz="2200" dirty="0" smtClean="0"/>
              <a:t>Ranges may be adjusted if there is evidence that the university structure has fallen behind the external market</a:t>
            </a:r>
          </a:p>
          <a:p>
            <a:pPr lvl="1">
              <a:buFont typeface="Wingdings" pitchFamily="2" charset="2"/>
              <a:buChar char="Ø"/>
            </a:pPr>
            <a:r>
              <a:rPr lang="en-US" sz="2200" dirty="0" smtClean="0"/>
              <a:t>Range adjustment may or may not impact employee pay</a:t>
            </a:r>
          </a:p>
          <a:p>
            <a:pPr lvl="1"/>
            <a:endParaRPr lang="en-US" sz="2000" dirty="0" smtClean="0"/>
          </a:p>
          <a:p>
            <a:pPr lvl="1"/>
            <a:endParaRPr lang="en-US" sz="2000" dirty="0"/>
          </a:p>
        </p:txBody>
      </p:sp>
    </p:spTree>
    <p:extLst>
      <p:ext uri="{BB962C8B-B14F-4D97-AF65-F5344CB8AC3E}">
        <p14:creationId xmlns:p14="http://schemas.microsoft.com/office/powerpoint/2010/main" val="199477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is my role as a leader and salary manager ?</a:t>
            </a:r>
            <a:endParaRPr lang="en-US" sz="2800" dirty="0"/>
          </a:p>
        </p:txBody>
      </p:sp>
      <p:sp>
        <p:nvSpPr>
          <p:cNvPr id="3" name="Content Placeholder 2"/>
          <p:cNvSpPr>
            <a:spLocks noGrp="1"/>
          </p:cNvSpPr>
          <p:nvPr>
            <p:ph idx="1"/>
          </p:nvPr>
        </p:nvSpPr>
        <p:spPr>
          <a:xfrm>
            <a:off x="304800" y="1066800"/>
            <a:ext cx="8534400" cy="5410200"/>
          </a:xfrm>
        </p:spPr>
        <p:txBody>
          <a:bodyPr/>
          <a:lstStyle/>
          <a:p>
            <a:r>
              <a:rPr lang="en-US" sz="2400" dirty="0" smtClean="0"/>
              <a:t>Communicate the salary program to employees</a:t>
            </a:r>
          </a:p>
          <a:p>
            <a:r>
              <a:rPr lang="en-US" sz="2400" dirty="0" smtClean="0"/>
              <a:t>Monitor duties and responsibilities to identify significant changes</a:t>
            </a:r>
          </a:p>
          <a:p>
            <a:r>
              <a:rPr lang="en-US" sz="2400" dirty="0" smtClean="0"/>
              <a:t>Maintain updated position documentation (job descriptions)</a:t>
            </a:r>
          </a:p>
          <a:p>
            <a:r>
              <a:rPr lang="en-US" sz="2400" dirty="0" smtClean="0"/>
              <a:t>Forward information on significant changes and/or updated position documentation to HR</a:t>
            </a:r>
          </a:p>
          <a:p>
            <a:r>
              <a:rPr lang="en-US" sz="2400" dirty="0" smtClean="0"/>
              <a:t>Establish, assess and communicate performance requirements</a:t>
            </a:r>
          </a:p>
          <a:p>
            <a:r>
              <a:rPr lang="en-US" sz="2400" dirty="0" smtClean="0"/>
              <a:t>Encourage and provide opportunities for employees to develop their skills</a:t>
            </a:r>
          </a:p>
          <a:p>
            <a:r>
              <a:rPr lang="en-US" sz="2400" dirty="0"/>
              <a:t>Be familiar with HR compensation policies, CRR 320.010, and other compensation reference tools</a:t>
            </a:r>
          </a:p>
          <a:p>
            <a:r>
              <a:rPr lang="en-US" sz="2400" dirty="0" smtClean="0"/>
              <a:t>Alert HR about unique compensation issues</a:t>
            </a:r>
          </a:p>
        </p:txBody>
      </p:sp>
    </p:spTree>
    <p:extLst>
      <p:ext uri="{BB962C8B-B14F-4D97-AF65-F5344CB8AC3E}">
        <p14:creationId xmlns:p14="http://schemas.microsoft.com/office/powerpoint/2010/main" val="4103788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can HR help?</a:t>
            </a:r>
            <a:endParaRPr lang="en-US" sz="2800" dirty="0"/>
          </a:p>
        </p:txBody>
      </p:sp>
      <p:sp>
        <p:nvSpPr>
          <p:cNvPr id="3" name="Content Placeholder 2"/>
          <p:cNvSpPr>
            <a:spLocks noGrp="1"/>
          </p:cNvSpPr>
          <p:nvPr>
            <p:ph idx="1"/>
          </p:nvPr>
        </p:nvSpPr>
        <p:spPr/>
        <p:txBody>
          <a:bodyPr/>
          <a:lstStyle/>
          <a:p>
            <a:r>
              <a:rPr lang="en-US" sz="2400" dirty="0" smtClean="0"/>
              <a:t>Develop and maintain up-to-date system and structures</a:t>
            </a:r>
          </a:p>
          <a:p>
            <a:r>
              <a:rPr lang="en-US" sz="2400" dirty="0" smtClean="0"/>
              <a:t>Monitor the market to ensure the compensation program remains competitive</a:t>
            </a:r>
          </a:p>
          <a:p>
            <a:r>
              <a:rPr lang="en-US" sz="2400" dirty="0" smtClean="0"/>
              <a:t>Audit a representative sample of position documentation each year to ensure descriptions remain up to date</a:t>
            </a:r>
          </a:p>
          <a:p>
            <a:r>
              <a:rPr lang="en-US" sz="2400" dirty="0" smtClean="0"/>
              <a:t>Assist leaders in evaluating employee career growth</a:t>
            </a:r>
          </a:p>
          <a:p>
            <a:r>
              <a:rPr lang="en-US" sz="2400" dirty="0" smtClean="0"/>
              <a:t>Assist leaders in understanding and communicating the university’s compensation program</a:t>
            </a:r>
          </a:p>
          <a:p>
            <a:r>
              <a:rPr lang="en-US" sz="2400" dirty="0" smtClean="0"/>
              <a:t>Provide information, training and related tools to help leaders make salary decisions</a:t>
            </a:r>
          </a:p>
          <a:p>
            <a:r>
              <a:rPr lang="en-US" sz="2400" dirty="0" smtClean="0"/>
              <a:t>Partner with leaders to overcome compensation obstacles</a:t>
            </a:r>
            <a:endParaRPr lang="en-US" sz="2400" dirty="0"/>
          </a:p>
        </p:txBody>
      </p:sp>
    </p:spTree>
    <p:extLst>
      <p:ext uri="{BB962C8B-B14F-4D97-AF65-F5344CB8AC3E}">
        <p14:creationId xmlns:p14="http://schemas.microsoft.com/office/powerpoint/2010/main" val="2613954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Salary Administrative Guidelines</a:t>
            </a:r>
            <a:endParaRPr lang="en-US" sz="2800" dirty="0"/>
          </a:p>
        </p:txBody>
      </p:sp>
      <p:sp>
        <p:nvSpPr>
          <p:cNvPr id="3" name="Content Placeholder 2"/>
          <p:cNvSpPr>
            <a:spLocks noGrp="1"/>
          </p:cNvSpPr>
          <p:nvPr>
            <p:ph idx="1"/>
          </p:nvPr>
        </p:nvSpPr>
        <p:spPr>
          <a:xfrm>
            <a:off x="381000" y="1143000"/>
            <a:ext cx="8534400" cy="5562600"/>
          </a:xfrm>
        </p:spPr>
        <p:txBody>
          <a:bodyPr>
            <a:normAutofit/>
          </a:bodyPr>
          <a:lstStyle/>
          <a:p>
            <a:pPr>
              <a:buFont typeface="Arial" pitchFamily="34" charset="0"/>
              <a:buChar char="•"/>
            </a:pPr>
            <a:r>
              <a:rPr lang="en-US" sz="2400" b="1" dirty="0" smtClean="0"/>
              <a:t>New Hire rates</a:t>
            </a:r>
            <a:endParaRPr lang="en-US" sz="2400" b="1" dirty="0"/>
          </a:p>
          <a:p>
            <a:pPr lvl="1">
              <a:buFont typeface="Wingdings" pitchFamily="2" charset="2"/>
              <a:buChar char="Ø"/>
            </a:pPr>
            <a:r>
              <a:rPr lang="en-US" sz="2400" dirty="0" smtClean="0"/>
              <a:t> All employees should be paid within their applicable salary </a:t>
            </a:r>
            <a:r>
              <a:rPr lang="en-US" sz="2400" dirty="0" smtClean="0"/>
              <a:t>grade</a:t>
            </a:r>
            <a:endParaRPr lang="en-US" sz="2400" dirty="0"/>
          </a:p>
          <a:p>
            <a:pPr>
              <a:buFont typeface="Arial" pitchFamily="34" charset="0"/>
              <a:buChar char="•"/>
            </a:pPr>
            <a:r>
              <a:rPr lang="en-US" sz="2400" b="1" dirty="0" smtClean="0"/>
              <a:t>Movement within the range</a:t>
            </a:r>
            <a:endParaRPr lang="en-US" sz="2400" b="1" dirty="0"/>
          </a:p>
          <a:p>
            <a:pPr lvl="1">
              <a:buFont typeface="Wingdings" pitchFamily="2" charset="2"/>
              <a:buChar char="Ø"/>
            </a:pPr>
            <a:r>
              <a:rPr lang="en-US" sz="2400" dirty="0" smtClean="0"/>
              <a:t> Progression over time is expected</a:t>
            </a:r>
            <a:endParaRPr lang="en-US" sz="2400" dirty="0"/>
          </a:p>
          <a:p>
            <a:pPr lvl="2">
              <a:buFont typeface="Wingdings" pitchFamily="2" charset="2"/>
              <a:buChar char="§"/>
            </a:pPr>
            <a:r>
              <a:rPr lang="en-US" sz="2200" dirty="0" smtClean="0"/>
              <a:t> When employees develop position-related skills</a:t>
            </a:r>
          </a:p>
          <a:p>
            <a:pPr lvl="2">
              <a:buFont typeface="Wingdings" pitchFamily="2" charset="2"/>
              <a:buChar char="§"/>
            </a:pPr>
            <a:r>
              <a:rPr lang="en-US" sz="2200" dirty="0" smtClean="0"/>
              <a:t> When employees become fully functional in their position</a:t>
            </a:r>
            <a:endParaRPr lang="en-US" sz="2200" dirty="0"/>
          </a:p>
          <a:p>
            <a:pPr>
              <a:buFont typeface="Arial" pitchFamily="34" charset="0"/>
              <a:buChar char="•"/>
            </a:pPr>
            <a:r>
              <a:rPr lang="en-US" sz="2400" b="1" dirty="0" smtClean="0"/>
              <a:t>Re-evaluation</a:t>
            </a:r>
            <a:endParaRPr lang="en-US" sz="2400" b="1" dirty="0"/>
          </a:p>
          <a:p>
            <a:pPr lvl="1">
              <a:buFont typeface="Wingdings" pitchFamily="2" charset="2"/>
              <a:buChar char="Ø"/>
            </a:pPr>
            <a:r>
              <a:rPr lang="en-US" sz="2400" dirty="0" smtClean="0"/>
              <a:t> Requests may be made when position has significant changes</a:t>
            </a:r>
          </a:p>
          <a:p>
            <a:endParaRPr lang="en-US" sz="3200" dirty="0"/>
          </a:p>
        </p:txBody>
      </p:sp>
    </p:spTree>
    <p:extLst>
      <p:ext uri="{BB962C8B-B14F-4D97-AF65-F5344CB8AC3E}">
        <p14:creationId xmlns:p14="http://schemas.microsoft.com/office/powerpoint/2010/main" val="1491269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Salary adjustments</a:t>
            </a:r>
            <a:endParaRPr lang="en-US" sz="2800" dirty="0"/>
          </a:p>
        </p:txBody>
      </p:sp>
      <p:sp>
        <p:nvSpPr>
          <p:cNvPr id="3" name="Content Placeholder 2"/>
          <p:cNvSpPr>
            <a:spLocks noGrp="1"/>
          </p:cNvSpPr>
          <p:nvPr>
            <p:ph idx="1"/>
          </p:nvPr>
        </p:nvSpPr>
        <p:spPr>
          <a:xfrm>
            <a:off x="-228600" y="1066800"/>
            <a:ext cx="9144000" cy="6019800"/>
          </a:xfrm>
        </p:spPr>
        <p:txBody>
          <a:bodyPr/>
          <a:lstStyle/>
          <a:p>
            <a:pPr lvl="1">
              <a:buFont typeface="Arial" pitchFamily="34" charset="0"/>
              <a:buChar char="•"/>
            </a:pPr>
            <a:r>
              <a:rPr lang="en-US" sz="2400" b="1" dirty="0" smtClean="0"/>
              <a:t>Merit increase – </a:t>
            </a:r>
            <a:r>
              <a:rPr lang="en-US" sz="2400" dirty="0" smtClean="0"/>
              <a:t>Annual </a:t>
            </a:r>
            <a:r>
              <a:rPr lang="en-US" sz="2400" dirty="0"/>
              <a:t>consideration for increase based on employee’s performance, evaluation and department </a:t>
            </a:r>
            <a:r>
              <a:rPr lang="en-US" sz="2400" dirty="0" smtClean="0"/>
              <a:t>budget</a:t>
            </a:r>
            <a:endParaRPr lang="en-US" sz="2400" dirty="0"/>
          </a:p>
          <a:p>
            <a:pPr lvl="2">
              <a:buFont typeface="Wingdings" pitchFamily="2" charset="2"/>
              <a:buChar char="Ø"/>
            </a:pPr>
            <a:r>
              <a:rPr lang="en-US" sz="2200" dirty="0" smtClean="0"/>
              <a:t> Lump </a:t>
            </a:r>
            <a:r>
              <a:rPr lang="en-US" sz="2200" dirty="0"/>
              <a:t>Sum award may be considered for employees whose salary is at or over maximum of salary range, no base pay </a:t>
            </a:r>
            <a:r>
              <a:rPr lang="en-US" sz="2200" dirty="0" smtClean="0"/>
              <a:t>increase</a:t>
            </a:r>
          </a:p>
          <a:p>
            <a:pPr lvl="1">
              <a:buFont typeface="Arial" pitchFamily="34" charset="0"/>
              <a:buChar char="•"/>
            </a:pPr>
            <a:r>
              <a:rPr lang="en-US" sz="2400" b="1" dirty="0" smtClean="0"/>
              <a:t>Market </a:t>
            </a:r>
            <a:r>
              <a:rPr lang="en-US" sz="2400" b="1" dirty="0"/>
              <a:t>adjustments</a:t>
            </a:r>
          </a:p>
          <a:p>
            <a:pPr lvl="2">
              <a:spcBef>
                <a:spcPts val="1200"/>
              </a:spcBef>
              <a:buFont typeface="Wingdings" pitchFamily="2" charset="2"/>
              <a:buChar char="Ø"/>
            </a:pPr>
            <a:r>
              <a:rPr lang="en-US" sz="2200" dirty="0" smtClean="0"/>
              <a:t> When </a:t>
            </a:r>
            <a:r>
              <a:rPr lang="en-US" sz="2200" dirty="0"/>
              <a:t>comparative market changes</a:t>
            </a:r>
          </a:p>
          <a:p>
            <a:pPr lvl="2">
              <a:spcBef>
                <a:spcPts val="1200"/>
              </a:spcBef>
              <a:buFont typeface="Wingdings" pitchFamily="2" charset="2"/>
              <a:buChar char="Ø"/>
            </a:pPr>
            <a:r>
              <a:rPr lang="en-US" sz="2200" dirty="0" smtClean="0"/>
              <a:t> When </a:t>
            </a:r>
            <a:r>
              <a:rPr lang="en-US" sz="2200" dirty="0"/>
              <a:t>position becomes a ‘hot </a:t>
            </a:r>
            <a:r>
              <a:rPr lang="en-US" sz="2200" dirty="0" smtClean="0"/>
              <a:t>job’</a:t>
            </a:r>
          </a:p>
          <a:p>
            <a:pPr lvl="1">
              <a:spcBef>
                <a:spcPts val="1200"/>
              </a:spcBef>
              <a:buFont typeface="Arial" pitchFamily="34" charset="0"/>
              <a:buChar char="•"/>
            </a:pPr>
            <a:r>
              <a:rPr lang="en-US" sz="2400" b="1" dirty="0" smtClean="0"/>
              <a:t>Equity </a:t>
            </a:r>
            <a:r>
              <a:rPr lang="en-US" sz="2400" b="1" dirty="0"/>
              <a:t>adjustments</a:t>
            </a:r>
          </a:p>
          <a:p>
            <a:pPr marL="1200150" lvl="3" indent="-342900">
              <a:spcBef>
                <a:spcPts val="1200"/>
              </a:spcBef>
              <a:buFont typeface="Wingdings" pitchFamily="2" charset="2"/>
              <a:buChar char="Ø"/>
            </a:pPr>
            <a:r>
              <a:rPr lang="en-US" sz="2200" dirty="0"/>
              <a:t>Aligns incumbent’s salary with like positions on campus or </a:t>
            </a:r>
            <a:r>
              <a:rPr lang="en-US" sz="2200" dirty="0" smtClean="0"/>
              <a:t>within </a:t>
            </a:r>
            <a:r>
              <a:rPr lang="en-US" sz="2200" dirty="0"/>
              <a:t>units</a:t>
            </a:r>
          </a:p>
          <a:p>
            <a:pPr lvl="1">
              <a:buFont typeface="Wingdings" pitchFamily="2" charset="2"/>
              <a:buChar char="§"/>
            </a:pPr>
            <a:endParaRPr lang="en-US" sz="2400" dirty="0"/>
          </a:p>
          <a:p>
            <a:endParaRPr lang="en-US" sz="2800" dirty="0"/>
          </a:p>
        </p:txBody>
      </p:sp>
    </p:spTree>
    <p:extLst>
      <p:ext uri="{BB962C8B-B14F-4D97-AF65-F5344CB8AC3E}">
        <p14:creationId xmlns:p14="http://schemas.microsoft.com/office/powerpoint/2010/main" val="923889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Salary adjustments</a:t>
            </a:r>
            <a:endParaRPr lang="en-US" sz="2400" dirty="0"/>
          </a:p>
        </p:txBody>
      </p:sp>
      <p:sp>
        <p:nvSpPr>
          <p:cNvPr id="3" name="Content Placeholder 2"/>
          <p:cNvSpPr>
            <a:spLocks noGrp="1"/>
          </p:cNvSpPr>
          <p:nvPr>
            <p:ph idx="1"/>
          </p:nvPr>
        </p:nvSpPr>
        <p:spPr>
          <a:xfrm>
            <a:off x="381000" y="990600"/>
            <a:ext cx="8686800" cy="6096000"/>
          </a:xfrm>
        </p:spPr>
        <p:txBody>
          <a:bodyPr/>
          <a:lstStyle/>
          <a:p>
            <a:pPr>
              <a:buFont typeface="Arial" pitchFamily="34" charset="0"/>
              <a:buChar char="•"/>
            </a:pPr>
            <a:r>
              <a:rPr lang="en-US" sz="2400" b="1" dirty="0" smtClean="0"/>
              <a:t>Promotion</a:t>
            </a:r>
            <a:r>
              <a:rPr lang="en-US" sz="2200" b="1" dirty="0"/>
              <a:t> </a:t>
            </a:r>
            <a:r>
              <a:rPr lang="en-US" sz="2400" dirty="0" smtClean="0"/>
              <a:t>– When </a:t>
            </a:r>
            <a:r>
              <a:rPr lang="en-US" sz="2400" dirty="0"/>
              <a:t>an employee moves to a new position in a higher grade</a:t>
            </a:r>
          </a:p>
          <a:p>
            <a:pPr lvl="1">
              <a:buFont typeface="Wingdings" pitchFamily="2" charset="2"/>
              <a:buChar char="Ø"/>
            </a:pPr>
            <a:r>
              <a:rPr lang="en-US" sz="2200" dirty="0"/>
              <a:t>Salary increases are based on qualifications, market and internal equity considerations</a:t>
            </a:r>
          </a:p>
          <a:p>
            <a:pPr lvl="1">
              <a:buFont typeface="Wingdings" pitchFamily="2" charset="2"/>
              <a:buChar char="Ø"/>
            </a:pPr>
            <a:r>
              <a:rPr lang="en-US" sz="2200" dirty="0"/>
              <a:t>Salary increases should not exceed maximum of the range and are typically between the minimum and </a:t>
            </a:r>
            <a:r>
              <a:rPr lang="en-US" sz="2200" dirty="0" smtClean="0"/>
              <a:t>midpoint</a:t>
            </a:r>
          </a:p>
          <a:p>
            <a:pPr>
              <a:buFont typeface="Arial" pitchFamily="34" charset="0"/>
              <a:buChar char="•"/>
            </a:pPr>
            <a:r>
              <a:rPr lang="en-US" sz="2400" b="1" dirty="0"/>
              <a:t>Lateral transfer </a:t>
            </a:r>
            <a:r>
              <a:rPr lang="en-US" sz="2400" dirty="0"/>
              <a:t>– W</a:t>
            </a:r>
            <a:r>
              <a:rPr lang="en-US" sz="2400" dirty="0" smtClean="0"/>
              <a:t>hen </a:t>
            </a:r>
            <a:r>
              <a:rPr lang="en-US" sz="2400" dirty="0"/>
              <a:t>an employee moves to a similar but different position with comparable responsibility in the same grade</a:t>
            </a:r>
          </a:p>
          <a:p>
            <a:pPr lvl="1">
              <a:buFont typeface="Wingdings" pitchFamily="2" charset="2"/>
              <a:buChar char="Ø"/>
            </a:pPr>
            <a:r>
              <a:rPr lang="en-US" sz="2200" dirty="0"/>
              <a:t>Same grade, similar content/tasks </a:t>
            </a:r>
            <a:r>
              <a:rPr lang="en-US" sz="2200" dirty="0" smtClean="0"/>
              <a:t>= </a:t>
            </a:r>
            <a:r>
              <a:rPr lang="en-US" sz="2200" dirty="0"/>
              <a:t>no increase in base pay</a:t>
            </a:r>
          </a:p>
          <a:p>
            <a:pPr lvl="1">
              <a:buFont typeface="Wingdings" pitchFamily="2" charset="2"/>
              <a:buChar char="Ø"/>
            </a:pPr>
            <a:r>
              <a:rPr lang="en-US" sz="2200" dirty="0"/>
              <a:t>Same grade, significant change in content /tasks = possible base pay increase</a:t>
            </a:r>
          </a:p>
          <a:p>
            <a:pPr lvl="1">
              <a:buFont typeface="Wingdings" pitchFamily="2" charset="2"/>
              <a:buChar char="Ø"/>
            </a:pPr>
            <a:r>
              <a:rPr lang="en-US" sz="2200" dirty="0"/>
              <a:t>Lateral transfers may be useful for skill and career development</a:t>
            </a:r>
          </a:p>
          <a:p>
            <a:pPr>
              <a:buFont typeface="Wingdings" pitchFamily="2" charset="2"/>
              <a:buChar char="§"/>
            </a:pPr>
            <a:endParaRPr lang="en-US" sz="2400" dirty="0"/>
          </a:p>
        </p:txBody>
      </p:sp>
    </p:spTree>
    <p:extLst>
      <p:ext uri="{BB962C8B-B14F-4D97-AF65-F5344CB8AC3E}">
        <p14:creationId xmlns:p14="http://schemas.microsoft.com/office/powerpoint/2010/main" val="3353229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Salary adjustments</a:t>
            </a:r>
          </a:p>
        </p:txBody>
      </p:sp>
      <p:sp>
        <p:nvSpPr>
          <p:cNvPr id="3" name="Content Placeholder 2"/>
          <p:cNvSpPr>
            <a:spLocks noGrp="1"/>
          </p:cNvSpPr>
          <p:nvPr>
            <p:ph idx="1"/>
          </p:nvPr>
        </p:nvSpPr>
        <p:spPr/>
        <p:txBody>
          <a:bodyPr/>
          <a:lstStyle/>
          <a:p>
            <a:pPr>
              <a:buFont typeface="Arial" pitchFamily="34" charset="0"/>
              <a:buChar char="•"/>
            </a:pPr>
            <a:r>
              <a:rPr lang="en-US" sz="2400" b="1" dirty="0" smtClean="0"/>
              <a:t>Demotion</a:t>
            </a:r>
            <a:r>
              <a:rPr lang="en-US" sz="2600" dirty="0" smtClean="0"/>
              <a:t> </a:t>
            </a:r>
            <a:r>
              <a:rPr lang="en-US" sz="2400" b="1" dirty="0"/>
              <a:t> </a:t>
            </a:r>
            <a:r>
              <a:rPr lang="en-US" sz="2400" dirty="0"/>
              <a:t>– </a:t>
            </a:r>
            <a:r>
              <a:rPr lang="en-US" sz="2400" dirty="0" smtClean="0"/>
              <a:t>When </a:t>
            </a:r>
            <a:r>
              <a:rPr lang="en-US" sz="2400" dirty="0"/>
              <a:t>an employee moves into a position in a lower </a:t>
            </a:r>
            <a:r>
              <a:rPr lang="en-US" sz="2400" dirty="0" smtClean="0"/>
              <a:t>grade by employee’s choice, performance-based or </a:t>
            </a:r>
            <a:r>
              <a:rPr lang="en-US" sz="2400" dirty="0"/>
              <a:t>due to organizational change</a:t>
            </a:r>
          </a:p>
          <a:p>
            <a:pPr lvl="1">
              <a:buFont typeface="Wingdings" pitchFamily="2" charset="2"/>
              <a:buChar char="Ø"/>
            </a:pPr>
            <a:r>
              <a:rPr lang="en-US" sz="2200" dirty="0" smtClean="0"/>
              <a:t> When </a:t>
            </a:r>
            <a:r>
              <a:rPr lang="en-US" sz="2200" dirty="0"/>
              <a:t>salary range in new position is lower, the employee moves to the lower range but no lower than the minimum of that range</a:t>
            </a:r>
          </a:p>
          <a:p>
            <a:pPr lvl="1">
              <a:buFont typeface="Wingdings" pitchFamily="2" charset="2"/>
              <a:buChar char="Ø"/>
            </a:pPr>
            <a:r>
              <a:rPr lang="en-US" sz="2200" dirty="0" smtClean="0"/>
              <a:t> When </a:t>
            </a:r>
            <a:r>
              <a:rPr lang="en-US" sz="2200" dirty="0"/>
              <a:t>the employee’s salary exceeds the maximum of the new position’s range, then their salary </a:t>
            </a:r>
            <a:r>
              <a:rPr lang="en-US" sz="2200" dirty="0" smtClean="0"/>
              <a:t>is frozen </a:t>
            </a:r>
            <a:r>
              <a:rPr lang="en-US" sz="2200" dirty="0"/>
              <a:t>or reduced until it moves back into the new position’s range</a:t>
            </a:r>
          </a:p>
          <a:p>
            <a:pPr lvl="1">
              <a:buFont typeface="Wingdings" pitchFamily="2" charset="2"/>
              <a:buChar char="Ø"/>
            </a:pPr>
            <a:r>
              <a:rPr lang="en-US" sz="2200" dirty="0" smtClean="0"/>
              <a:t> Review </a:t>
            </a:r>
            <a:r>
              <a:rPr lang="en-US" sz="2200" dirty="0"/>
              <a:t>the Administrative Considerations and Guidelines prior to demoting an employee, available through </a:t>
            </a:r>
            <a:r>
              <a:rPr lang="en-US" sz="2200" dirty="0" smtClean="0"/>
              <a:t>System Compensation</a:t>
            </a:r>
            <a:endParaRPr lang="en-US" sz="2600" dirty="0"/>
          </a:p>
          <a:p>
            <a:endParaRPr lang="en-US" dirty="0"/>
          </a:p>
        </p:txBody>
      </p:sp>
    </p:spTree>
    <p:extLst>
      <p:ext uri="{BB962C8B-B14F-4D97-AF65-F5344CB8AC3E}">
        <p14:creationId xmlns:p14="http://schemas.microsoft.com/office/powerpoint/2010/main" val="4065001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Special Pay Adjustments</a:t>
            </a:r>
            <a:endParaRPr lang="en-US" sz="2400" dirty="0"/>
          </a:p>
        </p:txBody>
      </p:sp>
      <p:sp>
        <p:nvSpPr>
          <p:cNvPr id="3" name="Content Placeholder 2"/>
          <p:cNvSpPr>
            <a:spLocks noGrp="1"/>
          </p:cNvSpPr>
          <p:nvPr>
            <p:ph idx="1"/>
          </p:nvPr>
        </p:nvSpPr>
        <p:spPr>
          <a:xfrm>
            <a:off x="381000" y="1066800"/>
            <a:ext cx="8534400" cy="5715000"/>
          </a:xfrm>
        </p:spPr>
        <p:txBody>
          <a:bodyPr/>
          <a:lstStyle/>
          <a:p>
            <a:pPr>
              <a:spcBef>
                <a:spcPts val="1200"/>
              </a:spcBef>
            </a:pPr>
            <a:r>
              <a:rPr lang="en-US" sz="2400" b="1" dirty="0" smtClean="0"/>
              <a:t>Extra compensation</a:t>
            </a:r>
          </a:p>
          <a:p>
            <a:pPr lvl="1">
              <a:spcBef>
                <a:spcPts val="1200"/>
              </a:spcBef>
              <a:buFont typeface="Wingdings" pitchFamily="2" charset="2"/>
              <a:buChar char="Ø"/>
            </a:pPr>
            <a:r>
              <a:rPr lang="en-US" sz="2200" dirty="0" smtClean="0"/>
              <a:t>May be granted in accordance with HR 214</a:t>
            </a:r>
          </a:p>
          <a:p>
            <a:pPr lvl="2">
              <a:spcBef>
                <a:spcPts val="1200"/>
              </a:spcBef>
              <a:buFont typeface="Wingdings" pitchFamily="2" charset="2"/>
              <a:buChar char="§"/>
            </a:pPr>
            <a:r>
              <a:rPr lang="en-US" sz="2000" dirty="0" smtClean="0"/>
              <a:t>Overload of assignments in addition to regular workload</a:t>
            </a:r>
          </a:p>
          <a:p>
            <a:pPr lvl="2">
              <a:spcBef>
                <a:spcPts val="1200"/>
              </a:spcBef>
              <a:buFont typeface="Wingdings" pitchFamily="2" charset="2"/>
              <a:buChar char="§"/>
            </a:pPr>
            <a:r>
              <a:rPr lang="en-US" sz="2000" dirty="0" smtClean="0"/>
              <a:t>Does not count toward retirement program</a:t>
            </a:r>
          </a:p>
          <a:p>
            <a:pPr marL="114300" indent="0">
              <a:buNone/>
            </a:pPr>
            <a:endParaRPr lang="en-US" sz="2400" b="1" i="1" dirty="0" smtClean="0"/>
          </a:p>
          <a:p>
            <a:pPr marL="457200">
              <a:buFont typeface="Arial" pitchFamily="34" charset="0"/>
              <a:buChar char="•"/>
            </a:pPr>
            <a:r>
              <a:rPr lang="en-US" sz="2400" b="1" i="1" dirty="0" smtClean="0"/>
              <a:t>Prior to making adjustments, consult with System Compensation</a:t>
            </a:r>
          </a:p>
        </p:txBody>
      </p:sp>
    </p:spTree>
    <p:extLst>
      <p:ext uri="{BB962C8B-B14F-4D97-AF65-F5344CB8AC3E}">
        <p14:creationId xmlns:p14="http://schemas.microsoft.com/office/powerpoint/2010/main" val="3623816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Special Pay Adjustments</a:t>
            </a:r>
            <a:endParaRPr lang="en-US" sz="2800" dirty="0"/>
          </a:p>
        </p:txBody>
      </p:sp>
      <p:sp>
        <p:nvSpPr>
          <p:cNvPr id="3" name="Content Placeholder 2"/>
          <p:cNvSpPr>
            <a:spLocks noGrp="1"/>
          </p:cNvSpPr>
          <p:nvPr>
            <p:ph idx="1"/>
          </p:nvPr>
        </p:nvSpPr>
        <p:spPr>
          <a:xfrm>
            <a:off x="304800" y="1066800"/>
            <a:ext cx="8534400" cy="5715000"/>
          </a:xfrm>
        </p:spPr>
        <p:txBody>
          <a:bodyPr/>
          <a:lstStyle/>
          <a:p>
            <a:pPr marL="0" indent="0">
              <a:buNone/>
            </a:pPr>
            <a:r>
              <a:rPr lang="en-US" sz="2400" b="1" dirty="0" smtClean="0"/>
              <a:t>Temporary pay increase</a:t>
            </a:r>
            <a:r>
              <a:rPr lang="en-US" sz="2400" b="1" dirty="0"/>
              <a:t> </a:t>
            </a:r>
            <a:r>
              <a:rPr lang="en-US" sz="2400" dirty="0"/>
              <a:t>– </a:t>
            </a:r>
            <a:r>
              <a:rPr lang="en-US" sz="2400" b="1" dirty="0" smtClean="0"/>
              <a:t> </a:t>
            </a:r>
            <a:r>
              <a:rPr lang="en-US" sz="2400" dirty="0"/>
              <a:t>W</a:t>
            </a:r>
            <a:r>
              <a:rPr lang="en-US" sz="2400" dirty="0" smtClean="0"/>
              <a:t>hen a critical position needs to be filled immediately but on a temporary basis</a:t>
            </a:r>
          </a:p>
          <a:p>
            <a:pPr lvl="1">
              <a:buFont typeface="Wingdings" pitchFamily="2" charset="2"/>
              <a:buChar char="Ø"/>
            </a:pPr>
            <a:r>
              <a:rPr lang="en-US" sz="2200" dirty="0" smtClean="0"/>
              <a:t>Employees may be:</a:t>
            </a:r>
          </a:p>
          <a:p>
            <a:pPr lvl="2"/>
            <a:r>
              <a:rPr lang="en-US" sz="2000" dirty="0"/>
              <a:t>Temporarily assigned to a vacant position (</a:t>
            </a:r>
            <a:r>
              <a:rPr lang="en-US" sz="2000" dirty="0" smtClean="0"/>
              <a:t>interim)</a:t>
            </a:r>
          </a:p>
          <a:p>
            <a:pPr lvl="2"/>
            <a:r>
              <a:rPr lang="en-US" sz="2000" dirty="0" smtClean="0"/>
              <a:t>Assigned </a:t>
            </a:r>
            <a:r>
              <a:rPr lang="en-US" sz="2000" dirty="0"/>
              <a:t>some or all of the responsibilities of another position for an extended period of </a:t>
            </a:r>
            <a:r>
              <a:rPr lang="en-US" sz="2000" dirty="0" smtClean="0"/>
              <a:t>time</a:t>
            </a:r>
          </a:p>
          <a:p>
            <a:pPr lvl="2"/>
            <a:r>
              <a:rPr lang="en-US" sz="2000" dirty="0" smtClean="0"/>
              <a:t>Assigned </a:t>
            </a:r>
            <a:r>
              <a:rPr lang="en-US" sz="2000" dirty="0"/>
              <a:t>duties clearly outside the scope of an employee’s regular position </a:t>
            </a:r>
            <a:r>
              <a:rPr lang="en-US" sz="2000" dirty="0" smtClean="0"/>
              <a:t>responsibilities</a:t>
            </a:r>
          </a:p>
          <a:p>
            <a:pPr lvl="1">
              <a:buFont typeface="Wingdings" pitchFamily="2" charset="2"/>
              <a:buChar char="Ø"/>
            </a:pPr>
            <a:r>
              <a:rPr lang="en-US" sz="2200" dirty="0" smtClean="0"/>
              <a:t>Responsibility should be:</a:t>
            </a:r>
            <a:endParaRPr lang="en-US" sz="2200" dirty="0"/>
          </a:p>
          <a:p>
            <a:pPr lvl="2"/>
            <a:r>
              <a:rPr lang="en-US" sz="2000" dirty="0" smtClean="0"/>
              <a:t>Clearly </a:t>
            </a:r>
            <a:r>
              <a:rPr lang="en-US" sz="2000" dirty="0"/>
              <a:t>differentiated from the duties normally performed by the </a:t>
            </a:r>
            <a:r>
              <a:rPr lang="en-US" sz="2000" dirty="0" smtClean="0"/>
              <a:t>employee</a:t>
            </a:r>
          </a:p>
          <a:p>
            <a:pPr lvl="2"/>
            <a:r>
              <a:rPr lang="en-US" sz="2000" dirty="0" smtClean="0"/>
              <a:t>Not </a:t>
            </a:r>
            <a:r>
              <a:rPr lang="en-US" sz="2000" dirty="0"/>
              <a:t>expected to be permanently assigned to the </a:t>
            </a:r>
            <a:r>
              <a:rPr lang="en-US" sz="2000" dirty="0" smtClean="0"/>
              <a:t>position</a:t>
            </a:r>
          </a:p>
          <a:p>
            <a:pPr lvl="2"/>
            <a:r>
              <a:rPr lang="en-US" sz="2000" dirty="0" smtClean="0"/>
              <a:t>Performed </a:t>
            </a:r>
            <a:r>
              <a:rPr lang="en-US" sz="2000" dirty="0"/>
              <a:t>for more than thirty (30) days, but not more than nine (9) </a:t>
            </a:r>
            <a:r>
              <a:rPr lang="en-US" sz="2000" dirty="0" smtClean="0"/>
              <a:t>months</a:t>
            </a:r>
            <a:endParaRPr lang="en-US" sz="2000" dirty="0"/>
          </a:p>
          <a:p>
            <a:pPr marL="0" indent="0">
              <a:buNone/>
            </a:pPr>
            <a:r>
              <a:rPr lang="en-US" b="1" i="1" dirty="0" smtClean="0"/>
              <a:t>Prior </a:t>
            </a:r>
            <a:r>
              <a:rPr lang="en-US" b="1" i="1" dirty="0"/>
              <a:t>to making adjustments, consult with </a:t>
            </a:r>
            <a:r>
              <a:rPr lang="en-US" b="1" i="1" dirty="0" smtClean="0"/>
              <a:t>System Compensation</a:t>
            </a:r>
            <a:endParaRPr lang="en-US" b="1" i="1" dirty="0"/>
          </a:p>
          <a:p>
            <a:pPr lvl="2"/>
            <a:endParaRPr lang="en-US" sz="2800" dirty="0" smtClean="0"/>
          </a:p>
        </p:txBody>
      </p:sp>
    </p:spTree>
    <p:extLst>
      <p:ext uri="{BB962C8B-B14F-4D97-AF65-F5344CB8AC3E}">
        <p14:creationId xmlns:p14="http://schemas.microsoft.com/office/powerpoint/2010/main" val="107921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Human Resource Contacts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9" y="2451950"/>
            <a:ext cx="1425104" cy="16341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451950"/>
            <a:ext cx="1219200" cy="9912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893" y="1141042"/>
            <a:ext cx="1731577" cy="76189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4135" y="3967665"/>
            <a:ext cx="902865" cy="118533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76" y="1279144"/>
            <a:ext cx="1146048" cy="1133856"/>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8652" t="20374"/>
          <a:stretch/>
        </p:blipFill>
        <p:spPr>
          <a:xfrm>
            <a:off x="303276" y="3967665"/>
            <a:ext cx="3201924" cy="1274675"/>
          </a:xfrm>
          <a:prstGeom prst="rect">
            <a:avLst/>
          </a:prstGeom>
        </p:spPr>
      </p:pic>
      <p:sp>
        <p:nvSpPr>
          <p:cNvPr id="14" name="TextBox 13"/>
          <p:cNvSpPr txBox="1"/>
          <p:nvPr/>
        </p:nvSpPr>
        <p:spPr>
          <a:xfrm>
            <a:off x="1483191" y="1476740"/>
            <a:ext cx="2590800" cy="738664"/>
          </a:xfrm>
          <a:prstGeom prst="rect">
            <a:avLst/>
          </a:prstGeom>
          <a:noFill/>
        </p:spPr>
        <p:txBody>
          <a:bodyPr wrap="square" rtlCol="0">
            <a:spAutoFit/>
          </a:bodyPr>
          <a:lstStyle/>
          <a:p>
            <a:r>
              <a:rPr lang="en-US" sz="1400" b="1" dirty="0" smtClean="0"/>
              <a:t>Erik Smetana</a:t>
            </a:r>
            <a:endParaRPr lang="en-US" sz="1400" b="1" dirty="0" smtClean="0"/>
          </a:p>
          <a:p>
            <a:r>
              <a:rPr lang="en-US" sz="1400" dirty="0" smtClean="0"/>
              <a:t>Senior Compensation Analyst</a:t>
            </a:r>
          </a:p>
          <a:p>
            <a:r>
              <a:rPr lang="en-US" sz="1400" dirty="0" smtClean="0"/>
              <a:t>573-882-9921</a:t>
            </a:r>
            <a:endParaRPr lang="en-US" sz="1400" dirty="0"/>
          </a:p>
        </p:txBody>
      </p:sp>
      <p:sp>
        <p:nvSpPr>
          <p:cNvPr id="15" name="TextBox 14"/>
          <p:cNvSpPr txBox="1"/>
          <p:nvPr/>
        </p:nvSpPr>
        <p:spPr>
          <a:xfrm>
            <a:off x="1483191" y="2909818"/>
            <a:ext cx="2590800" cy="523220"/>
          </a:xfrm>
          <a:prstGeom prst="rect">
            <a:avLst/>
          </a:prstGeom>
          <a:noFill/>
        </p:spPr>
        <p:txBody>
          <a:bodyPr wrap="square" rtlCol="0">
            <a:spAutoFit/>
          </a:bodyPr>
          <a:lstStyle/>
          <a:p>
            <a:r>
              <a:rPr lang="en-US" sz="1400" b="1" dirty="0" smtClean="0"/>
              <a:t>Human Resources</a:t>
            </a:r>
          </a:p>
          <a:p>
            <a:r>
              <a:rPr lang="en-US" sz="1400" dirty="0" smtClean="0"/>
              <a:t>573-882-7976</a:t>
            </a:r>
            <a:endParaRPr lang="en-US" sz="1400" dirty="0"/>
          </a:p>
        </p:txBody>
      </p:sp>
      <p:sp>
        <p:nvSpPr>
          <p:cNvPr id="16" name="TextBox 15"/>
          <p:cNvSpPr txBox="1"/>
          <p:nvPr/>
        </p:nvSpPr>
        <p:spPr>
          <a:xfrm>
            <a:off x="608838" y="4873008"/>
            <a:ext cx="2590800" cy="738664"/>
          </a:xfrm>
          <a:prstGeom prst="rect">
            <a:avLst/>
          </a:prstGeom>
          <a:noFill/>
        </p:spPr>
        <p:txBody>
          <a:bodyPr wrap="square" rtlCol="0">
            <a:spAutoFit/>
          </a:bodyPr>
          <a:lstStyle/>
          <a:p>
            <a:r>
              <a:rPr lang="en-US" sz="1400" b="1" dirty="0" smtClean="0"/>
              <a:t>Bertt Matthews</a:t>
            </a:r>
          </a:p>
          <a:p>
            <a:r>
              <a:rPr lang="en-US" sz="1400" dirty="0" smtClean="0"/>
              <a:t>Director of Compensation</a:t>
            </a:r>
          </a:p>
          <a:p>
            <a:r>
              <a:rPr lang="en-US" sz="1400" dirty="0" smtClean="0"/>
              <a:t>573-884-4220</a:t>
            </a:r>
            <a:endParaRPr lang="en-US" sz="1400" dirty="0"/>
          </a:p>
        </p:txBody>
      </p:sp>
      <p:sp>
        <p:nvSpPr>
          <p:cNvPr id="17" name="TextBox 16"/>
          <p:cNvSpPr txBox="1"/>
          <p:nvPr/>
        </p:nvSpPr>
        <p:spPr>
          <a:xfrm>
            <a:off x="6781800" y="1279144"/>
            <a:ext cx="2590800" cy="738664"/>
          </a:xfrm>
          <a:prstGeom prst="rect">
            <a:avLst/>
          </a:prstGeom>
          <a:noFill/>
        </p:spPr>
        <p:txBody>
          <a:bodyPr wrap="square" rtlCol="0">
            <a:spAutoFit/>
          </a:bodyPr>
          <a:lstStyle/>
          <a:p>
            <a:r>
              <a:rPr lang="en-US" sz="1400" b="1" dirty="0" smtClean="0"/>
              <a:t>Jane Allen</a:t>
            </a:r>
          </a:p>
          <a:p>
            <a:r>
              <a:rPr lang="en-US" sz="1400" dirty="0" smtClean="0"/>
              <a:t>Senior HR Specialist</a:t>
            </a:r>
          </a:p>
          <a:p>
            <a:r>
              <a:rPr lang="en-US" sz="1400" dirty="0" smtClean="0"/>
              <a:t>816-235-6670</a:t>
            </a:r>
            <a:endParaRPr lang="en-US" sz="1400" dirty="0"/>
          </a:p>
        </p:txBody>
      </p:sp>
      <p:sp>
        <p:nvSpPr>
          <p:cNvPr id="18" name="TextBox 17"/>
          <p:cNvSpPr txBox="1"/>
          <p:nvPr/>
        </p:nvSpPr>
        <p:spPr>
          <a:xfrm>
            <a:off x="6781800" y="2685963"/>
            <a:ext cx="2590800" cy="523220"/>
          </a:xfrm>
          <a:prstGeom prst="rect">
            <a:avLst/>
          </a:prstGeom>
          <a:noFill/>
        </p:spPr>
        <p:txBody>
          <a:bodyPr wrap="square" rtlCol="0">
            <a:spAutoFit/>
          </a:bodyPr>
          <a:lstStyle/>
          <a:p>
            <a:r>
              <a:rPr lang="en-US" sz="1400" b="1" dirty="0" smtClean="0"/>
              <a:t>Human Resources</a:t>
            </a:r>
          </a:p>
          <a:p>
            <a:r>
              <a:rPr lang="en-US" sz="1400" dirty="0" smtClean="0"/>
              <a:t>573-341-4241</a:t>
            </a:r>
            <a:endParaRPr lang="en-US" sz="1400" dirty="0"/>
          </a:p>
        </p:txBody>
      </p:sp>
      <p:sp>
        <p:nvSpPr>
          <p:cNvPr id="19" name="TextBox 18"/>
          <p:cNvSpPr txBox="1"/>
          <p:nvPr/>
        </p:nvSpPr>
        <p:spPr>
          <a:xfrm>
            <a:off x="6858000" y="4191000"/>
            <a:ext cx="2590800" cy="738664"/>
          </a:xfrm>
          <a:prstGeom prst="rect">
            <a:avLst/>
          </a:prstGeom>
          <a:noFill/>
        </p:spPr>
        <p:txBody>
          <a:bodyPr wrap="square" rtlCol="0">
            <a:spAutoFit/>
          </a:bodyPr>
          <a:lstStyle/>
          <a:p>
            <a:r>
              <a:rPr lang="en-US" sz="1400" b="1" dirty="0" smtClean="0"/>
              <a:t>Tara VanDeVoorde</a:t>
            </a:r>
          </a:p>
          <a:p>
            <a:r>
              <a:rPr lang="en-US" sz="1400" dirty="0" smtClean="0"/>
              <a:t>Senior HR Specialist</a:t>
            </a:r>
          </a:p>
          <a:p>
            <a:r>
              <a:rPr lang="en-US" sz="1400" dirty="0" smtClean="0"/>
              <a:t>314-516-5258</a:t>
            </a:r>
            <a:endParaRPr lang="en-US" sz="1400" dirty="0"/>
          </a:p>
        </p:txBody>
      </p:sp>
    </p:spTree>
    <p:extLst>
      <p:ext uri="{BB962C8B-B14F-4D97-AF65-F5344CB8AC3E}">
        <p14:creationId xmlns:p14="http://schemas.microsoft.com/office/powerpoint/2010/main" val="327716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t>
            </a:r>
            <a:r>
              <a:rPr lang="en-US" sz="2800" dirty="0" smtClean="0"/>
              <a:t>is the purpose of the project</a:t>
            </a:r>
            <a:r>
              <a:rPr lang="en-US" sz="2800" dirty="0" smtClean="0"/>
              <a:t>? </a:t>
            </a:r>
            <a:endParaRPr lang="en-US" sz="2800" dirty="0"/>
          </a:p>
        </p:txBody>
      </p:sp>
      <p:sp>
        <p:nvSpPr>
          <p:cNvPr id="3" name="Content Placeholder 2"/>
          <p:cNvSpPr>
            <a:spLocks noGrp="1"/>
          </p:cNvSpPr>
          <p:nvPr>
            <p:ph idx="1"/>
          </p:nvPr>
        </p:nvSpPr>
        <p:spPr>
          <a:xfrm>
            <a:off x="304800" y="1219200"/>
            <a:ext cx="8534400" cy="3810000"/>
          </a:xfrm>
        </p:spPr>
        <p:txBody>
          <a:bodyPr/>
          <a:lstStyle/>
          <a:p>
            <a:pPr marL="0" indent="0">
              <a:buNone/>
            </a:pPr>
            <a:r>
              <a:rPr lang="en-US" sz="2400" dirty="0" smtClean="0"/>
              <a:t>To </a:t>
            </a:r>
            <a:r>
              <a:rPr lang="en-US" sz="2400" dirty="0" err="1" smtClean="0"/>
              <a:t>e</a:t>
            </a:r>
            <a:r>
              <a:rPr lang="en-US" sz="2400" dirty="0" err="1" smtClean="0"/>
              <a:t>tablish</a:t>
            </a:r>
            <a:r>
              <a:rPr lang="en-US" sz="2400" dirty="0" smtClean="0"/>
              <a:t> </a:t>
            </a:r>
            <a:r>
              <a:rPr lang="en-US" sz="2400" dirty="0" smtClean="0"/>
              <a:t>an approach to the evaluation of each             </a:t>
            </a:r>
            <a:r>
              <a:rPr lang="en-US" sz="2400" b="1" dirty="0" smtClean="0"/>
              <a:t>non-academic</a:t>
            </a:r>
            <a:r>
              <a:rPr lang="en-US" sz="2400" dirty="0" smtClean="0"/>
              <a:t> job family (Global </a:t>
            </a:r>
            <a:r>
              <a:rPr lang="en-US" sz="2400" dirty="0" smtClean="0"/>
              <a:t>Group) </a:t>
            </a:r>
            <a:r>
              <a:rPr lang="en-US" sz="2400" dirty="0" smtClean="0"/>
              <a:t>to ensure the university offers an </a:t>
            </a:r>
            <a:r>
              <a:rPr lang="en-US" sz="2400" b="1" dirty="0" smtClean="0"/>
              <a:t>externally competitive </a:t>
            </a:r>
            <a:r>
              <a:rPr lang="en-US" sz="2400" dirty="0" smtClean="0"/>
              <a:t>and </a:t>
            </a:r>
            <a:r>
              <a:rPr lang="en-US" sz="2400" b="1" dirty="0" smtClean="0"/>
              <a:t>internally equitable </a:t>
            </a:r>
            <a:r>
              <a:rPr lang="en-US" sz="2400" dirty="0" smtClean="0"/>
              <a:t>total rewards package at all university locations. </a:t>
            </a:r>
          </a:p>
          <a:p>
            <a:pPr marL="0" indent="0">
              <a:buNone/>
            </a:pPr>
            <a:endParaRPr lang="en-US" sz="2400" dirty="0"/>
          </a:p>
          <a:p>
            <a:pPr lvl="2">
              <a:buFont typeface="Arial" pitchFamily="34" charset="0"/>
              <a:buChar char="•"/>
            </a:pPr>
            <a:r>
              <a:rPr lang="en-US" sz="2200" dirty="0" smtClean="0"/>
              <a:t>Piloted in 2010</a:t>
            </a:r>
            <a:endParaRPr lang="en-US" sz="2200" b="1" dirty="0">
              <a:solidFill>
                <a:srgbClr val="FF0000"/>
              </a:solidFill>
            </a:endParaRPr>
          </a:p>
          <a:p>
            <a:pPr lvl="2">
              <a:buFont typeface="Arial" pitchFamily="34" charset="0"/>
              <a:buChar char="•"/>
            </a:pPr>
            <a:r>
              <a:rPr lang="en-US" sz="2200" dirty="0" smtClean="0"/>
              <a:t>Kicked off full project in 2011</a:t>
            </a:r>
          </a:p>
          <a:p>
            <a:pPr lvl="2">
              <a:buFont typeface="Arial" pitchFamily="34" charset="0"/>
              <a:buChar char="•"/>
            </a:pPr>
            <a:r>
              <a:rPr lang="en-US" sz="2200" dirty="0" smtClean="0"/>
              <a:t>Implemented beginning in 2012</a:t>
            </a:r>
          </a:p>
          <a:p>
            <a:pPr lvl="2">
              <a:buFont typeface="Arial" pitchFamily="34" charset="0"/>
              <a:buChar char="•"/>
            </a:pPr>
            <a:r>
              <a:rPr lang="en-US" sz="2200" dirty="0" smtClean="0"/>
              <a:t>Expanding to all campuses throughout 2013</a:t>
            </a:r>
            <a:endParaRPr lang="en-US" sz="2200" b="1"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2880033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do I need to remember?</a:t>
            </a:r>
            <a:endParaRPr lang="en-US" sz="2800" dirty="0"/>
          </a:p>
        </p:txBody>
      </p:sp>
      <p:sp>
        <p:nvSpPr>
          <p:cNvPr id="3" name="Content Placeholder 2"/>
          <p:cNvSpPr>
            <a:spLocks noGrp="1"/>
          </p:cNvSpPr>
          <p:nvPr>
            <p:ph idx="1"/>
          </p:nvPr>
        </p:nvSpPr>
        <p:spPr>
          <a:xfrm>
            <a:off x="304800" y="1066800"/>
            <a:ext cx="8610600" cy="5562600"/>
          </a:xfrm>
        </p:spPr>
        <p:txBody>
          <a:bodyPr>
            <a:normAutofit lnSpcReduction="10000"/>
          </a:bodyPr>
          <a:lstStyle/>
          <a:p>
            <a:r>
              <a:rPr lang="en-US" sz="2400" dirty="0" smtClean="0"/>
              <a:t>Project only impacts non-academic positions</a:t>
            </a:r>
          </a:p>
          <a:p>
            <a:r>
              <a:rPr lang="en-US" sz="2400" dirty="0" smtClean="0"/>
              <a:t>Every position has been evaluated</a:t>
            </a:r>
          </a:p>
          <a:p>
            <a:r>
              <a:rPr lang="en-US" sz="2400" dirty="0"/>
              <a:t>Creates a visibility and transparency that will help address compensation issues over time</a:t>
            </a:r>
          </a:p>
          <a:p>
            <a:r>
              <a:rPr lang="en-US" sz="2400" dirty="0"/>
              <a:t>Ensures compensation is consistent and equitable</a:t>
            </a:r>
          </a:p>
          <a:p>
            <a:r>
              <a:rPr lang="en-US" sz="2400" dirty="0" smtClean="0"/>
              <a:t>Position titles may change</a:t>
            </a:r>
          </a:p>
          <a:p>
            <a:r>
              <a:rPr lang="en-US" sz="2400" dirty="0" smtClean="0"/>
              <a:t>The project is not being done to impact salary; however</a:t>
            </a:r>
            <a:r>
              <a:rPr lang="en-US" sz="2200" dirty="0" smtClean="0"/>
              <a:t>,</a:t>
            </a:r>
          </a:p>
          <a:p>
            <a:pPr lvl="1">
              <a:buFont typeface="Wingdings" pitchFamily="2" charset="2"/>
              <a:buChar char="Ø"/>
            </a:pPr>
            <a:r>
              <a:rPr lang="en-US" sz="2200" dirty="0" smtClean="0"/>
              <a:t>It could increase salary for employees below the minimum of the new range</a:t>
            </a:r>
          </a:p>
          <a:p>
            <a:pPr lvl="1">
              <a:buFont typeface="Wingdings" pitchFamily="2" charset="2"/>
              <a:buChar char="Ø"/>
            </a:pPr>
            <a:r>
              <a:rPr lang="en-US" sz="2200" dirty="0" smtClean="0"/>
              <a:t>Will not decrease salary</a:t>
            </a:r>
          </a:p>
          <a:p>
            <a:r>
              <a:rPr lang="en-US" sz="2400" dirty="0" smtClean="0"/>
              <a:t>Staffing levels and budgets are not a part of the project </a:t>
            </a:r>
          </a:p>
          <a:p>
            <a:r>
              <a:rPr lang="en-US" sz="2400" dirty="0" smtClean="0"/>
              <a:t>Performance assessment is not a part of the evaluation process</a:t>
            </a:r>
          </a:p>
          <a:p>
            <a:r>
              <a:rPr lang="en-US" sz="2400" dirty="0" smtClean="0"/>
              <a:t>Employees will be able to identify a career path</a:t>
            </a:r>
          </a:p>
          <a:p>
            <a:endParaRPr lang="en-US" sz="2200" dirty="0" smtClean="0"/>
          </a:p>
        </p:txBody>
      </p:sp>
    </p:spTree>
    <p:extLst>
      <p:ext uri="{BB962C8B-B14F-4D97-AF65-F5344CB8AC3E}">
        <p14:creationId xmlns:p14="http://schemas.microsoft.com/office/powerpoint/2010/main" val="12159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is the project important?</a:t>
            </a:r>
            <a:endParaRPr lang="en-US" sz="2800" dirty="0"/>
          </a:p>
        </p:txBody>
      </p:sp>
      <p:pic>
        <p:nvPicPr>
          <p:cNvPr id="4" name="Picture 2" descr="C:\Users\willettmd\Desktop\iStock_000016605408Large[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5522179" cy="3938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524000"/>
            <a:ext cx="8121588" cy="830997"/>
          </a:xfrm>
          <a:prstGeom prst="rect">
            <a:avLst/>
          </a:prstGeom>
          <a:noFill/>
        </p:spPr>
        <p:txBody>
          <a:bodyPr wrap="square" rtlCol="0">
            <a:spAutoFit/>
          </a:bodyPr>
          <a:lstStyle/>
          <a:p>
            <a:pPr algn="ctr"/>
            <a:r>
              <a:rPr lang="en-US" sz="2400" dirty="0" smtClean="0"/>
              <a:t>This compensation project allows you and the university to </a:t>
            </a:r>
          </a:p>
          <a:p>
            <a:pPr algn="ctr"/>
            <a:r>
              <a:rPr lang="en-US" sz="2400" b="1" dirty="0" smtClean="0"/>
              <a:t>Recruit</a:t>
            </a:r>
            <a:r>
              <a:rPr lang="en-US" sz="2400" dirty="0" smtClean="0"/>
              <a:t>, </a:t>
            </a:r>
            <a:r>
              <a:rPr lang="en-US" sz="2400" b="1" dirty="0" smtClean="0"/>
              <a:t>Retain</a:t>
            </a:r>
            <a:r>
              <a:rPr lang="en-US" sz="2400" dirty="0" smtClean="0"/>
              <a:t> and </a:t>
            </a:r>
            <a:r>
              <a:rPr lang="en-US" sz="2400" b="1" dirty="0" smtClean="0"/>
              <a:t>Reward</a:t>
            </a:r>
            <a:r>
              <a:rPr lang="en-US" sz="2400" dirty="0" smtClean="0"/>
              <a:t> valuable employees. </a:t>
            </a:r>
            <a:endParaRPr lang="en-US" sz="2400" dirty="0"/>
          </a:p>
        </p:txBody>
      </p:sp>
    </p:spTree>
    <p:extLst>
      <p:ext uri="{BB962C8B-B14F-4D97-AF65-F5344CB8AC3E}">
        <p14:creationId xmlns:p14="http://schemas.microsoft.com/office/powerpoint/2010/main" val="226843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 y="152400"/>
            <a:ext cx="8686800" cy="723900"/>
          </a:xfrm>
        </p:spPr>
        <p:txBody>
          <a:bodyPr/>
          <a:lstStyle/>
          <a:p>
            <a:pPr eaLnBrk="1" hangingPunct="1">
              <a:defRPr/>
            </a:pPr>
            <a:r>
              <a:rPr lang="en-US" sz="2800" dirty="0" smtClean="0"/>
              <a:t>What is UM’s Compensation philosophy?</a:t>
            </a:r>
          </a:p>
        </p:txBody>
      </p:sp>
      <p:sp>
        <p:nvSpPr>
          <p:cNvPr id="6147" name="Rectangle 3"/>
          <p:cNvSpPr>
            <a:spLocks noGrp="1" noChangeArrowheads="1"/>
          </p:cNvSpPr>
          <p:nvPr>
            <p:ph type="body" idx="4294967295"/>
          </p:nvPr>
        </p:nvSpPr>
        <p:spPr>
          <a:xfrm>
            <a:off x="533400" y="990600"/>
            <a:ext cx="7710996" cy="4648200"/>
          </a:xfrm>
        </p:spPr>
        <p:txBody>
          <a:bodyPr/>
          <a:lstStyle/>
          <a:p>
            <a:pPr marL="0" indent="0" eaLnBrk="1" hangingPunct="1">
              <a:spcAft>
                <a:spcPts val="1200"/>
              </a:spcAft>
              <a:buNone/>
              <a:defRPr/>
            </a:pPr>
            <a:r>
              <a:rPr lang="en-US" sz="2400" b="1" dirty="0" smtClean="0"/>
              <a:t>UM’s compensation is…</a:t>
            </a:r>
          </a:p>
          <a:p>
            <a:pPr lvl="1" eaLnBrk="1" hangingPunct="1">
              <a:spcAft>
                <a:spcPts val="1200"/>
              </a:spcAft>
              <a:buFont typeface="Arial" pitchFamily="34" charset="0"/>
              <a:buChar char="•"/>
              <a:defRPr/>
            </a:pPr>
            <a:r>
              <a:rPr lang="en-US" sz="2200" dirty="0" smtClean="0"/>
              <a:t>Supportive of the university’s mission and objectives</a:t>
            </a:r>
          </a:p>
          <a:p>
            <a:pPr lvl="1" eaLnBrk="1" hangingPunct="1">
              <a:spcAft>
                <a:spcPts val="1200"/>
              </a:spcAft>
              <a:buFont typeface="Arial" pitchFamily="34" charset="0"/>
              <a:buChar char="•"/>
              <a:defRPr/>
            </a:pPr>
            <a:r>
              <a:rPr lang="en-US" sz="2200" dirty="0" smtClean="0"/>
              <a:t>Fairly and consistently administered</a:t>
            </a:r>
          </a:p>
          <a:p>
            <a:pPr lvl="1" eaLnBrk="1" hangingPunct="1">
              <a:spcAft>
                <a:spcPts val="1200"/>
              </a:spcAft>
              <a:buFont typeface="Arial" pitchFamily="34" charset="0"/>
              <a:buChar char="•"/>
              <a:defRPr/>
            </a:pPr>
            <a:r>
              <a:rPr lang="en-US" sz="2200" dirty="0" smtClean="0"/>
              <a:t>Internally equitable</a:t>
            </a:r>
          </a:p>
          <a:p>
            <a:pPr lvl="1" eaLnBrk="1" hangingPunct="1">
              <a:spcAft>
                <a:spcPts val="1200"/>
              </a:spcAft>
              <a:buFont typeface="Arial" pitchFamily="34" charset="0"/>
              <a:buChar char="•"/>
              <a:defRPr/>
            </a:pPr>
            <a:r>
              <a:rPr lang="en-US" sz="2200" dirty="0" smtClean="0"/>
              <a:t>Externally competitive within the appropriate labor market and the higher education industry</a:t>
            </a:r>
            <a:r>
              <a:rPr lang="en-US" sz="2200" dirty="0"/>
              <a:t> </a:t>
            </a:r>
            <a:r>
              <a:rPr lang="en-US" sz="2200" dirty="0" smtClean="0"/>
              <a:t>(comparison organizations to which we gain or lose employees)</a:t>
            </a:r>
          </a:p>
          <a:p>
            <a:pPr lvl="1" eaLnBrk="1" hangingPunct="1">
              <a:spcAft>
                <a:spcPts val="1200"/>
              </a:spcAft>
              <a:buFont typeface="Arial" pitchFamily="34" charset="0"/>
              <a:buChar char="•"/>
              <a:defRPr/>
            </a:pPr>
            <a:r>
              <a:rPr lang="en-US" sz="2200" dirty="0" smtClean="0"/>
              <a:t>Performance-based</a:t>
            </a:r>
          </a:p>
          <a:p>
            <a:pPr lvl="1" eaLnBrk="1" hangingPunct="1">
              <a:spcAft>
                <a:spcPts val="1200"/>
              </a:spcAft>
              <a:buFont typeface="Arial" pitchFamily="34" charset="0"/>
              <a:buChar char="•"/>
              <a:defRPr/>
            </a:pPr>
            <a:r>
              <a:rPr lang="en-US" sz="2200" dirty="0" smtClean="0"/>
              <a:t>Structured system-wide but flexible to fit campus/hospital strategic priorities </a:t>
            </a:r>
          </a:p>
          <a:p>
            <a:pPr marL="457200" lvl="1" indent="0" eaLnBrk="1" hangingPunct="1">
              <a:buNone/>
              <a:defRPr/>
            </a:pPr>
            <a:endParaRPr lang="en-US" dirty="0" smtClean="0"/>
          </a:p>
        </p:txBody>
      </p:sp>
    </p:spTree>
    <p:extLst>
      <p:ext uri="{BB962C8B-B14F-4D97-AF65-F5344CB8AC3E}">
        <p14:creationId xmlns:p14="http://schemas.microsoft.com/office/powerpoint/2010/main" val="47655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fade">
                                      <p:cBhvr>
                                        <p:cTn id="11" dur="1000"/>
                                        <p:tgtEl>
                                          <p:spTgt spid="614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fade">
                                      <p:cBhvr>
                                        <p:cTn id="15" dur="1000"/>
                                        <p:tgtEl>
                                          <p:spTgt spid="6147">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fade">
                                      <p:cBhvr>
                                        <p:cTn id="19" dur="1000"/>
                                        <p:tgtEl>
                                          <p:spTgt spid="6147">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Effect transition="in" filter="fade">
                                      <p:cBhvr>
                                        <p:cTn id="23" dur="1000"/>
                                        <p:tgtEl>
                                          <p:spTgt spid="6147">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1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Compensation Objectives</a:t>
            </a:r>
            <a:endParaRPr lang="en-US" sz="2800" dirty="0"/>
          </a:p>
        </p:txBody>
      </p:sp>
      <p:sp>
        <p:nvSpPr>
          <p:cNvPr id="3" name="Rectangle 2"/>
          <p:cNvSpPr/>
          <p:nvPr/>
        </p:nvSpPr>
        <p:spPr>
          <a:xfrm>
            <a:off x="438150" y="838200"/>
            <a:ext cx="8401050" cy="5801588"/>
          </a:xfrm>
          <a:prstGeom prst="rect">
            <a:avLst/>
          </a:prstGeom>
        </p:spPr>
        <p:txBody>
          <a:bodyPr wrap="square">
            <a:spAutoFit/>
          </a:bodyPr>
          <a:lstStyle/>
          <a:p>
            <a:endParaRPr lang="en-US" sz="500" dirty="0" smtClean="0"/>
          </a:p>
          <a:p>
            <a:r>
              <a:rPr lang="en-US" sz="2400" b="1" dirty="0" smtClean="0"/>
              <a:t>External </a:t>
            </a:r>
            <a:r>
              <a:rPr lang="en-US" sz="2400" b="1" dirty="0"/>
              <a:t>Competitiveness</a:t>
            </a:r>
          </a:p>
          <a:p>
            <a:pPr marL="742950" lvl="1" indent="-285750">
              <a:buFont typeface="Arial" pitchFamily="34" charset="0"/>
              <a:buChar char="•"/>
            </a:pPr>
            <a:r>
              <a:rPr lang="en-US" dirty="0" smtClean="0"/>
              <a:t>To </a:t>
            </a:r>
            <a:r>
              <a:rPr lang="en-US" dirty="0"/>
              <a:t>align internal salaries to the competitive </a:t>
            </a:r>
            <a:r>
              <a:rPr lang="en-US" dirty="0" smtClean="0"/>
              <a:t>marketplace</a:t>
            </a:r>
          </a:p>
          <a:p>
            <a:pPr marL="742950" lvl="1" indent="-285750">
              <a:buFont typeface="Arial" pitchFamily="34" charset="0"/>
              <a:buChar char="•"/>
            </a:pPr>
            <a:r>
              <a:rPr lang="en-US" dirty="0" smtClean="0"/>
              <a:t>Define </a:t>
            </a:r>
            <a:r>
              <a:rPr lang="en-US" dirty="0"/>
              <a:t>competitive pay for jobs of comparable value or </a:t>
            </a:r>
            <a:r>
              <a:rPr lang="en-US" dirty="0" smtClean="0"/>
              <a:t>grade</a:t>
            </a:r>
          </a:p>
          <a:p>
            <a:endParaRPr lang="en-US" dirty="0"/>
          </a:p>
          <a:p>
            <a:r>
              <a:rPr lang="en-US" sz="2400" b="1" dirty="0" smtClean="0"/>
              <a:t>Internal </a:t>
            </a:r>
            <a:r>
              <a:rPr lang="en-US" sz="2400" b="1" dirty="0"/>
              <a:t>Equity</a:t>
            </a:r>
          </a:p>
          <a:p>
            <a:pPr marL="742950" lvl="1" indent="-285750">
              <a:buFont typeface="Arial" pitchFamily="34" charset="0"/>
              <a:buChar char="•"/>
            </a:pPr>
            <a:r>
              <a:rPr lang="en-US" dirty="0" smtClean="0"/>
              <a:t>To understand the relative value of jobs to one another</a:t>
            </a:r>
            <a:endParaRPr lang="en-US" dirty="0"/>
          </a:p>
          <a:p>
            <a:pPr marL="742950" lvl="1" indent="-285750">
              <a:buFont typeface="Arial" pitchFamily="34" charset="0"/>
              <a:buChar char="•"/>
            </a:pPr>
            <a:r>
              <a:rPr lang="en-US" dirty="0" smtClean="0"/>
              <a:t>Ensure consistency in application</a:t>
            </a:r>
          </a:p>
          <a:p>
            <a:endParaRPr lang="en-US" dirty="0"/>
          </a:p>
          <a:p>
            <a:r>
              <a:rPr lang="en-US" sz="2400" b="1" dirty="0" smtClean="0"/>
              <a:t>The </a:t>
            </a:r>
            <a:r>
              <a:rPr lang="en-US" sz="2400" b="1" dirty="0"/>
              <a:t>hierarchy of jobs in the organization </a:t>
            </a:r>
            <a:r>
              <a:rPr lang="en-US" sz="2400" b="1" dirty="0" smtClean="0"/>
              <a:t>relative to:</a:t>
            </a:r>
            <a:endParaRPr lang="en-US" sz="2400" b="1" dirty="0"/>
          </a:p>
          <a:p>
            <a:pPr marL="742950" lvl="1" indent="-285750">
              <a:buFont typeface="Arial" pitchFamily="34" charset="0"/>
              <a:buChar char="•"/>
            </a:pPr>
            <a:r>
              <a:rPr lang="en-US" dirty="0" smtClean="0"/>
              <a:t>Responsibilities</a:t>
            </a:r>
          </a:p>
          <a:p>
            <a:pPr marL="742950" lvl="1" indent="-285750">
              <a:buFont typeface="Arial" pitchFamily="34" charset="0"/>
              <a:buChar char="•"/>
            </a:pPr>
            <a:r>
              <a:rPr lang="en-US" dirty="0" smtClean="0"/>
              <a:t>Skills required</a:t>
            </a:r>
          </a:p>
          <a:p>
            <a:pPr marL="742950" lvl="1" indent="-285750">
              <a:buFont typeface="Arial" pitchFamily="34" charset="0"/>
              <a:buChar char="•"/>
            </a:pPr>
            <a:r>
              <a:rPr lang="en-US" dirty="0" smtClean="0"/>
              <a:t>Impact </a:t>
            </a:r>
            <a:r>
              <a:rPr lang="en-US" dirty="0"/>
              <a:t>of </a:t>
            </a:r>
            <a:r>
              <a:rPr lang="en-US" dirty="0" smtClean="0"/>
              <a:t>position</a:t>
            </a:r>
          </a:p>
          <a:p>
            <a:pPr marL="742950" lvl="1" indent="-285750">
              <a:buFont typeface="Arial" pitchFamily="34" charset="0"/>
              <a:buChar char="•"/>
            </a:pPr>
            <a:r>
              <a:rPr lang="en-US" dirty="0" smtClean="0"/>
              <a:t>Reporting relationship</a:t>
            </a:r>
          </a:p>
          <a:p>
            <a:endParaRPr lang="en-US" dirty="0"/>
          </a:p>
          <a:p>
            <a:r>
              <a:rPr lang="en-US" sz="2400" b="1" dirty="0" smtClean="0"/>
              <a:t>A </a:t>
            </a:r>
            <a:r>
              <a:rPr lang="en-US" sz="2400" b="1" dirty="0"/>
              <a:t>basis for communicating with employees that UM has:</a:t>
            </a:r>
          </a:p>
          <a:p>
            <a:pPr marL="742950" lvl="1" indent="-285750">
              <a:buFont typeface="Arial" pitchFamily="34" charset="0"/>
              <a:buChar char="•"/>
            </a:pPr>
            <a:r>
              <a:rPr lang="en-US" dirty="0" smtClean="0"/>
              <a:t>An </a:t>
            </a:r>
            <a:r>
              <a:rPr lang="en-US" dirty="0"/>
              <a:t>equitable and market driven compensation </a:t>
            </a:r>
            <a:r>
              <a:rPr lang="en-US" dirty="0" smtClean="0"/>
              <a:t>system</a:t>
            </a:r>
          </a:p>
          <a:p>
            <a:pPr marL="742950" lvl="1" indent="-285750">
              <a:buFont typeface="Arial" pitchFamily="34" charset="0"/>
              <a:buChar char="•"/>
            </a:pPr>
            <a:r>
              <a:rPr lang="en-US" dirty="0" smtClean="0"/>
              <a:t>Clear </a:t>
            </a:r>
            <a:r>
              <a:rPr lang="en-US" dirty="0"/>
              <a:t>paths for career </a:t>
            </a:r>
            <a:r>
              <a:rPr lang="en-US" dirty="0" smtClean="0"/>
              <a:t>progression</a:t>
            </a:r>
          </a:p>
          <a:p>
            <a:pPr marL="742950" lvl="1" indent="-285750">
              <a:buFont typeface="Arial" pitchFamily="34" charset="0"/>
              <a:buChar char="•"/>
            </a:pPr>
            <a:r>
              <a:rPr lang="en-US" dirty="0" smtClean="0"/>
              <a:t>A </a:t>
            </a:r>
            <a:r>
              <a:rPr lang="en-US" dirty="0"/>
              <a:t>process for salary increases and promotions, </a:t>
            </a:r>
            <a:r>
              <a:rPr lang="en-US" dirty="0" smtClean="0"/>
              <a:t>managed                             </a:t>
            </a:r>
            <a:r>
              <a:rPr lang="en-US" dirty="0"/>
              <a:t>on a fair and consistent </a:t>
            </a:r>
            <a:r>
              <a:rPr lang="en-US" dirty="0" smtClean="0"/>
              <a:t>basis</a:t>
            </a:r>
          </a:p>
        </p:txBody>
      </p:sp>
    </p:spTree>
    <p:extLst>
      <p:ext uri="{BB962C8B-B14F-4D97-AF65-F5344CB8AC3E}">
        <p14:creationId xmlns:p14="http://schemas.microsoft.com/office/powerpoint/2010/main" val="33283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t>
            </a:r>
            <a:r>
              <a:rPr lang="en-US" sz="2800" dirty="0" smtClean="0"/>
              <a:t>is included in the project?</a:t>
            </a:r>
            <a:endParaRPr lang="en-US" sz="2800" dirty="0"/>
          </a:p>
        </p:txBody>
      </p:sp>
      <p:sp>
        <p:nvSpPr>
          <p:cNvPr id="3" name="Content Placeholder 2"/>
          <p:cNvSpPr>
            <a:spLocks noGrp="1"/>
          </p:cNvSpPr>
          <p:nvPr>
            <p:ph idx="1"/>
          </p:nvPr>
        </p:nvSpPr>
        <p:spPr>
          <a:xfrm>
            <a:off x="609600" y="1066800"/>
            <a:ext cx="7086600" cy="4876800"/>
          </a:xfrm>
          <a:ln w="3175"/>
        </p:spPr>
        <p:txBody>
          <a:bodyPr>
            <a:normAutofit/>
          </a:bodyPr>
          <a:lstStyle/>
          <a:p>
            <a:pPr>
              <a:spcBef>
                <a:spcPts val="300"/>
              </a:spcBef>
              <a:buFont typeface="Arial" pitchFamily="34" charset="0"/>
              <a:buChar char="•"/>
            </a:pPr>
            <a:r>
              <a:rPr lang="en-US" sz="2400" dirty="0" smtClean="0"/>
              <a:t>Evaluates </a:t>
            </a:r>
            <a:r>
              <a:rPr lang="en-US" sz="2400" dirty="0" smtClean="0"/>
              <a:t>each position</a:t>
            </a:r>
          </a:p>
          <a:p>
            <a:pPr>
              <a:spcBef>
                <a:spcPts val="300"/>
              </a:spcBef>
              <a:buFont typeface="Arial" pitchFamily="34" charset="0"/>
              <a:buChar char="•"/>
            </a:pPr>
            <a:r>
              <a:rPr lang="en-US" sz="2400" dirty="0" smtClean="0"/>
              <a:t>May change </a:t>
            </a:r>
            <a:r>
              <a:rPr lang="en-US" sz="2400" dirty="0" smtClean="0"/>
              <a:t>position titles</a:t>
            </a:r>
          </a:p>
          <a:p>
            <a:pPr>
              <a:spcBef>
                <a:spcPts val="300"/>
              </a:spcBef>
              <a:buFont typeface="Arial" pitchFamily="34" charset="0"/>
              <a:buChar char="•"/>
            </a:pPr>
            <a:r>
              <a:rPr lang="en-US" sz="2400" dirty="0" smtClean="0"/>
              <a:t>Places </a:t>
            </a:r>
            <a:r>
              <a:rPr lang="en-US" sz="2400" dirty="0" smtClean="0"/>
              <a:t>evaluated positions within a salary range</a:t>
            </a:r>
          </a:p>
          <a:p>
            <a:pPr>
              <a:spcBef>
                <a:spcPts val="300"/>
              </a:spcBef>
              <a:buFont typeface="Arial" pitchFamily="34" charset="0"/>
              <a:buChar char="•"/>
            </a:pPr>
            <a:r>
              <a:rPr lang="en-US" sz="2400" dirty="0" smtClean="0"/>
              <a:t>Creates </a:t>
            </a:r>
            <a:r>
              <a:rPr lang="en-US" sz="2400" dirty="0" smtClean="0"/>
              <a:t>updated position documentation</a:t>
            </a:r>
          </a:p>
          <a:p>
            <a:pPr>
              <a:spcBef>
                <a:spcPts val="300"/>
              </a:spcBef>
              <a:buFont typeface="Arial" pitchFamily="34" charset="0"/>
              <a:buChar char="•"/>
            </a:pPr>
            <a:r>
              <a:rPr lang="en-US" sz="2400" dirty="0" smtClean="0"/>
              <a:t>Creates </a:t>
            </a:r>
            <a:r>
              <a:rPr lang="en-US" sz="2400" dirty="0" smtClean="0"/>
              <a:t>internal equity for salaries</a:t>
            </a:r>
          </a:p>
          <a:p>
            <a:pPr>
              <a:spcBef>
                <a:spcPts val="300"/>
              </a:spcBef>
              <a:buFont typeface="Arial" pitchFamily="34" charset="0"/>
              <a:buChar char="•"/>
            </a:pPr>
            <a:r>
              <a:rPr lang="en-US" sz="2400" dirty="0" smtClean="0"/>
              <a:t>Creates </a:t>
            </a:r>
            <a:r>
              <a:rPr lang="en-US" sz="2400" dirty="0" smtClean="0"/>
              <a:t>external competitiveness for similar positions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657600"/>
            <a:ext cx="4343400" cy="2893042"/>
          </a:xfrm>
          <a:prstGeom prst="rect">
            <a:avLst/>
          </a:prstGeom>
        </p:spPr>
      </p:pic>
    </p:spTree>
    <p:extLst>
      <p:ext uri="{BB962C8B-B14F-4D97-AF65-F5344CB8AC3E}">
        <p14:creationId xmlns:p14="http://schemas.microsoft.com/office/powerpoint/2010/main" val="140700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t>
            </a:r>
            <a:r>
              <a:rPr lang="en-US" sz="2800" dirty="0" smtClean="0"/>
              <a:t>does the </a:t>
            </a:r>
            <a:r>
              <a:rPr lang="en-US" sz="2800" dirty="0" smtClean="0"/>
              <a:t>project NOT do?</a:t>
            </a:r>
            <a:endParaRPr lang="en-US" sz="2800" dirty="0"/>
          </a:p>
        </p:txBody>
      </p:sp>
      <p:sp>
        <p:nvSpPr>
          <p:cNvPr id="4" name="Content Placeholder 2"/>
          <p:cNvSpPr txBox="1">
            <a:spLocks/>
          </p:cNvSpPr>
          <p:nvPr/>
        </p:nvSpPr>
        <p:spPr bwMode="auto">
          <a:xfrm>
            <a:off x="1060269" y="1066800"/>
            <a:ext cx="6934200" cy="2820879"/>
          </a:xfrm>
          <a:prstGeom prst="rect">
            <a:avLst/>
          </a:prstGeom>
          <a:noFill/>
          <a:ln w="3175">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r>
              <a:rPr lang="en-US" sz="2400" dirty="0" smtClean="0"/>
              <a:t>Reduce pay</a:t>
            </a:r>
          </a:p>
          <a:p>
            <a:r>
              <a:rPr lang="en-US" sz="2400" dirty="0" smtClean="0"/>
              <a:t>Change position duties</a:t>
            </a:r>
          </a:p>
          <a:p>
            <a:r>
              <a:rPr lang="en-US" sz="2400" dirty="0" smtClean="0"/>
              <a:t>Change the organizational structure</a:t>
            </a:r>
          </a:p>
          <a:p>
            <a:r>
              <a:rPr lang="en-US" sz="2400" dirty="0" smtClean="0"/>
              <a:t>Eliminate positions or cause layoffs</a:t>
            </a:r>
          </a:p>
          <a:p>
            <a:r>
              <a:rPr lang="en-US" sz="2400" dirty="0" smtClean="0"/>
              <a:t>Evaluate performance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351321"/>
            <a:ext cx="4571997" cy="3045306"/>
          </a:xfrm>
          <a:prstGeom prst="rect">
            <a:avLst/>
          </a:prstGeom>
        </p:spPr>
      </p:pic>
    </p:spTree>
    <p:extLst>
      <p:ext uri="{BB962C8B-B14F-4D97-AF65-F5344CB8AC3E}">
        <p14:creationId xmlns:p14="http://schemas.microsoft.com/office/powerpoint/2010/main" val="101422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Global </a:t>
            </a:r>
            <a:r>
              <a:rPr lang="en-US" sz="2800" dirty="0" smtClean="0"/>
              <a:t>Groups</a:t>
            </a:r>
            <a:endParaRPr lang="en-US" sz="2800" dirty="0"/>
          </a:p>
        </p:txBody>
      </p:sp>
      <p:sp>
        <p:nvSpPr>
          <p:cNvPr id="3" name="Content Placeholder 2"/>
          <p:cNvSpPr>
            <a:spLocks noGrp="1"/>
          </p:cNvSpPr>
          <p:nvPr>
            <p:ph idx="1"/>
          </p:nvPr>
        </p:nvSpPr>
        <p:spPr>
          <a:xfrm>
            <a:off x="304800" y="1219200"/>
            <a:ext cx="8534400" cy="4648200"/>
          </a:xfrm>
        </p:spPr>
        <p:txBody>
          <a:bodyPr>
            <a:normAutofit fontScale="85000" lnSpcReduction="20000"/>
          </a:bodyPr>
          <a:lstStyle/>
          <a:p>
            <a:pPr marL="0" indent="0">
              <a:buNone/>
            </a:pPr>
            <a:r>
              <a:rPr lang="en-US" sz="3100" dirty="0" smtClean="0">
                <a:latin typeface="Arial" pitchFamily="34" charset="0"/>
                <a:cs typeface="Arial" pitchFamily="34" charset="0"/>
              </a:rPr>
              <a:t>The evaluation process has been completed for each Global Group across the organization:</a:t>
            </a:r>
          </a:p>
          <a:p>
            <a:endParaRPr lang="en-US" dirty="0" smtClean="0">
              <a:latin typeface="Arial" pitchFamily="34" charset="0"/>
              <a:cs typeface="Arial" pitchFamily="34" charset="0"/>
            </a:endParaRPr>
          </a:p>
          <a:p>
            <a:pPr lvl="2"/>
            <a:r>
              <a:rPr lang="en-US" sz="2800" dirty="0" smtClean="0">
                <a:latin typeface="Arial" pitchFamily="34" charset="0"/>
                <a:cs typeface="Arial" pitchFamily="34" charset="0"/>
              </a:rPr>
              <a:t>Administrative and Support Services</a:t>
            </a:r>
          </a:p>
          <a:p>
            <a:pPr lvl="2"/>
            <a:r>
              <a:rPr lang="en-US" sz="2800" dirty="0" smtClean="0">
                <a:latin typeface="Arial" pitchFamily="34" charset="0"/>
                <a:cs typeface="Arial" pitchFamily="34" charset="0"/>
              </a:rPr>
              <a:t>Advancement</a:t>
            </a:r>
          </a:p>
          <a:p>
            <a:pPr lvl="2"/>
            <a:r>
              <a:rPr lang="en-US" sz="2800" dirty="0" smtClean="0">
                <a:latin typeface="Arial" pitchFamily="34" charset="0"/>
                <a:cs typeface="Arial" pitchFamily="34" charset="0"/>
              </a:rPr>
              <a:t>Business Administration</a:t>
            </a:r>
          </a:p>
          <a:p>
            <a:pPr lvl="2"/>
            <a:r>
              <a:rPr lang="en-US" sz="2800" dirty="0" smtClean="0">
                <a:latin typeface="Arial" pitchFamily="34" charset="0"/>
                <a:cs typeface="Arial" pitchFamily="34" charset="0"/>
              </a:rPr>
              <a:t>Communications</a:t>
            </a:r>
          </a:p>
          <a:p>
            <a:pPr lvl="2"/>
            <a:r>
              <a:rPr lang="en-US" sz="2800" dirty="0" smtClean="0">
                <a:latin typeface="Arial" pitchFamily="34" charset="0"/>
                <a:cs typeface="Arial" pitchFamily="34" charset="0"/>
              </a:rPr>
              <a:t>Craft Service Maintenance</a:t>
            </a:r>
          </a:p>
          <a:p>
            <a:pPr lvl="2"/>
            <a:r>
              <a:rPr lang="en-US" sz="2800" dirty="0" smtClean="0">
                <a:latin typeface="Arial" pitchFamily="34" charset="0"/>
                <a:cs typeface="Arial" pitchFamily="34" charset="0"/>
              </a:rPr>
              <a:t>Executive</a:t>
            </a:r>
          </a:p>
          <a:p>
            <a:pPr lvl="2"/>
            <a:r>
              <a:rPr lang="en-US" sz="2800" dirty="0" smtClean="0">
                <a:latin typeface="Arial" pitchFamily="34" charset="0"/>
                <a:cs typeface="Arial" pitchFamily="34" charset="0"/>
              </a:rPr>
              <a:t>Information Technology</a:t>
            </a:r>
          </a:p>
          <a:p>
            <a:pPr lvl="2"/>
            <a:r>
              <a:rPr lang="en-US" sz="2800" dirty="0" smtClean="0">
                <a:latin typeface="Arial" pitchFamily="34" charset="0"/>
                <a:cs typeface="Arial" pitchFamily="34" charset="0"/>
              </a:rPr>
              <a:t>Student Support Services</a:t>
            </a:r>
          </a:p>
          <a:p>
            <a:pPr lvl="2"/>
            <a:r>
              <a:rPr lang="en-US" sz="2800" dirty="0" smtClean="0">
                <a:latin typeface="Arial" pitchFamily="34" charset="0"/>
                <a:cs typeface="Arial" pitchFamily="34" charset="0"/>
              </a:rPr>
              <a:t>Research and Engineering</a:t>
            </a:r>
          </a:p>
        </p:txBody>
      </p:sp>
      <p:pic>
        <p:nvPicPr>
          <p:cNvPr id="1026" name="Picture 2" descr="C:\Users\willettmd\Desktop\iStock_000021204194Lar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600"/>
            <a:ext cx="273361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9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M_Controller Group Pres 9-18-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UM_Controller Group Pres 9-18-12</Template>
  <TotalTime>19973</TotalTime>
  <Words>4555</Words>
  <Application>Microsoft Office PowerPoint</Application>
  <PresentationFormat>On-screen Show (4:3)</PresentationFormat>
  <Paragraphs>575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UM_Controller Group Pres 9-18-12</vt:lpstr>
      <vt:lpstr>PowerPoint Presentation</vt:lpstr>
      <vt:lpstr>Goals for today</vt:lpstr>
      <vt:lpstr>What is the purpose of the project? </vt:lpstr>
      <vt:lpstr>Why is the project important?</vt:lpstr>
      <vt:lpstr>What is UM’s Compensation philosophy?</vt:lpstr>
      <vt:lpstr>Compensation Objectives</vt:lpstr>
      <vt:lpstr>What is included in the project?</vt:lpstr>
      <vt:lpstr>What does the project NOT do?</vt:lpstr>
      <vt:lpstr>Global Groups</vt:lpstr>
      <vt:lpstr>Process Overview</vt:lpstr>
      <vt:lpstr>Job Banding and Grading</vt:lpstr>
      <vt:lpstr>Job Banding</vt:lpstr>
      <vt:lpstr>How is the job level decided?</vt:lpstr>
      <vt:lpstr>What if I disagree with the evaluation?</vt:lpstr>
      <vt:lpstr>What is the purpose of a salary structure?</vt:lpstr>
      <vt:lpstr>GGS Salary Structure</vt:lpstr>
      <vt:lpstr>How do jobs fit in the structure?</vt:lpstr>
      <vt:lpstr>How does the salary range work?</vt:lpstr>
      <vt:lpstr>2013 Salary Structure* </vt:lpstr>
      <vt:lpstr>How is the salary structure maintained?</vt:lpstr>
      <vt:lpstr>What is my role as a leader and salary manager ?</vt:lpstr>
      <vt:lpstr>How can HR help?</vt:lpstr>
      <vt:lpstr>Salary Administrative Guidelines</vt:lpstr>
      <vt:lpstr>Salary adjustments</vt:lpstr>
      <vt:lpstr>Salary adjustments</vt:lpstr>
      <vt:lpstr>Salary adjustments</vt:lpstr>
      <vt:lpstr>Special Pay Adjustments</vt:lpstr>
      <vt:lpstr>Special Pay Adjustments</vt:lpstr>
      <vt:lpstr>Human Resource Contacts</vt:lpstr>
      <vt:lpstr>What do I need to remember?</vt:lpstr>
    </vt:vector>
  </TitlesOfParts>
  <Company>University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Willett</dc:creator>
  <cp:lastModifiedBy>stuckk</cp:lastModifiedBy>
  <cp:revision>118</cp:revision>
  <cp:lastPrinted>2013-05-23T14:52:09Z</cp:lastPrinted>
  <dcterms:created xsi:type="dcterms:W3CDTF">2012-10-16T12:46:04Z</dcterms:created>
  <dcterms:modified xsi:type="dcterms:W3CDTF">2013-07-01T02:38:32Z</dcterms:modified>
</cp:coreProperties>
</file>