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312" r:id="rId5"/>
    <p:sldId id="318" r:id="rId6"/>
    <p:sldId id="335" r:id="rId7"/>
    <p:sldId id="336" r:id="rId8"/>
    <p:sldId id="337" r:id="rId9"/>
    <p:sldId id="338" r:id="rId10"/>
    <p:sldId id="340" r:id="rId11"/>
    <p:sldId id="339" r:id="rId12"/>
    <p:sldId id="341" r:id="rId13"/>
    <p:sldId id="342" r:id="rId14"/>
    <p:sldId id="316" r:id="rId15"/>
    <p:sldId id="343" r:id="rId16"/>
    <p:sldId id="317" r:id="rId17"/>
    <p:sldId id="319" r:id="rId18"/>
    <p:sldId id="315" r:id="rId19"/>
    <p:sldId id="328" r:id="rId20"/>
    <p:sldId id="313" r:id="rId21"/>
    <p:sldId id="329" r:id="rId22"/>
    <p:sldId id="330" r:id="rId23"/>
    <p:sldId id="331" r:id="rId24"/>
    <p:sldId id="332" r:id="rId25"/>
    <p:sldId id="327" r:id="rId26"/>
    <p:sldId id="333" r:id="rId27"/>
    <p:sldId id="344" r:id="rId28"/>
    <p:sldId id="334"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523"/>
    <a:srgbClr val="C00000"/>
    <a:srgbClr val="C02536"/>
    <a:srgbClr val="009EDE"/>
    <a:srgbClr val="005E00"/>
    <a:srgbClr val="A99DEA"/>
    <a:srgbClr val="A515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63810" autoAdjust="0"/>
  </p:normalViewPr>
  <p:slideViewPr>
    <p:cSldViewPr snapToGrid="0">
      <p:cViewPr varScale="1">
        <p:scale>
          <a:sx n="79" d="100"/>
          <a:sy n="79" d="100"/>
        </p:scale>
        <p:origin x="208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45B0C72-0E1A-44F7-A835-B46A4F0B34EA}" type="datetimeFigureOut">
              <a:rPr lang="en-US" smtClean="0"/>
              <a:t>3/10/26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5B7FB24-A75D-4A5E-B837-C15495B95ACB}" type="slidenum">
              <a:rPr lang="en-US" smtClean="0"/>
              <a:t>‹#›</a:t>
            </a:fld>
            <a:endParaRPr lang="en-US"/>
          </a:p>
        </p:txBody>
      </p:sp>
    </p:spTree>
    <p:extLst>
      <p:ext uri="{BB962C8B-B14F-4D97-AF65-F5344CB8AC3E}">
        <p14:creationId xmlns:p14="http://schemas.microsoft.com/office/powerpoint/2010/main" val="1318422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the CRRs</a:t>
            </a:r>
          </a:p>
          <a:p>
            <a:endParaRPr lang="en-US" dirty="0"/>
          </a:p>
          <a:p>
            <a:r>
              <a:rPr lang="en-US" dirty="0"/>
              <a:t>600.020 – what is prohibited</a:t>
            </a:r>
          </a:p>
          <a:p>
            <a:r>
              <a:rPr lang="en-US" dirty="0"/>
              <a:t>600.030 – process</a:t>
            </a:r>
          </a:p>
          <a:p>
            <a:endParaRPr lang="en-US" dirty="0"/>
          </a:p>
          <a:p>
            <a:r>
              <a:rPr lang="en-US" dirty="0"/>
              <a:t>Highlight, note, keep with you (see my binder?)</a:t>
            </a:r>
          </a:p>
        </p:txBody>
      </p:sp>
      <p:sp>
        <p:nvSpPr>
          <p:cNvPr id="4" name="Slide Number Placeholder 3"/>
          <p:cNvSpPr>
            <a:spLocks noGrp="1"/>
          </p:cNvSpPr>
          <p:nvPr>
            <p:ph type="sldNum" sz="quarter" idx="5"/>
          </p:nvPr>
        </p:nvSpPr>
        <p:spPr/>
        <p:txBody>
          <a:bodyPr/>
          <a:lstStyle/>
          <a:p>
            <a:fld id="{35B7FB24-A75D-4A5E-B837-C15495B95ACB}" type="slidenum">
              <a:rPr lang="en-US" smtClean="0"/>
              <a:t>3</a:t>
            </a:fld>
            <a:endParaRPr lang="en-US"/>
          </a:p>
        </p:txBody>
      </p:sp>
    </p:spTree>
    <p:extLst>
      <p:ext uri="{BB962C8B-B14F-4D97-AF65-F5344CB8AC3E}">
        <p14:creationId xmlns:p14="http://schemas.microsoft.com/office/powerpoint/2010/main" val="3278058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B7FB24-A75D-4A5E-B837-C15495B95ACB}" type="slidenum">
              <a:rPr lang="en-US" smtClean="0"/>
              <a:t>13</a:t>
            </a:fld>
            <a:endParaRPr lang="en-US"/>
          </a:p>
        </p:txBody>
      </p:sp>
    </p:spTree>
    <p:extLst>
      <p:ext uri="{BB962C8B-B14F-4D97-AF65-F5344CB8AC3E}">
        <p14:creationId xmlns:p14="http://schemas.microsoft.com/office/powerpoint/2010/main" val="2678427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03C16-1504-01AD-42D0-4336832EA9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2B91B6-C38A-3475-23D2-0A9CE3B53C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3FF2EF-D889-9CAC-64BB-6390C5E834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8C2560-53DB-016F-F3A1-0D7F54EB90A3}"/>
              </a:ext>
            </a:extLst>
          </p:cNvPr>
          <p:cNvSpPr>
            <a:spLocks noGrp="1"/>
          </p:cNvSpPr>
          <p:nvPr>
            <p:ph type="sldNum" sz="quarter" idx="5"/>
          </p:nvPr>
        </p:nvSpPr>
        <p:spPr/>
        <p:txBody>
          <a:bodyPr/>
          <a:lstStyle/>
          <a:p>
            <a:fld id="{35B7FB24-A75D-4A5E-B837-C15495B95ACB}" type="slidenum">
              <a:rPr lang="en-US" smtClean="0"/>
              <a:t>14</a:t>
            </a:fld>
            <a:endParaRPr lang="en-US"/>
          </a:p>
        </p:txBody>
      </p:sp>
    </p:spTree>
    <p:extLst>
      <p:ext uri="{BB962C8B-B14F-4D97-AF65-F5344CB8AC3E}">
        <p14:creationId xmlns:p14="http://schemas.microsoft.com/office/powerpoint/2010/main" val="940983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51%</a:t>
            </a:r>
          </a:p>
          <a:p>
            <a:r>
              <a:rPr lang="en-US" dirty="0"/>
              <a:t>True for each fact</a:t>
            </a:r>
          </a:p>
          <a:p>
            <a:r>
              <a:rPr lang="en-US" dirty="0"/>
              <a:t>True for overall responsibility</a:t>
            </a:r>
          </a:p>
          <a:p>
            <a:endParaRPr lang="en-US" dirty="0"/>
          </a:p>
          <a:p>
            <a:r>
              <a:rPr lang="en-US" b="1" dirty="0"/>
              <a:t>Presumed Not Responsible </a:t>
            </a:r>
          </a:p>
        </p:txBody>
      </p:sp>
      <p:sp>
        <p:nvSpPr>
          <p:cNvPr id="4" name="Slide Number Placeholder 3"/>
          <p:cNvSpPr>
            <a:spLocks noGrp="1"/>
          </p:cNvSpPr>
          <p:nvPr>
            <p:ph type="sldNum" sz="quarter" idx="5"/>
          </p:nvPr>
        </p:nvSpPr>
        <p:spPr/>
        <p:txBody>
          <a:bodyPr/>
          <a:lstStyle/>
          <a:p>
            <a:fld id="{35B7FB24-A75D-4A5E-B837-C15495B95ACB}" type="slidenum">
              <a:rPr lang="en-US" smtClean="0"/>
              <a:t>15</a:t>
            </a:fld>
            <a:endParaRPr lang="en-US"/>
          </a:p>
        </p:txBody>
      </p:sp>
    </p:spTree>
    <p:extLst>
      <p:ext uri="{BB962C8B-B14F-4D97-AF65-F5344CB8AC3E}">
        <p14:creationId xmlns:p14="http://schemas.microsoft.com/office/powerpoint/2010/main" val="368361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B7FB24-A75D-4A5E-B837-C15495B95ACB}" type="slidenum">
              <a:rPr lang="en-US" smtClean="0"/>
              <a:t>17</a:t>
            </a:fld>
            <a:endParaRPr lang="en-US"/>
          </a:p>
        </p:txBody>
      </p:sp>
    </p:spTree>
    <p:extLst>
      <p:ext uri="{BB962C8B-B14F-4D97-AF65-F5344CB8AC3E}">
        <p14:creationId xmlns:p14="http://schemas.microsoft.com/office/powerpoint/2010/main" val="1869630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2C05F-A199-3865-773C-4FEF53862A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5E394D-E0C8-9AA1-54D3-0EA769E4A1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C1ADB-4C94-92D3-F5D6-B9FC178BB3E1}"/>
              </a:ext>
            </a:extLst>
          </p:cNvPr>
          <p:cNvSpPr>
            <a:spLocks noGrp="1"/>
          </p:cNvSpPr>
          <p:nvPr>
            <p:ph type="body" idx="1"/>
          </p:nvPr>
        </p:nvSpPr>
        <p:spPr/>
        <p:txBody>
          <a:bodyPr/>
          <a:lstStyle/>
          <a:p>
            <a:r>
              <a:rPr lang="en-US" dirty="0"/>
              <a:t>Reminder:</a:t>
            </a:r>
          </a:p>
          <a:p>
            <a:pPr marL="465887" indent="-465887">
              <a:buFont typeface="Wingdings" panose="05000000000000000000" pitchFamily="2" charset="2"/>
              <a:buChar char="Ø"/>
            </a:pPr>
            <a:r>
              <a:rPr lang="en-US" dirty="0"/>
              <a:t>CP is a 19-year-old Freshman sorority member</a:t>
            </a:r>
          </a:p>
          <a:p>
            <a:pPr marL="465887" indent="-465887">
              <a:buFont typeface="Wingdings" panose="05000000000000000000" pitchFamily="2" charset="2"/>
              <a:buChar char="Ø"/>
            </a:pPr>
            <a:r>
              <a:rPr lang="en-US" dirty="0"/>
              <a:t>RP is a 19-year-old Freshman fraternity member</a:t>
            </a:r>
          </a:p>
          <a:p>
            <a:pPr marL="465887" indent="-465887">
              <a:buFont typeface="Wingdings" panose="05000000000000000000" pitchFamily="2" charset="2"/>
              <a:buChar char="Ø"/>
            </a:pPr>
            <a:r>
              <a:rPr lang="en-US" dirty="0"/>
              <a:t>CP and RP meet at a party at his fraternity</a:t>
            </a:r>
          </a:p>
          <a:p>
            <a:pPr marL="465887" indent="-465887">
              <a:buFont typeface="Wingdings" panose="05000000000000000000" pitchFamily="2" charset="2"/>
              <a:buChar char="Ø"/>
            </a:pPr>
            <a:r>
              <a:rPr lang="en-US" dirty="0"/>
              <a:t>Both consume 4-5 cups of the “social drink”</a:t>
            </a:r>
          </a:p>
          <a:p>
            <a:pPr marL="465887" indent="-465887">
              <a:buFont typeface="Wingdings" panose="05000000000000000000" pitchFamily="2" charset="2"/>
              <a:buChar char="Ø"/>
            </a:pPr>
            <a:r>
              <a:rPr lang="en-US" dirty="0"/>
              <a:t>CP &amp; RP go to RP’s room and have sex</a:t>
            </a:r>
          </a:p>
          <a:p>
            <a:pPr marL="465887" indent="-465887">
              <a:buFont typeface="Wingdings" panose="05000000000000000000" pitchFamily="2" charset="2"/>
              <a:buChar char="Ø"/>
            </a:pPr>
            <a:r>
              <a:rPr lang="en-US" dirty="0"/>
              <a:t>CP files a Title IX complaint, claiming she was too intoxicated to consent</a:t>
            </a:r>
          </a:p>
        </p:txBody>
      </p:sp>
      <p:sp>
        <p:nvSpPr>
          <p:cNvPr id="4" name="Slide Number Placeholder 3">
            <a:extLst>
              <a:ext uri="{FF2B5EF4-FFF2-40B4-BE49-F238E27FC236}">
                <a16:creationId xmlns:a16="http://schemas.microsoft.com/office/drawing/2014/main" id="{97A1DA4D-B815-E646-E3D3-F68EC88F7EA3}"/>
              </a:ext>
            </a:extLst>
          </p:cNvPr>
          <p:cNvSpPr>
            <a:spLocks noGrp="1"/>
          </p:cNvSpPr>
          <p:nvPr>
            <p:ph type="sldNum" sz="quarter" idx="5"/>
          </p:nvPr>
        </p:nvSpPr>
        <p:spPr/>
        <p:txBody>
          <a:bodyPr/>
          <a:lstStyle/>
          <a:p>
            <a:fld id="{35B7FB24-A75D-4A5E-B837-C15495B95ACB}" type="slidenum">
              <a:rPr lang="en-US" smtClean="0"/>
              <a:t>22</a:t>
            </a:fld>
            <a:endParaRPr lang="en-US"/>
          </a:p>
        </p:txBody>
      </p:sp>
    </p:spTree>
    <p:extLst>
      <p:ext uri="{BB962C8B-B14F-4D97-AF65-F5344CB8AC3E}">
        <p14:creationId xmlns:p14="http://schemas.microsoft.com/office/powerpoint/2010/main" val="2576710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4B742-70DB-DE2B-10F3-F672268261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C9EF2C-A3B3-586A-01A1-0FC5792BCB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B8422D-AB31-9687-6B3E-A122E6F1A843}"/>
              </a:ext>
            </a:extLst>
          </p:cNvPr>
          <p:cNvSpPr>
            <a:spLocks noGrp="1"/>
          </p:cNvSpPr>
          <p:nvPr>
            <p:ph type="body" idx="1"/>
          </p:nvPr>
        </p:nvSpPr>
        <p:spPr/>
        <p:txBody>
          <a:bodyPr/>
          <a:lstStyle/>
          <a:p>
            <a:r>
              <a:rPr lang="en-US" dirty="0"/>
              <a:t>Reminder:</a:t>
            </a:r>
          </a:p>
          <a:p>
            <a:pPr marL="465887" indent="-465887">
              <a:buFont typeface="Wingdings" panose="05000000000000000000" pitchFamily="2" charset="2"/>
              <a:buChar char="Ø"/>
            </a:pPr>
            <a:r>
              <a:rPr lang="en-US" dirty="0"/>
              <a:t>CP is a 19-year-old Freshman sorority member</a:t>
            </a:r>
          </a:p>
          <a:p>
            <a:pPr marL="465887" indent="-465887">
              <a:buFont typeface="Wingdings" panose="05000000000000000000" pitchFamily="2" charset="2"/>
              <a:buChar char="Ø"/>
            </a:pPr>
            <a:r>
              <a:rPr lang="en-US" dirty="0"/>
              <a:t>RP is a 19-year-old Freshman fraternity member</a:t>
            </a:r>
          </a:p>
          <a:p>
            <a:pPr marL="465887" indent="-465887">
              <a:buFont typeface="Wingdings" panose="05000000000000000000" pitchFamily="2" charset="2"/>
              <a:buChar char="Ø"/>
            </a:pPr>
            <a:r>
              <a:rPr lang="en-US" dirty="0"/>
              <a:t>CP and RP meet at a party at his fraternity</a:t>
            </a:r>
          </a:p>
          <a:p>
            <a:pPr marL="465887" indent="-465887">
              <a:buFont typeface="Wingdings" panose="05000000000000000000" pitchFamily="2" charset="2"/>
              <a:buChar char="Ø"/>
            </a:pPr>
            <a:r>
              <a:rPr lang="en-US" b="1" dirty="0"/>
              <a:t>Both consume 4-5 cups of the “social drink”. Both are visibly drunk, but still able to walk and talk.</a:t>
            </a:r>
          </a:p>
          <a:p>
            <a:pPr marL="465887" indent="-465887">
              <a:buFont typeface="Wingdings" panose="05000000000000000000" pitchFamily="2" charset="2"/>
              <a:buChar char="Ø"/>
            </a:pPr>
            <a:r>
              <a:rPr lang="en-US" dirty="0"/>
              <a:t>CP &amp; RP go to RP’s room and have sex</a:t>
            </a:r>
          </a:p>
          <a:p>
            <a:pPr marL="465887" indent="-465887">
              <a:buFont typeface="Wingdings" panose="05000000000000000000" pitchFamily="2" charset="2"/>
              <a:buChar char="Ø"/>
            </a:pPr>
            <a:r>
              <a:rPr lang="en-US" dirty="0"/>
              <a:t>CP files a Title IX complaint, claiming she was too intoxicated to consent</a:t>
            </a:r>
          </a:p>
          <a:p>
            <a:pPr marL="465887" indent="-465887">
              <a:buFont typeface="Wingdings" panose="05000000000000000000" pitchFamily="2" charset="2"/>
              <a:buChar char="Ø"/>
            </a:pPr>
            <a:endParaRPr lang="en-US" dirty="0"/>
          </a:p>
          <a:p>
            <a:pPr marL="465887" indent="-465887">
              <a:buFont typeface="Wingdings" panose="05000000000000000000" pitchFamily="2" charset="2"/>
              <a:buChar char="Ø"/>
            </a:pPr>
            <a:endParaRPr lang="en-US" dirty="0"/>
          </a:p>
        </p:txBody>
      </p:sp>
      <p:sp>
        <p:nvSpPr>
          <p:cNvPr id="4" name="Slide Number Placeholder 3">
            <a:extLst>
              <a:ext uri="{FF2B5EF4-FFF2-40B4-BE49-F238E27FC236}">
                <a16:creationId xmlns:a16="http://schemas.microsoft.com/office/drawing/2014/main" id="{449BDF13-EEB4-6607-D422-0A2A9AEF3929}"/>
              </a:ext>
            </a:extLst>
          </p:cNvPr>
          <p:cNvSpPr>
            <a:spLocks noGrp="1"/>
          </p:cNvSpPr>
          <p:nvPr>
            <p:ph type="sldNum" sz="quarter" idx="5"/>
          </p:nvPr>
        </p:nvSpPr>
        <p:spPr/>
        <p:txBody>
          <a:bodyPr/>
          <a:lstStyle/>
          <a:p>
            <a:fld id="{35B7FB24-A75D-4A5E-B837-C15495B95ACB}" type="slidenum">
              <a:rPr lang="en-US" smtClean="0"/>
              <a:t>23</a:t>
            </a:fld>
            <a:endParaRPr lang="en-US"/>
          </a:p>
        </p:txBody>
      </p:sp>
    </p:spTree>
    <p:extLst>
      <p:ext uri="{BB962C8B-B14F-4D97-AF65-F5344CB8AC3E}">
        <p14:creationId xmlns:p14="http://schemas.microsoft.com/office/powerpoint/2010/main" val="1937626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B7FB24-A75D-4A5E-B837-C15495B95ACB}" type="slidenum">
              <a:rPr lang="en-US" smtClean="0"/>
              <a:t>4</a:t>
            </a:fld>
            <a:endParaRPr lang="en-US"/>
          </a:p>
        </p:txBody>
      </p:sp>
    </p:spTree>
    <p:extLst>
      <p:ext uri="{BB962C8B-B14F-4D97-AF65-F5344CB8AC3E}">
        <p14:creationId xmlns:p14="http://schemas.microsoft.com/office/powerpoint/2010/main" val="1768570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GIVING LEGAL ADVICE</a:t>
            </a:r>
          </a:p>
        </p:txBody>
      </p:sp>
      <p:sp>
        <p:nvSpPr>
          <p:cNvPr id="4" name="Slide Number Placeholder 3"/>
          <p:cNvSpPr>
            <a:spLocks noGrp="1"/>
          </p:cNvSpPr>
          <p:nvPr>
            <p:ph type="sldNum" sz="quarter" idx="5"/>
          </p:nvPr>
        </p:nvSpPr>
        <p:spPr/>
        <p:txBody>
          <a:bodyPr/>
          <a:lstStyle/>
          <a:p>
            <a:fld id="{35B7FB24-A75D-4A5E-B837-C15495B95ACB}" type="slidenum">
              <a:rPr lang="en-US" smtClean="0"/>
              <a:t>6</a:t>
            </a:fld>
            <a:endParaRPr lang="en-US"/>
          </a:p>
        </p:txBody>
      </p:sp>
    </p:spTree>
    <p:extLst>
      <p:ext uri="{BB962C8B-B14F-4D97-AF65-F5344CB8AC3E}">
        <p14:creationId xmlns:p14="http://schemas.microsoft.com/office/powerpoint/2010/main" val="2207222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Limited role. You are NOT their attorney. But they’ll treat you that way. </a:t>
            </a:r>
          </a:p>
          <a:p>
            <a:endParaRPr lang="en-US" dirty="0"/>
          </a:p>
        </p:txBody>
      </p:sp>
      <p:sp>
        <p:nvSpPr>
          <p:cNvPr id="4" name="Slide Number Placeholder 3"/>
          <p:cNvSpPr>
            <a:spLocks noGrp="1"/>
          </p:cNvSpPr>
          <p:nvPr>
            <p:ph type="sldNum" sz="quarter" idx="5"/>
          </p:nvPr>
        </p:nvSpPr>
        <p:spPr/>
        <p:txBody>
          <a:bodyPr/>
          <a:lstStyle/>
          <a:p>
            <a:fld id="{35B7FB24-A75D-4A5E-B837-C15495B95ACB}" type="slidenum">
              <a:rPr lang="en-US" smtClean="0"/>
              <a:t>7</a:t>
            </a:fld>
            <a:endParaRPr lang="en-US"/>
          </a:p>
        </p:txBody>
      </p:sp>
    </p:spTree>
    <p:extLst>
      <p:ext uri="{BB962C8B-B14F-4D97-AF65-F5344CB8AC3E}">
        <p14:creationId xmlns:p14="http://schemas.microsoft.com/office/powerpoint/2010/main" val="839644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Definitely before the hearing</a:t>
            </a:r>
          </a:p>
          <a:p>
            <a:r>
              <a:rPr lang="en-US" dirty="0"/>
              <a:t>Sometimes when the investigative report is being finalized, if it is clear there will be a hearing resolution rather than one of the others. </a:t>
            </a:r>
          </a:p>
          <a:p>
            <a:pPr marL="174708" indent="-174708">
              <a:buFontTx/>
              <a:buChar char="-"/>
            </a:pPr>
            <a:r>
              <a:rPr lang="en-US" dirty="0"/>
              <a:t>600.030.L says the parties will get access to the investigative report and evidence 10 business days before it is completed to give a written response. </a:t>
            </a:r>
          </a:p>
          <a:p>
            <a:pPr marL="174708" indent="-174708">
              <a:buFontTx/>
              <a:buChar char="-"/>
            </a:pPr>
            <a:r>
              <a:rPr lang="en-US" dirty="0"/>
              <a:t>Parties have to tell the TIX Coordination at least 10 business days prior to the hearing whether they intend to bring an advisor of their choice or want the University to provide one. That may only give you 2 weeks to prepare. </a:t>
            </a:r>
          </a:p>
        </p:txBody>
      </p:sp>
      <p:sp>
        <p:nvSpPr>
          <p:cNvPr id="4" name="Slide Number Placeholder 3"/>
          <p:cNvSpPr>
            <a:spLocks noGrp="1"/>
          </p:cNvSpPr>
          <p:nvPr>
            <p:ph type="sldNum" sz="quarter" idx="5"/>
          </p:nvPr>
        </p:nvSpPr>
        <p:spPr/>
        <p:txBody>
          <a:bodyPr/>
          <a:lstStyle/>
          <a:p>
            <a:fld id="{35B7FB24-A75D-4A5E-B837-C15495B95ACB}" type="slidenum">
              <a:rPr lang="en-US" smtClean="0"/>
              <a:t>8</a:t>
            </a:fld>
            <a:endParaRPr lang="en-US"/>
          </a:p>
        </p:txBody>
      </p:sp>
    </p:spTree>
    <p:extLst>
      <p:ext uri="{BB962C8B-B14F-4D97-AF65-F5344CB8AC3E}">
        <p14:creationId xmlns:p14="http://schemas.microsoft.com/office/powerpoint/2010/main" val="540004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Charging document</a:t>
            </a:r>
          </a:p>
          <a:p>
            <a:r>
              <a:rPr lang="en-US" dirty="0"/>
              <a:t>Review panel members with CP to see if there is a conflict</a:t>
            </a:r>
          </a:p>
        </p:txBody>
      </p:sp>
      <p:sp>
        <p:nvSpPr>
          <p:cNvPr id="4" name="Slide Number Placeholder 3"/>
          <p:cNvSpPr>
            <a:spLocks noGrp="1"/>
          </p:cNvSpPr>
          <p:nvPr>
            <p:ph type="sldNum" sz="quarter" idx="5"/>
          </p:nvPr>
        </p:nvSpPr>
        <p:spPr/>
        <p:txBody>
          <a:bodyPr/>
          <a:lstStyle/>
          <a:p>
            <a:fld id="{35B7FB24-A75D-4A5E-B837-C15495B95ACB}" type="slidenum">
              <a:rPr lang="en-US" smtClean="0"/>
              <a:t>9</a:t>
            </a:fld>
            <a:endParaRPr lang="en-US"/>
          </a:p>
        </p:txBody>
      </p:sp>
    </p:spTree>
    <p:extLst>
      <p:ext uri="{BB962C8B-B14F-4D97-AF65-F5344CB8AC3E}">
        <p14:creationId xmlns:p14="http://schemas.microsoft.com/office/powerpoint/2010/main" val="665230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B7FB24-A75D-4A5E-B837-C15495B95ACB}" type="slidenum">
              <a:rPr lang="en-US" smtClean="0"/>
              <a:t>10</a:t>
            </a:fld>
            <a:endParaRPr lang="en-US"/>
          </a:p>
        </p:txBody>
      </p:sp>
    </p:spTree>
    <p:extLst>
      <p:ext uri="{BB962C8B-B14F-4D97-AF65-F5344CB8AC3E}">
        <p14:creationId xmlns:p14="http://schemas.microsoft.com/office/powerpoint/2010/main" val="1400860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Hearing Panel may ask questions of the Parties or any witnesses including the Investigator at any time during the hearing.</a:t>
            </a:r>
          </a:p>
          <a:p>
            <a:endParaRPr lang="en-US" dirty="0"/>
          </a:p>
        </p:txBody>
      </p:sp>
      <p:sp>
        <p:nvSpPr>
          <p:cNvPr id="4" name="Slide Number Placeholder 3"/>
          <p:cNvSpPr>
            <a:spLocks noGrp="1"/>
          </p:cNvSpPr>
          <p:nvPr>
            <p:ph type="sldNum" sz="quarter" idx="5"/>
          </p:nvPr>
        </p:nvSpPr>
        <p:spPr/>
        <p:txBody>
          <a:bodyPr/>
          <a:lstStyle/>
          <a:p>
            <a:fld id="{35B7FB24-A75D-4A5E-B837-C15495B95ACB}" type="slidenum">
              <a:rPr lang="en-US" smtClean="0"/>
              <a:t>11</a:t>
            </a:fld>
            <a:endParaRPr lang="en-US"/>
          </a:p>
        </p:txBody>
      </p:sp>
    </p:spTree>
    <p:extLst>
      <p:ext uri="{BB962C8B-B14F-4D97-AF65-F5344CB8AC3E}">
        <p14:creationId xmlns:p14="http://schemas.microsoft.com/office/powerpoint/2010/main" val="7372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B7FB24-A75D-4A5E-B837-C15495B95ACB}" type="slidenum">
              <a:rPr lang="en-US" smtClean="0"/>
              <a:t>12</a:t>
            </a:fld>
            <a:endParaRPr lang="en-US"/>
          </a:p>
        </p:txBody>
      </p:sp>
    </p:spTree>
    <p:extLst>
      <p:ext uri="{BB962C8B-B14F-4D97-AF65-F5344CB8AC3E}">
        <p14:creationId xmlns:p14="http://schemas.microsoft.com/office/powerpoint/2010/main" val="577364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400800" y="6047667"/>
            <a:ext cx="1365326" cy="365125"/>
          </a:xfrm>
        </p:spPr>
        <p:txBody>
          <a:bodyPr/>
          <a:lstStyle/>
          <a:p>
            <a:fld id="{2E0C20EA-FF7A-4189-8D4F-592AE8C4E173}" type="datetime1">
              <a:rPr lang="en-US" smtClean="0"/>
              <a:t>3/10/26</a:t>
            </a:fld>
            <a:endParaRPr lang="en-US" dirty="0"/>
          </a:p>
        </p:txBody>
      </p:sp>
      <p:sp>
        <p:nvSpPr>
          <p:cNvPr id="5" name="Footer Placeholder 4"/>
          <p:cNvSpPr>
            <a:spLocks noGrp="1"/>
          </p:cNvSpPr>
          <p:nvPr>
            <p:ph type="ftr" sz="quarter" idx="11"/>
          </p:nvPr>
        </p:nvSpPr>
        <p:spPr>
          <a:xfrm>
            <a:off x="7960659" y="6047667"/>
            <a:ext cx="2494878" cy="365125"/>
          </a:xfrm>
        </p:spPr>
        <p:txBody>
          <a:bodyPr/>
          <a:lstStyle/>
          <a:p>
            <a:endParaRPr lang="en-US" dirty="0"/>
          </a:p>
        </p:txBody>
      </p:sp>
      <p:sp>
        <p:nvSpPr>
          <p:cNvPr id="6" name="Slide Number Placeholder 5"/>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4007276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2446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31967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3">
            <a:extLst>
              <a:ext uri="{FF2B5EF4-FFF2-40B4-BE49-F238E27FC236}">
                <a16:creationId xmlns:a16="http://schemas.microsoft.com/office/drawing/2014/main" id="{7A547038-56E4-6833-F24D-0E82D4DE02B5}"/>
              </a:ext>
            </a:extLst>
          </p:cNvPr>
          <p:cNvSpPr>
            <a:spLocks noGrp="1"/>
          </p:cNvSpPr>
          <p:nvPr>
            <p:ph type="dt" sz="half" idx="10"/>
          </p:nvPr>
        </p:nvSpPr>
        <p:spPr>
          <a:xfrm>
            <a:off x="6400800" y="6047667"/>
            <a:ext cx="1365326" cy="365125"/>
          </a:xfrm>
        </p:spPr>
        <p:txBody>
          <a:bodyPr/>
          <a:lstStyle/>
          <a:p>
            <a:fld id="{2E0C20EA-FF7A-4189-8D4F-592AE8C4E173}" type="datetime1">
              <a:rPr lang="en-US" smtClean="0"/>
              <a:t>3/10/26</a:t>
            </a:fld>
            <a:endParaRPr lang="en-US" dirty="0"/>
          </a:p>
        </p:txBody>
      </p:sp>
      <p:sp>
        <p:nvSpPr>
          <p:cNvPr id="8" name="Footer Placeholder 4">
            <a:extLst>
              <a:ext uri="{FF2B5EF4-FFF2-40B4-BE49-F238E27FC236}">
                <a16:creationId xmlns:a16="http://schemas.microsoft.com/office/drawing/2014/main" id="{F2523C63-23F9-BC6E-6BCE-FC0C0193C98F}"/>
              </a:ext>
            </a:extLst>
          </p:cNvPr>
          <p:cNvSpPr>
            <a:spLocks noGrp="1"/>
          </p:cNvSpPr>
          <p:nvPr>
            <p:ph type="ftr" sz="quarter" idx="11"/>
          </p:nvPr>
        </p:nvSpPr>
        <p:spPr>
          <a:xfrm>
            <a:off x="7960659" y="6047667"/>
            <a:ext cx="2494878" cy="365125"/>
          </a:xfrm>
        </p:spPr>
        <p:txBody>
          <a:bodyPr/>
          <a:lstStyle/>
          <a:p>
            <a:endParaRPr lang="en-US" dirty="0"/>
          </a:p>
        </p:txBody>
      </p:sp>
      <p:sp>
        <p:nvSpPr>
          <p:cNvPr id="10" name="Slide Number Placeholder 5">
            <a:extLst>
              <a:ext uri="{FF2B5EF4-FFF2-40B4-BE49-F238E27FC236}">
                <a16:creationId xmlns:a16="http://schemas.microsoft.com/office/drawing/2014/main" id="{0BC86CFF-2B1B-BD23-B86A-CCBC1A67DF37}"/>
              </a:ext>
            </a:extLst>
          </p:cNvPr>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2121351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2573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3296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3">
            <a:extLst>
              <a:ext uri="{FF2B5EF4-FFF2-40B4-BE49-F238E27FC236}">
                <a16:creationId xmlns:a16="http://schemas.microsoft.com/office/drawing/2014/main" id="{32B13752-71CB-2489-2CB3-EE697DB0C5AC}"/>
              </a:ext>
            </a:extLst>
          </p:cNvPr>
          <p:cNvSpPr>
            <a:spLocks noGrp="1"/>
          </p:cNvSpPr>
          <p:nvPr>
            <p:ph type="dt" sz="half" idx="10"/>
          </p:nvPr>
        </p:nvSpPr>
        <p:spPr>
          <a:xfrm>
            <a:off x="6400800" y="6047667"/>
            <a:ext cx="1365326" cy="365125"/>
          </a:xfrm>
        </p:spPr>
        <p:txBody>
          <a:bodyPr/>
          <a:lstStyle/>
          <a:p>
            <a:fld id="{2E0C20EA-FF7A-4189-8D4F-592AE8C4E173}" type="datetime1">
              <a:rPr lang="en-US" smtClean="0"/>
              <a:t>3/10/26</a:t>
            </a:fld>
            <a:endParaRPr lang="en-US" dirty="0"/>
          </a:p>
        </p:txBody>
      </p:sp>
      <p:sp>
        <p:nvSpPr>
          <p:cNvPr id="8" name="Footer Placeholder 4">
            <a:extLst>
              <a:ext uri="{FF2B5EF4-FFF2-40B4-BE49-F238E27FC236}">
                <a16:creationId xmlns:a16="http://schemas.microsoft.com/office/drawing/2014/main" id="{91B1E00E-FFF5-D33B-00B1-65441A082A70}"/>
              </a:ext>
            </a:extLst>
          </p:cNvPr>
          <p:cNvSpPr>
            <a:spLocks noGrp="1"/>
          </p:cNvSpPr>
          <p:nvPr>
            <p:ph type="ftr" sz="quarter" idx="11"/>
          </p:nvPr>
        </p:nvSpPr>
        <p:spPr>
          <a:xfrm>
            <a:off x="7960659" y="6047667"/>
            <a:ext cx="2494878" cy="365125"/>
          </a:xfrm>
        </p:spPr>
        <p:txBody>
          <a:bodyPr/>
          <a:lstStyle/>
          <a:p>
            <a:endParaRPr lang="en-US" dirty="0"/>
          </a:p>
        </p:txBody>
      </p:sp>
      <p:sp>
        <p:nvSpPr>
          <p:cNvPr id="10" name="Slide Number Placeholder 5">
            <a:extLst>
              <a:ext uri="{FF2B5EF4-FFF2-40B4-BE49-F238E27FC236}">
                <a16:creationId xmlns:a16="http://schemas.microsoft.com/office/drawing/2014/main" id="{344A98A8-9235-0F7A-188E-F849E1BD17A0}"/>
              </a:ext>
            </a:extLst>
          </p:cNvPr>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2763621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35713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334752DA-2FB2-BAB7-05E4-A083D5E5AFAB}"/>
              </a:ext>
            </a:extLst>
          </p:cNvPr>
          <p:cNvSpPr>
            <a:spLocks noGrp="1"/>
          </p:cNvSpPr>
          <p:nvPr>
            <p:ph type="dt" sz="half" idx="10"/>
          </p:nvPr>
        </p:nvSpPr>
        <p:spPr>
          <a:xfrm>
            <a:off x="6400800" y="6047667"/>
            <a:ext cx="1365326" cy="365125"/>
          </a:xfrm>
        </p:spPr>
        <p:txBody>
          <a:bodyPr/>
          <a:lstStyle/>
          <a:p>
            <a:fld id="{2E0C20EA-FF7A-4189-8D4F-592AE8C4E173}" type="datetime1">
              <a:rPr lang="en-US" smtClean="0"/>
              <a:t>3/10/26</a:t>
            </a:fld>
            <a:endParaRPr lang="en-US" dirty="0"/>
          </a:p>
        </p:txBody>
      </p:sp>
      <p:sp>
        <p:nvSpPr>
          <p:cNvPr id="7" name="Footer Placeholder 4">
            <a:extLst>
              <a:ext uri="{FF2B5EF4-FFF2-40B4-BE49-F238E27FC236}">
                <a16:creationId xmlns:a16="http://schemas.microsoft.com/office/drawing/2014/main" id="{BF915717-592A-880A-9F82-8AC8F4F1AF79}"/>
              </a:ext>
            </a:extLst>
          </p:cNvPr>
          <p:cNvSpPr>
            <a:spLocks noGrp="1"/>
          </p:cNvSpPr>
          <p:nvPr>
            <p:ph type="ftr" sz="quarter" idx="11"/>
          </p:nvPr>
        </p:nvSpPr>
        <p:spPr>
          <a:xfrm>
            <a:off x="7960659" y="6047667"/>
            <a:ext cx="2494878" cy="365125"/>
          </a:xfrm>
        </p:spPr>
        <p:txBody>
          <a:bodyPr/>
          <a:lstStyle/>
          <a:p>
            <a:endParaRPr lang="en-US" dirty="0"/>
          </a:p>
        </p:txBody>
      </p:sp>
      <p:sp>
        <p:nvSpPr>
          <p:cNvPr id="9" name="Slide Number Placeholder 5">
            <a:extLst>
              <a:ext uri="{FF2B5EF4-FFF2-40B4-BE49-F238E27FC236}">
                <a16:creationId xmlns:a16="http://schemas.microsoft.com/office/drawing/2014/main" id="{E6E38E75-DCE9-E6B7-09C2-EB17F9A0D227}"/>
              </a:ext>
            </a:extLst>
          </p:cNvPr>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418041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A28C353-CD2E-9B4D-3637-37BD75E384C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563468" y="691171"/>
            <a:ext cx="7062449" cy="4239039"/>
          </a:xfrm>
          <a:prstGeom prst="rect">
            <a:avLst/>
          </a:prstGeom>
        </p:spPr>
      </p:pic>
      <p:sp>
        <p:nvSpPr>
          <p:cNvPr id="14" name="Rectangle 13">
            <a:extLst>
              <a:ext uri="{FF2B5EF4-FFF2-40B4-BE49-F238E27FC236}">
                <a16:creationId xmlns:a16="http://schemas.microsoft.com/office/drawing/2014/main" id="{342FF227-AF79-4C95-81C5-1D53C6AE0A69}"/>
              </a:ext>
            </a:extLst>
          </p:cNvPr>
          <p:cNvSpPr/>
          <p:nvPr userDrawn="1"/>
        </p:nvSpPr>
        <p:spPr>
          <a:xfrm>
            <a:off x="0" y="5603133"/>
            <a:ext cx="12192001" cy="12580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ate Placeholder 3">
            <a:extLst>
              <a:ext uri="{FF2B5EF4-FFF2-40B4-BE49-F238E27FC236}">
                <a16:creationId xmlns:a16="http://schemas.microsoft.com/office/drawing/2014/main" id="{7A4DD9C2-BFCE-A3C7-3062-C24B00326DB8}"/>
              </a:ext>
            </a:extLst>
          </p:cNvPr>
          <p:cNvSpPr>
            <a:spLocks noGrp="1"/>
          </p:cNvSpPr>
          <p:nvPr>
            <p:ph type="dt" sz="half" idx="10"/>
          </p:nvPr>
        </p:nvSpPr>
        <p:spPr>
          <a:xfrm>
            <a:off x="6400800" y="6049599"/>
            <a:ext cx="1365326" cy="365125"/>
          </a:xfrm>
        </p:spPr>
        <p:txBody>
          <a:bodyPr/>
          <a:lstStyle/>
          <a:p>
            <a:fld id="{876781E8-5148-4D4D-A8F1-E09AB668A717}" type="datetime1">
              <a:rPr lang="en-US" smtClean="0"/>
              <a:t>3/10/26</a:t>
            </a:fld>
            <a:endParaRPr lang="en-US"/>
          </a:p>
        </p:txBody>
      </p:sp>
      <p:sp>
        <p:nvSpPr>
          <p:cNvPr id="16" name="Footer Placeholder 4">
            <a:extLst>
              <a:ext uri="{FF2B5EF4-FFF2-40B4-BE49-F238E27FC236}">
                <a16:creationId xmlns:a16="http://schemas.microsoft.com/office/drawing/2014/main" id="{C7690BB6-F86F-66B3-16F4-B842A1F6E78E}"/>
              </a:ext>
            </a:extLst>
          </p:cNvPr>
          <p:cNvSpPr>
            <a:spLocks noGrp="1"/>
          </p:cNvSpPr>
          <p:nvPr>
            <p:ph type="ftr" sz="quarter" idx="11"/>
          </p:nvPr>
        </p:nvSpPr>
        <p:spPr>
          <a:xfrm>
            <a:off x="7960659" y="6049599"/>
            <a:ext cx="2494878" cy="365125"/>
          </a:xfrm>
        </p:spPr>
        <p:txBody>
          <a:bodyPr/>
          <a:lstStyle/>
          <a:p>
            <a:endParaRPr lang="en-US" dirty="0"/>
          </a:p>
        </p:txBody>
      </p:sp>
      <p:sp>
        <p:nvSpPr>
          <p:cNvPr id="17" name="Slide Number Placeholder 5">
            <a:extLst>
              <a:ext uri="{FF2B5EF4-FFF2-40B4-BE49-F238E27FC236}">
                <a16:creationId xmlns:a16="http://schemas.microsoft.com/office/drawing/2014/main" id="{288642BC-21A1-C385-AF3F-6DEBD90207F5}"/>
              </a:ext>
            </a:extLst>
          </p:cNvPr>
          <p:cNvSpPr>
            <a:spLocks noGrp="1"/>
          </p:cNvSpPr>
          <p:nvPr>
            <p:ph type="sldNum" sz="quarter" idx="12"/>
          </p:nvPr>
        </p:nvSpPr>
        <p:spPr>
          <a:xfrm>
            <a:off x="10650070" y="6049599"/>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3592066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34994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0700234B-9C1B-5109-9348-423237BF5F45}"/>
              </a:ext>
            </a:extLst>
          </p:cNvPr>
          <p:cNvSpPr>
            <a:spLocks noGrp="1"/>
          </p:cNvSpPr>
          <p:nvPr>
            <p:ph type="dt" sz="half" idx="10"/>
          </p:nvPr>
        </p:nvSpPr>
        <p:spPr>
          <a:xfrm>
            <a:off x="6400800" y="6047667"/>
            <a:ext cx="1365326" cy="365125"/>
          </a:xfrm>
        </p:spPr>
        <p:txBody>
          <a:bodyPr/>
          <a:lstStyle/>
          <a:p>
            <a:fld id="{2E0C20EA-FF7A-4189-8D4F-592AE8C4E173}" type="datetime1">
              <a:rPr lang="en-US" smtClean="0"/>
              <a:t>3/10/26</a:t>
            </a:fld>
            <a:endParaRPr lang="en-US" dirty="0"/>
          </a:p>
        </p:txBody>
      </p:sp>
      <p:sp>
        <p:nvSpPr>
          <p:cNvPr id="14" name="Footer Placeholder 4">
            <a:extLst>
              <a:ext uri="{FF2B5EF4-FFF2-40B4-BE49-F238E27FC236}">
                <a16:creationId xmlns:a16="http://schemas.microsoft.com/office/drawing/2014/main" id="{F6A0F6CF-D495-7343-E931-F117DE4AC986}"/>
              </a:ext>
            </a:extLst>
          </p:cNvPr>
          <p:cNvSpPr>
            <a:spLocks noGrp="1"/>
          </p:cNvSpPr>
          <p:nvPr>
            <p:ph type="ftr" sz="quarter" idx="11"/>
          </p:nvPr>
        </p:nvSpPr>
        <p:spPr>
          <a:xfrm>
            <a:off x="7960659" y="6047667"/>
            <a:ext cx="2494878" cy="365125"/>
          </a:xfrm>
        </p:spPr>
        <p:txBody>
          <a:bodyPr/>
          <a:lstStyle/>
          <a:p>
            <a:endParaRPr lang="en-US" dirty="0"/>
          </a:p>
        </p:txBody>
      </p:sp>
      <p:sp>
        <p:nvSpPr>
          <p:cNvPr id="15" name="Slide Number Placeholder 5">
            <a:extLst>
              <a:ext uri="{FF2B5EF4-FFF2-40B4-BE49-F238E27FC236}">
                <a16:creationId xmlns:a16="http://schemas.microsoft.com/office/drawing/2014/main" id="{ED12AC20-63D9-3CD2-59DD-B71A3A9B735E}"/>
              </a:ext>
            </a:extLst>
          </p:cNvPr>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2831759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eature Program Layout">
    <p:spTree>
      <p:nvGrpSpPr>
        <p:cNvPr id="1" name=""/>
        <p:cNvGrpSpPr/>
        <p:nvPr/>
      </p:nvGrpSpPr>
      <p:grpSpPr>
        <a:xfrm>
          <a:off x="0" y="0"/>
          <a:ext cx="0" cy="0"/>
          <a:chOff x="0" y="0"/>
          <a:chExt cx="0" cy="0"/>
        </a:xfrm>
      </p:grpSpPr>
      <p:cxnSp>
        <p:nvCxnSpPr>
          <p:cNvPr id="8" name="Straight Connector 7"/>
          <p:cNvCxnSpPr/>
          <p:nvPr/>
        </p:nvCxnSpPr>
        <p:spPr>
          <a:xfrm>
            <a:off x="3068748" y="-18288"/>
            <a:ext cx="0" cy="612648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2956304" y="0"/>
            <a:ext cx="0" cy="559869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userDrawn="1">
            <p:ph idx="1"/>
          </p:nvPr>
        </p:nvSpPr>
        <p:spPr>
          <a:xfrm>
            <a:off x="3195919" y="365125"/>
            <a:ext cx="8677834" cy="5011945"/>
          </a:xfrm>
        </p:spPr>
        <p:txBody>
          <a:bodyPr lIns="274320" tIns="274320" rIns="274320" bIns="274320" anchor="ctr"/>
          <a:lstStyle>
            <a:lvl1pPr marL="0" indent="0" algn="l">
              <a:buNone/>
              <a:defRPr/>
            </a:lvl1pPr>
            <a:lvl2pPr algn="l">
              <a:defRPr/>
            </a:lvl2pPr>
            <a:lvl3pPr algn="l">
              <a:defRPr/>
            </a:lvl3pPr>
            <a:lvl4pPr algn="l">
              <a:defRPr/>
            </a:lvl4pPr>
            <a:lvl5pPr algn="l">
              <a:defRPr/>
            </a:lvl5pPr>
          </a:lstStyle>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276447" y="365126"/>
            <a:ext cx="2552687" cy="5011944"/>
          </a:xfrm>
        </p:spPr>
        <p:txBody>
          <a:bodyPr>
            <a:normAutofit/>
          </a:bodyPr>
          <a:lstStyle>
            <a:lvl1pPr algn="r">
              <a:defRPr sz="3200"/>
            </a:lvl1pPr>
          </a:lstStyle>
          <a:p>
            <a:r>
              <a:rPr lang="en-US" dirty="0"/>
              <a:t>Click to edit Master title style</a:t>
            </a:r>
          </a:p>
        </p:txBody>
      </p:sp>
      <p:sp>
        <p:nvSpPr>
          <p:cNvPr id="5" name="Date Placeholder 3">
            <a:extLst>
              <a:ext uri="{FF2B5EF4-FFF2-40B4-BE49-F238E27FC236}">
                <a16:creationId xmlns:a16="http://schemas.microsoft.com/office/drawing/2014/main" id="{D2CBD48C-510D-6B33-41B6-143F7C80EFDE}"/>
              </a:ext>
            </a:extLst>
          </p:cNvPr>
          <p:cNvSpPr>
            <a:spLocks noGrp="1"/>
          </p:cNvSpPr>
          <p:nvPr>
            <p:ph type="dt" sz="half" idx="10"/>
          </p:nvPr>
        </p:nvSpPr>
        <p:spPr>
          <a:xfrm>
            <a:off x="6400800" y="6047667"/>
            <a:ext cx="1365326" cy="365125"/>
          </a:xfrm>
        </p:spPr>
        <p:txBody>
          <a:bodyPr/>
          <a:lstStyle/>
          <a:p>
            <a:fld id="{2E0C20EA-FF7A-4189-8D4F-592AE8C4E173}" type="datetime1">
              <a:rPr lang="en-US" smtClean="0"/>
              <a:t>3/10/26</a:t>
            </a:fld>
            <a:endParaRPr lang="en-US" dirty="0"/>
          </a:p>
        </p:txBody>
      </p:sp>
      <p:sp>
        <p:nvSpPr>
          <p:cNvPr id="11" name="Footer Placeholder 4">
            <a:extLst>
              <a:ext uri="{FF2B5EF4-FFF2-40B4-BE49-F238E27FC236}">
                <a16:creationId xmlns:a16="http://schemas.microsoft.com/office/drawing/2014/main" id="{71FAA816-92A9-FA68-B9AF-5D86ED3B9451}"/>
              </a:ext>
            </a:extLst>
          </p:cNvPr>
          <p:cNvSpPr>
            <a:spLocks noGrp="1"/>
          </p:cNvSpPr>
          <p:nvPr>
            <p:ph type="ftr" sz="quarter" idx="11"/>
          </p:nvPr>
        </p:nvSpPr>
        <p:spPr>
          <a:xfrm>
            <a:off x="7960659" y="6047667"/>
            <a:ext cx="2494878" cy="365125"/>
          </a:xfrm>
        </p:spPr>
        <p:txBody>
          <a:bodyPr/>
          <a:lstStyle/>
          <a:p>
            <a:endParaRPr lang="en-US" dirty="0"/>
          </a:p>
        </p:txBody>
      </p:sp>
      <p:sp>
        <p:nvSpPr>
          <p:cNvPr id="15" name="Slide Number Placeholder 5">
            <a:extLst>
              <a:ext uri="{FF2B5EF4-FFF2-40B4-BE49-F238E27FC236}">
                <a16:creationId xmlns:a16="http://schemas.microsoft.com/office/drawing/2014/main" id="{CFF3902E-4666-B38B-64C9-7589F5E1771D}"/>
              </a:ext>
            </a:extLst>
          </p:cNvPr>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3737065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66861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354833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0BFCDB25-E0C8-73ED-35CC-70FAAF65B5B9}"/>
              </a:ext>
            </a:extLst>
          </p:cNvPr>
          <p:cNvSpPr>
            <a:spLocks noGrp="1"/>
          </p:cNvSpPr>
          <p:nvPr>
            <p:ph type="dt" sz="half" idx="10"/>
          </p:nvPr>
        </p:nvSpPr>
        <p:spPr>
          <a:xfrm>
            <a:off x="6400800" y="6047667"/>
            <a:ext cx="1365326" cy="365125"/>
          </a:xfrm>
        </p:spPr>
        <p:txBody>
          <a:bodyPr/>
          <a:lstStyle/>
          <a:p>
            <a:fld id="{2E0C20EA-FF7A-4189-8D4F-592AE8C4E173}" type="datetime1">
              <a:rPr lang="en-US" smtClean="0"/>
              <a:t>3/10/26</a:t>
            </a:fld>
            <a:endParaRPr lang="en-US" dirty="0"/>
          </a:p>
        </p:txBody>
      </p:sp>
      <p:sp>
        <p:nvSpPr>
          <p:cNvPr id="7" name="Footer Placeholder 4">
            <a:extLst>
              <a:ext uri="{FF2B5EF4-FFF2-40B4-BE49-F238E27FC236}">
                <a16:creationId xmlns:a16="http://schemas.microsoft.com/office/drawing/2014/main" id="{D0AA16AB-7AA3-C482-FAB9-5E2F9204B7CA}"/>
              </a:ext>
            </a:extLst>
          </p:cNvPr>
          <p:cNvSpPr>
            <a:spLocks noGrp="1"/>
          </p:cNvSpPr>
          <p:nvPr>
            <p:ph type="ftr" sz="quarter" idx="11"/>
          </p:nvPr>
        </p:nvSpPr>
        <p:spPr>
          <a:xfrm>
            <a:off x="7960659" y="6047667"/>
            <a:ext cx="2494878" cy="365125"/>
          </a:xfrm>
        </p:spPr>
        <p:txBody>
          <a:bodyPr/>
          <a:lstStyle/>
          <a:p>
            <a:endParaRPr lang="en-US" dirty="0"/>
          </a:p>
        </p:txBody>
      </p:sp>
      <p:sp>
        <p:nvSpPr>
          <p:cNvPr id="9" name="Slide Number Placeholder 5">
            <a:extLst>
              <a:ext uri="{FF2B5EF4-FFF2-40B4-BE49-F238E27FC236}">
                <a16:creationId xmlns:a16="http://schemas.microsoft.com/office/drawing/2014/main" id="{ED220B54-3FDF-70F3-12AB-3D22C45D6389}"/>
              </a:ext>
            </a:extLst>
          </p:cNvPr>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140749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3541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541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2E4C75C-0FC3-7C07-64BD-4A4DAF26836E}"/>
              </a:ext>
            </a:extLst>
          </p:cNvPr>
          <p:cNvSpPr>
            <a:spLocks noGrp="1"/>
          </p:cNvSpPr>
          <p:nvPr>
            <p:ph type="dt" sz="half" idx="10"/>
          </p:nvPr>
        </p:nvSpPr>
        <p:spPr>
          <a:xfrm>
            <a:off x="6400800" y="6047667"/>
            <a:ext cx="1365326" cy="365125"/>
          </a:xfrm>
        </p:spPr>
        <p:txBody>
          <a:bodyPr/>
          <a:lstStyle/>
          <a:p>
            <a:fld id="{2E0C20EA-FF7A-4189-8D4F-592AE8C4E173}" type="datetime1">
              <a:rPr lang="en-US" smtClean="0"/>
              <a:t>3/10/26</a:t>
            </a:fld>
            <a:endParaRPr lang="en-US" dirty="0"/>
          </a:p>
        </p:txBody>
      </p:sp>
      <p:sp>
        <p:nvSpPr>
          <p:cNvPr id="8" name="Footer Placeholder 4">
            <a:extLst>
              <a:ext uri="{FF2B5EF4-FFF2-40B4-BE49-F238E27FC236}">
                <a16:creationId xmlns:a16="http://schemas.microsoft.com/office/drawing/2014/main" id="{ACD2D664-47EE-4022-E44C-E9446A0DDC8A}"/>
              </a:ext>
            </a:extLst>
          </p:cNvPr>
          <p:cNvSpPr>
            <a:spLocks noGrp="1"/>
          </p:cNvSpPr>
          <p:nvPr>
            <p:ph type="ftr" sz="quarter" idx="11"/>
          </p:nvPr>
        </p:nvSpPr>
        <p:spPr>
          <a:xfrm>
            <a:off x="7960659" y="6047667"/>
            <a:ext cx="2494878" cy="365125"/>
          </a:xfrm>
        </p:spPr>
        <p:txBody>
          <a:bodyPr/>
          <a:lstStyle/>
          <a:p>
            <a:endParaRPr lang="en-US" dirty="0"/>
          </a:p>
        </p:txBody>
      </p:sp>
      <p:sp>
        <p:nvSpPr>
          <p:cNvPr id="10" name="Slide Number Placeholder 5">
            <a:extLst>
              <a:ext uri="{FF2B5EF4-FFF2-40B4-BE49-F238E27FC236}">
                <a16:creationId xmlns:a16="http://schemas.microsoft.com/office/drawing/2014/main" id="{F8EF674D-F4D8-78E1-E5FE-6884A5915B57}"/>
              </a:ext>
            </a:extLst>
          </p:cNvPr>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2074063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2871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2871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319F9E02-FA5C-F814-46C5-293F48C7BAD9}"/>
              </a:ext>
            </a:extLst>
          </p:cNvPr>
          <p:cNvSpPr>
            <a:spLocks noGrp="1"/>
          </p:cNvSpPr>
          <p:nvPr>
            <p:ph type="dt" sz="half" idx="10"/>
          </p:nvPr>
        </p:nvSpPr>
        <p:spPr>
          <a:xfrm>
            <a:off x="6400800" y="6047667"/>
            <a:ext cx="1365326" cy="365125"/>
          </a:xfrm>
        </p:spPr>
        <p:txBody>
          <a:bodyPr/>
          <a:lstStyle/>
          <a:p>
            <a:fld id="{2E0C20EA-FF7A-4189-8D4F-592AE8C4E173}" type="datetime1">
              <a:rPr lang="en-US" smtClean="0"/>
              <a:t>3/10/26</a:t>
            </a:fld>
            <a:endParaRPr lang="en-US" dirty="0"/>
          </a:p>
        </p:txBody>
      </p:sp>
      <p:sp>
        <p:nvSpPr>
          <p:cNvPr id="10" name="Footer Placeholder 4">
            <a:extLst>
              <a:ext uri="{FF2B5EF4-FFF2-40B4-BE49-F238E27FC236}">
                <a16:creationId xmlns:a16="http://schemas.microsoft.com/office/drawing/2014/main" id="{714F1EA7-AAAA-E842-F8B9-223D0FDDAED8}"/>
              </a:ext>
            </a:extLst>
          </p:cNvPr>
          <p:cNvSpPr>
            <a:spLocks noGrp="1"/>
          </p:cNvSpPr>
          <p:nvPr>
            <p:ph type="ftr" sz="quarter" idx="11"/>
          </p:nvPr>
        </p:nvSpPr>
        <p:spPr>
          <a:xfrm>
            <a:off x="7960659" y="6047667"/>
            <a:ext cx="2494878" cy="365125"/>
          </a:xfrm>
        </p:spPr>
        <p:txBody>
          <a:bodyPr/>
          <a:lstStyle/>
          <a:p>
            <a:endParaRPr lang="en-US" dirty="0"/>
          </a:p>
        </p:txBody>
      </p:sp>
      <p:sp>
        <p:nvSpPr>
          <p:cNvPr id="12" name="Slide Number Placeholder 5">
            <a:extLst>
              <a:ext uri="{FF2B5EF4-FFF2-40B4-BE49-F238E27FC236}">
                <a16:creationId xmlns:a16="http://schemas.microsoft.com/office/drawing/2014/main" id="{BED53176-E308-F96C-9440-52F65E630E26}"/>
              </a:ext>
            </a:extLst>
          </p:cNvPr>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2484120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3">
            <a:extLst>
              <a:ext uri="{FF2B5EF4-FFF2-40B4-BE49-F238E27FC236}">
                <a16:creationId xmlns:a16="http://schemas.microsoft.com/office/drawing/2014/main" id="{95A8B13D-B72D-84A1-5242-6161B497F3A7}"/>
              </a:ext>
            </a:extLst>
          </p:cNvPr>
          <p:cNvSpPr>
            <a:spLocks noGrp="1"/>
          </p:cNvSpPr>
          <p:nvPr>
            <p:ph type="dt" sz="half" idx="10"/>
          </p:nvPr>
        </p:nvSpPr>
        <p:spPr>
          <a:xfrm>
            <a:off x="6400800" y="6047667"/>
            <a:ext cx="1365326" cy="365125"/>
          </a:xfrm>
        </p:spPr>
        <p:txBody>
          <a:bodyPr/>
          <a:lstStyle/>
          <a:p>
            <a:fld id="{2E0C20EA-FF7A-4189-8D4F-592AE8C4E173}" type="datetime1">
              <a:rPr lang="en-US" smtClean="0"/>
              <a:t>3/10/26</a:t>
            </a:fld>
            <a:endParaRPr lang="en-US" dirty="0"/>
          </a:p>
        </p:txBody>
      </p:sp>
      <p:sp>
        <p:nvSpPr>
          <p:cNvPr id="6" name="Footer Placeholder 4">
            <a:extLst>
              <a:ext uri="{FF2B5EF4-FFF2-40B4-BE49-F238E27FC236}">
                <a16:creationId xmlns:a16="http://schemas.microsoft.com/office/drawing/2014/main" id="{9DB89EEC-6C9B-DF1C-E55E-5D91447F725B}"/>
              </a:ext>
            </a:extLst>
          </p:cNvPr>
          <p:cNvSpPr>
            <a:spLocks noGrp="1"/>
          </p:cNvSpPr>
          <p:nvPr>
            <p:ph type="ftr" sz="quarter" idx="11"/>
          </p:nvPr>
        </p:nvSpPr>
        <p:spPr>
          <a:xfrm>
            <a:off x="7960659" y="6047667"/>
            <a:ext cx="2494878" cy="365125"/>
          </a:xfrm>
        </p:spPr>
        <p:txBody>
          <a:bodyPr/>
          <a:lstStyle/>
          <a:p>
            <a:endParaRPr lang="en-US" dirty="0"/>
          </a:p>
        </p:txBody>
      </p:sp>
      <p:sp>
        <p:nvSpPr>
          <p:cNvPr id="8" name="Slide Number Placeholder 5">
            <a:extLst>
              <a:ext uri="{FF2B5EF4-FFF2-40B4-BE49-F238E27FC236}">
                <a16:creationId xmlns:a16="http://schemas.microsoft.com/office/drawing/2014/main" id="{B50A0AD2-B2A0-7DFD-CD38-413B96782091}"/>
              </a:ext>
            </a:extLst>
          </p:cNvPr>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3178502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FE0924F3-9107-4B27-A238-A67E4B823817}" type="datetime1">
              <a:rPr lang="en-US" smtClean="0"/>
              <a:pPr/>
              <a:t>3/10/26</a:t>
            </a:fld>
            <a:endParaRPr lang="en-US"/>
          </a:p>
        </p:txBody>
      </p:sp>
      <p:sp>
        <p:nvSpPr>
          <p:cNvPr id="3" name="Footer Placeholder 2"/>
          <p:cNvSpPr>
            <a:spLocks noGrp="1"/>
          </p:cNvSpPr>
          <p:nvPr>
            <p:ph type="ftr" sz="quarter" idx="11"/>
          </p:nvPr>
        </p:nvSpPr>
        <p:spPr/>
        <p:txBody>
          <a:bodyPr/>
          <a:lstStyle>
            <a:lvl1pPr>
              <a:defRPr>
                <a:solidFill>
                  <a:schemeClr val="tx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C6C19187-0210-4CC7-AE51-7FFB2AB55339}" type="slidenum">
              <a:rPr lang="en-US" smtClean="0"/>
              <a:pPr/>
              <a:t>‹#›</a:t>
            </a:fld>
            <a:endParaRPr lang="en-US"/>
          </a:p>
        </p:txBody>
      </p:sp>
    </p:spTree>
    <p:extLst>
      <p:ext uri="{BB962C8B-B14F-4D97-AF65-F5344CB8AC3E}">
        <p14:creationId xmlns:p14="http://schemas.microsoft.com/office/powerpoint/2010/main" val="3351728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7CD3461-A0FE-1E1D-5DF7-2B33A6D126FB}"/>
              </a:ext>
            </a:extLst>
          </p:cNvPr>
          <p:cNvSpPr>
            <a:spLocks noGrp="1"/>
          </p:cNvSpPr>
          <p:nvPr>
            <p:ph type="dt" sz="half" idx="10"/>
          </p:nvPr>
        </p:nvSpPr>
        <p:spPr>
          <a:xfrm>
            <a:off x="6400800" y="6047667"/>
            <a:ext cx="1365326" cy="365125"/>
          </a:xfrm>
        </p:spPr>
        <p:txBody>
          <a:bodyPr/>
          <a:lstStyle/>
          <a:p>
            <a:fld id="{2E0C20EA-FF7A-4189-8D4F-592AE8C4E173}" type="datetime1">
              <a:rPr lang="en-US" smtClean="0"/>
              <a:t>3/10/26</a:t>
            </a:fld>
            <a:endParaRPr lang="en-US" dirty="0"/>
          </a:p>
        </p:txBody>
      </p:sp>
      <p:sp>
        <p:nvSpPr>
          <p:cNvPr id="5" name="Footer Placeholder 4">
            <a:extLst>
              <a:ext uri="{FF2B5EF4-FFF2-40B4-BE49-F238E27FC236}">
                <a16:creationId xmlns:a16="http://schemas.microsoft.com/office/drawing/2014/main" id="{9688055A-B14C-27C4-5FC3-0D8373211C7A}"/>
              </a:ext>
            </a:extLst>
          </p:cNvPr>
          <p:cNvSpPr>
            <a:spLocks noGrp="1"/>
          </p:cNvSpPr>
          <p:nvPr>
            <p:ph type="ftr" sz="quarter" idx="11"/>
          </p:nvPr>
        </p:nvSpPr>
        <p:spPr>
          <a:xfrm>
            <a:off x="7960659" y="6047667"/>
            <a:ext cx="2494878" cy="365125"/>
          </a:xfrm>
        </p:spPr>
        <p:txBody>
          <a:bodyPr/>
          <a:lstStyle/>
          <a:p>
            <a:endParaRPr lang="en-US" dirty="0"/>
          </a:p>
        </p:txBody>
      </p:sp>
      <p:sp>
        <p:nvSpPr>
          <p:cNvPr id="7" name="Slide Number Placeholder 5">
            <a:extLst>
              <a:ext uri="{FF2B5EF4-FFF2-40B4-BE49-F238E27FC236}">
                <a16:creationId xmlns:a16="http://schemas.microsoft.com/office/drawing/2014/main" id="{04156711-A7B9-D4E1-3584-CBBF6BA4BAB0}"/>
              </a:ext>
            </a:extLst>
          </p:cNvPr>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774699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C86AA3-7F02-C38C-65FD-36715BFA3816}"/>
              </a:ext>
            </a:extLst>
          </p:cNvPr>
          <p:cNvSpPr/>
          <p:nvPr userDrawn="1"/>
        </p:nvSpPr>
        <p:spPr>
          <a:xfrm>
            <a:off x="0" y="5602457"/>
            <a:ext cx="12192000" cy="1255544"/>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9">
            <a:extLst>
              <a:ext uri="{FF2B5EF4-FFF2-40B4-BE49-F238E27FC236}">
                <a16:creationId xmlns:a16="http://schemas.microsoft.com/office/drawing/2014/main" id="{1EDB268D-3D78-13FE-7943-CE807A15FD77}"/>
              </a:ext>
            </a:extLst>
          </p:cNvPr>
          <p:cNvPicPr>
            <a:picLocks noChangeAspect="1"/>
          </p:cNvPicPr>
          <p:nvPr userDrawn="1"/>
        </p:nvPicPr>
        <p:blipFill>
          <a:blip r:embed="rId15" cstate="print">
            <a:extLst>
              <a:ext uri="{28A0092B-C50C-407E-A947-70E740481C1C}">
                <a14:useLocalDpi xmlns:a14="http://schemas.microsoft.com/office/drawing/2010/main"/>
              </a:ext>
            </a:extLst>
          </a:blip>
          <a:srcRect/>
          <a:stretch/>
        </p:blipFill>
        <p:spPr>
          <a:xfrm>
            <a:off x="377096" y="5713366"/>
            <a:ext cx="4239450" cy="1033726"/>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353156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00800" y="6047667"/>
            <a:ext cx="1365326" cy="365125"/>
          </a:xfrm>
          <a:prstGeom prst="rect">
            <a:avLst/>
          </a:prstGeom>
        </p:spPr>
        <p:txBody>
          <a:bodyPr vert="horz" lIns="91440" tIns="45720" rIns="91440" bIns="45720" rtlCol="0" anchor="ctr"/>
          <a:lstStyle>
            <a:lvl1pPr algn="l">
              <a:defRPr sz="1200">
                <a:solidFill>
                  <a:schemeClr val="bg1"/>
                </a:solidFill>
              </a:defRPr>
            </a:lvl1pPr>
          </a:lstStyle>
          <a:p>
            <a:fld id="{8715E4A2-5BBC-465A-8F04-D58E3186B83D}" type="datetime1">
              <a:rPr lang="en-US" smtClean="0"/>
              <a:pPr/>
              <a:t>3/10/26</a:t>
            </a:fld>
            <a:endParaRPr lang="en-US"/>
          </a:p>
        </p:txBody>
      </p:sp>
      <p:sp>
        <p:nvSpPr>
          <p:cNvPr id="5" name="Footer Placeholder 4"/>
          <p:cNvSpPr>
            <a:spLocks noGrp="1"/>
          </p:cNvSpPr>
          <p:nvPr>
            <p:ph type="ftr" sz="quarter" idx="3"/>
          </p:nvPr>
        </p:nvSpPr>
        <p:spPr>
          <a:xfrm>
            <a:off x="7960659" y="6047667"/>
            <a:ext cx="2494878"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10650070" y="6047667"/>
            <a:ext cx="703729" cy="365125"/>
          </a:xfrm>
          <a:prstGeom prst="rect">
            <a:avLst/>
          </a:prstGeom>
        </p:spPr>
        <p:txBody>
          <a:bodyPr vert="horz" lIns="91440" tIns="45720" rIns="91440" bIns="45720" rtlCol="0" anchor="ctr"/>
          <a:lstStyle>
            <a:lvl1pPr algn="r">
              <a:defRPr sz="1200">
                <a:solidFill>
                  <a:schemeClr val="bg1"/>
                </a:solidFill>
              </a:defRPr>
            </a:lvl1pPr>
          </a:lstStyle>
          <a:p>
            <a:fld id="{C6C19187-0210-4CC7-AE51-7FFB2AB55339}" type="slidenum">
              <a:rPr lang="en-US" smtClean="0"/>
              <a:pPr/>
              <a:t>‹#›</a:t>
            </a:fld>
            <a:endParaRPr lang="en-US"/>
          </a:p>
        </p:txBody>
      </p:sp>
    </p:spTree>
    <p:extLst>
      <p:ext uri="{BB962C8B-B14F-4D97-AF65-F5344CB8AC3E}">
        <p14:creationId xmlns:p14="http://schemas.microsoft.com/office/powerpoint/2010/main" val="279642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umsystem.edu/ums/equity/titleix" TargetMode="External"/><Relationship Id="rId2" Type="http://schemas.openxmlformats.org/officeDocument/2006/relationships/hyperlink" Target="https://equity.missouri.edu/reporting-and-policies/" TargetMode="External"/><Relationship Id="rId1" Type="http://schemas.openxmlformats.org/officeDocument/2006/relationships/slideLayout" Target="../slideLayouts/slideLayout2.xml"/><Relationship Id="rId5" Type="http://schemas.openxmlformats.org/officeDocument/2006/relationships/hyperlink" Target="mailto:cheryl.schuetez@umsystem.edu" TargetMode="External"/><Relationship Id="rId4" Type="http://schemas.openxmlformats.org/officeDocument/2006/relationships/hyperlink" Target="mailto:charvel.vizitei@umsystem.edu"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C0D51-1587-055C-B89E-E3566E4E47FA}"/>
              </a:ext>
            </a:extLst>
          </p:cNvPr>
          <p:cNvSpPr>
            <a:spLocks noGrp="1"/>
          </p:cNvSpPr>
          <p:nvPr>
            <p:ph type="ctrTitle"/>
          </p:nvPr>
        </p:nvSpPr>
        <p:spPr/>
        <p:txBody>
          <a:bodyPr>
            <a:normAutofit/>
          </a:bodyPr>
          <a:lstStyle/>
          <a:p>
            <a:r>
              <a:rPr lang="en-US" b="1" dirty="0">
                <a:solidFill>
                  <a:srgbClr val="C00000"/>
                </a:solidFill>
              </a:rPr>
              <a:t>Title IX Advisor Training</a:t>
            </a:r>
          </a:p>
        </p:txBody>
      </p:sp>
      <p:sp>
        <p:nvSpPr>
          <p:cNvPr id="3" name="Subtitle 2">
            <a:extLst>
              <a:ext uri="{FF2B5EF4-FFF2-40B4-BE49-F238E27FC236}">
                <a16:creationId xmlns:a16="http://schemas.microsoft.com/office/drawing/2014/main" id="{4EEA865B-13F6-CF1B-5396-728BBFBC80E8}"/>
              </a:ext>
            </a:extLst>
          </p:cNvPr>
          <p:cNvSpPr>
            <a:spLocks noGrp="1"/>
          </p:cNvSpPr>
          <p:nvPr>
            <p:ph type="subTitle" idx="1"/>
          </p:nvPr>
        </p:nvSpPr>
        <p:spPr>
          <a:xfrm>
            <a:off x="1524000" y="3864928"/>
            <a:ext cx="9144000" cy="1655762"/>
          </a:xfrm>
        </p:spPr>
        <p:txBody>
          <a:bodyPr>
            <a:normAutofit lnSpcReduction="10000"/>
          </a:bodyPr>
          <a:lstStyle/>
          <a:p>
            <a:r>
              <a:rPr lang="en-US" dirty="0"/>
              <a:t>Cheryl Schuetze</a:t>
            </a:r>
          </a:p>
          <a:p>
            <a:r>
              <a:rPr lang="en-US" dirty="0"/>
              <a:t>Senior Counsel</a:t>
            </a:r>
          </a:p>
          <a:p>
            <a:r>
              <a:rPr lang="en-US" dirty="0"/>
              <a:t>Office of the General Counsel</a:t>
            </a:r>
          </a:p>
          <a:p>
            <a:r>
              <a:rPr lang="en-US" dirty="0"/>
              <a:t>September 17, 2025</a:t>
            </a:r>
          </a:p>
        </p:txBody>
      </p:sp>
    </p:spTree>
    <p:extLst>
      <p:ext uri="{BB962C8B-B14F-4D97-AF65-F5344CB8AC3E}">
        <p14:creationId xmlns:p14="http://schemas.microsoft.com/office/powerpoint/2010/main" val="320308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A1BCC-4D67-C403-F9AF-39063FB67BE3}"/>
              </a:ext>
            </a:extLst>
          </p:cNvPr>
          <p:cNvSpPr>
            <a:spLocks noGrp="1"/>
          </p:cNvSpPr>
          <p:nvPr>
            <p:ph type="title"/>
          </p:nvPr>
        </p:nvSpPr>
        <p:spPr>
          <a:xfrm>
            <a:off x="839788" y="365126"/>
            <a:ext cx="10515600" cy="849312"/>
          </a:xfr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r>
              <a:rPr lang="en-US" dirty="0">
                <a:solidFill>
                  <a:schemeClr val="bg1"/>
                </a:solidFill>
              </a:rPr>
              <a:t>Title IX Pre-Hearing Process</a:t>
            </a:r>
          </a:p>
        </p:txBody>
      </p:sp>
      <p:sp>
        <p:nvSpPr>
          <p:cNvPr id="7" name="Content Placeholder 6">
            <a:extLst>
              <a:ext uri="{FF2B5EF4-FFF2-40B4-BE49-F238E27FC236}">
                <a16:creationId xmlns:a16="http://schemas.microsoft.com/office/drawing/2014/main" id="{79274036-8083-1620-558C-56BB777B1D8B}"/>
              </a:ext>
            </a:extLst>
          </p:cNvPr>
          <p:cNvSpPr>
            <a:spLocks noGrp="1"/>
          </p:cNvSpPr>
          <p:nvPr>
            <p:ph sz="half" idx="2"/>
          </p:nvPr>
        </p:nvSpPr>
        <p:spPr>
          <a:xfrm>
            <a:off x="839788" y="1514475"/>
            <a:ext cx="10514011" cy="4129088"/>
          </a:xfrm>
        </p:spPr>
        <p:txBody>
          <a:bodyPr>
            <a:normAutofit/>
          </a:bodyPr>
          <a:lstStyle/>
          <a:p>
            <a:pPr marL="0" indent="0">
              <a:buNone/>
            </a:pPr>
            <a:r>
              <a:rPr lang="en-US" b="1" dirty="0"/>
              <a:t>At least 15 business days before hearing provide investigator:</a:t>
            </a:r>
          </a:p>
          <a:p>
            <a:pPr marL="0" indent="0">
              <a:buNone/>
            </a:pPr>
            <a:endParaRPr lang="en-US" b="1" dirty="0"/>
          </a:p>
          <a:p>
            <a:r>
              <a:rPr lang="en-US" b="1" dirty="0"/>
              <a:t>Witness List &amp; Documentary Evidence</a:t>
            </a:r>
          </a:p>
          <a:p>
            <a:pPr lvl="1"/>
            <a:r>
              <a:rPr lang="en-US" dirty="0"/>
              <a:t>list of all names of proposed witnesses intends to call at the hearing</a:t>
            </a:r>
          </a:p>
          <a:p>
            <a:pPr lvl="1"/>
            <a:r>
              <a:rPr lang="en-US" dirty="0"/>
              <a:t>Copies of all exhibits intends to use at the hearing</a:t>
            </a:r>
          </a:p>
          <a:p>
            <a:pPr lvl="2"/>
            <a:endParaRPr lang="en-US" b="1" dirty="0"/>
          </a:p>
          <a:p>
            <a:r>
              <a:rPr lang="en-US" b="1" dirty="0"/>
              <a:t>Objection to Panel Members </a:t>
            </a:r>
          </a:p>
          <a:p>
            <a:pPr lvl="1"/>
            <a:endParaRPr lang="en-US" b="1" dirty="0"/>
          </a:p>
          <a:p>
            <a:pPr marL="971550" lvl="1" indent="-514350">
              <a:buAutoNum type="arabicPeriod"/>
            </a:pPr>
            <a:endParaRPr lang="en-US" b="1" dirty="0"/>
          </a:p>
          <a:p>
            <a:pPr marL="514350" indent="-514350">
              <a:buAutoNum type="arabicPeriod"/>
            </a:pPr>
            <a:endParaRPr lang="en-US" dirty="0"/>
          </a:p>
          <a:p>
            <a:pPr marL="0" indent="0">
              <a:buNone/>
            </a:pPr>
            <a:endParaRPr lang="en-US" sz="1800" dirty="0"/>
          </a:p>
        </p:txBody>
      </p:sp>
      <p:sp>
        <p:nvSpPr>
          <p:cNvPr id="5" name="Slide Number Placeholder 4">
            <a:extLst>
              <a:ext uri="{FF2B5EF4-FFF2-40B4-BE49-F238E27FC236}">
                <a16:creationId xmlns:a16="http://schemas.microsoft.com/office/drawing/2014/main" id="{3344D292-1184-DF18-0FEF-FAAAB1E2B9B9}"/>
              </a:ext>
            </a:extLst>
          </p:cNvPr>
          <p:cNvSpPr>
            <a:spLocks noGrp="1"/>
          </p:cNvSpPr>
          <p:nvPr>
            <p:ph type="sldNum" sz="quarter" idx="12"/>
          </p:nvPr>
        </p:nvSpPr>
        <p:spPr/>
        <p:txBody>
          <a:bodyPr/>
          <a:lstStyle/>
          <a:p>
            <a:fld id="{C6C19187-0210-4CC7-AE51-7FFB2AB55339}" type="slidenum">
              <a:rPr lang="en-US" smtClean="0"/>
              <a:t>10</a:t>
            </a:fld>
            <a:endParaRPr lang="en-US" dirty="0"/>
          </a:p>
        </p:txBody>
      </p:sp>
      <p:sp>
        <p:nvSpPr>
          <p:cNvPr id="6" name="TextBox 5">
            <a:extLst>
              <a:ext uri="{FF2B5EF4-FFF2-40B4-BE49-F238E27FC236}">
                <a16:creationId xmlns:a16="http://schemas.microsoft.com/office/drawing/2014/main" id="{3D97B808-2298-C82D-51FA-1BAFE908D652}"/>
              </a:ext>
            </a:extLst>
          </p:cNvPr>
          <p:cNvSpPr txBox="1"/>
          <p:nvPr/>
        </p:nvSpPr>
        <p:spPr>
          <a:xfrm>
            <a:off x="4738687" y="5678335"/>
            <a:ext cx="2714625" cy="369332"/>
          </a:xfrm>
          <a:prstGeom prst="rect">
            <a:avLst/>
          </a:prstGeom>
          <a:noFill/>
        </p:spPr>
        <p:txBody>
          <a:bodyPr wrap="square" rtlCol="0">
            <a:spAutoFit/>
          </a:bodyPr>
          <a:lstStyle/>
          <a:p>
            <a:pPr algn="ctr"/>
            <a:r>
              <a:rPr lang="en-US" dirty="0">
                <a:solidFill>
                  <a:schemeClr val="bg1"/>
                </a:solidFill>
              </a:rPr>
              <a:t>CRR 600.030.Q.4-5</a:t>
            </a:r>
          </a:p>
        </p:txBody>
      </p:sp>
    </p:spTree>
    <p:extLst>
      <p:ext uri="{BB962C8B-B14F-4D97-AF65-F5344CB8AC3E}">
        <p14:creationId xmlns:p14="http://schemas.microsoft.com/office/powerpoint/2010/main" val="3805631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A1BCC-4D67-C403-F9AF-39063FB67BE3}"/>
              </a:ext>
            </a:extLst>
          </p:cNvPr>
          <p:cNvSpPr>
            <a:spLocks noGrp="1"/>
          </p:cNvSpPr>
          <p:nvPr>
            <p:ph type="title"/>
          </p:nvPr>
        </p:nvSpPr>
        <p:spPr>
          <a:xfrm>
            <a:off x="839788" y="365126"/>
            <a:ext cx="10515600" cy="849312"/>
          </a:xfr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r>
              <a:rPr lang="en-US" dirty="0">
                <a:solidFill>
                  <a:schemeClr val="bg1"/>
                </a:solidFill>
              </a:rPr>
              <a:t>The Hearing</a:t>
            </a:r>
          </a:p>
        </p:txBody>
      </p:sp>
      <p:sp>
        <p:nvSpPr>
          <p:cNvPr id="7" name="Content Placeholder 6">
            <a:extLst>
              <a:ext uri="{FF2B5EF4-FFF2-40B4-BE49-F238E27FC236}">
                <a16:creationId xmlns:a16="http://schemas.microsoft.com/office/drawing/2014/main" id="{79274036-8083-1620-558C-56BB777B1D8B}"/>
              </a:ext>
            </a:extLst>
          </p:cNvPr>
          <p:cNvSpPr>
            <a:spLocks noGrp="1"/>
          </p:cNvSpPr>
          <p:nvPr>
            <p:ph sz="half" idx="2"/>
          </p:nvPr>
        </p:nvSpPr>
        <p:spPr>
          <a:xfrm>
            <a:off x="839788" y="1514475"/>
            <a:ext cx="5157787" cy="4129088"/>
          </a:xfrm>
        </p:spPr>
        <p:txBody>
          <a:bodyPr>
            <a:normAutofit fontScale="92500" lnSpcReduction="10000"/>
          </a:bodyPr>
          <a:lstStyle/>
          <a:p>
            <a:pPr marL="514350" indent="-514350">
              <a:buFont typeface="+mj-lt"/>
              <a:buAutoNum type="arabicPeriod"/>
            </a:pPr>
            <a:r>
              <a:rPr lang="en-US" dirty="0"/>
              <a:t>CP may give a statement	</a:t>
            </a:r>
          </a:p>
          <a:p>
            <a:pPr lvl="1"/>
            <a:r>
              <a:rPr lang="en-US" sz="1800" dirty="0"/>
              <a:t>Panel asks questions</a:t>
            </a:r>
          </a:p>
          <a:p>
            <a:pPr lvl="1"/>
            <a:r>
              <a:rPr lang="en-US" sz="1800" dirty="0"/>
              <a:t>Cross Exam by RP’s advisor</a:t>
            </a:r>
          </a:p>
          <a:p>
            <a:pPr marL="514350" indent="-514350">
              <a:buFont typeface="+mj-lt"/>
              <a:buAutoNum type="arabicPeriod"/>
            </a:pPr>
            <a:r>
              <a:rPr lang="en-US" dirty="0"/>
              <a:t>CP calls witnesses</a:t>
            </a:r>
          </a:p>
          <a:p>
            <a:pPr lvl="1"/>
            <a:r>
              <a:rPr lang="en-US" sz="1800" dirty="0"/>
              <a:t>Panel asks questions</a:t>
            </a:r>
          </a:p>
          <a:p>
            <a:pPr lvl="1"/>
            <a:r>
              <a:rPr lang="en-US" sz="1800" dirty="0"/>
              <a:t>Cross Exam by RP’s advisor</a:t>
            </a:r>
          </a:p>
          <a:p>
            <a:pPr marL="514350" indent="-514350">
              <a:buFont typeface="+mj-lt"/>
              <a:buAutoNum type="arabicPeriod"/>
            </a:pPr>
            <a:r>
              <a:rPr lang="en-US" dirty="0"/>
              <a:t>RP may give a statement</a:t>
            </a:r>
          </a:p>
          <a:p>
            <a:pPr lvl="1"/>
            <a:r>
              <a:rPr lang="en-US" sz="1800" dirty="0"/>
              <a:t>Panel asks questions</a:t>
            </a:r>
          </a:p>
          <a:p>
            <a:pPr lvl="1"/>
            <a:r>
              <a:rPr lang="en-US" sz="1800" dirty="0"/>
              <a:t>Cross Exam by CP’s advisor</a:t>
            </a:r>
          </a:p>
          <a:p>
            <a:pPr marL="514350" indent="-514350">
              <a:buFont typeface="+mj-lt"/>
              <a:buAutoNum type="arabicPeriod" startAt="4"/>
            </a:pPr>
            <a:r>
              <a:rPr lang="en-US" dirty="0"/>
              <a:t>RP calls witnesses</a:t>
            </a:r>
          </a:p>
          <a:p>
            <a:pPr lvl="1"/>
            <a:r>
              <a:rPr lang="en-US" sz="1800" dirty="0"/>
              <a:t>Panel asks questions</a:t>
            </a:r>
          </a:p>
          <a:p>
            <a:pPr lvl="1"/>
            <a:r>
              <a:rPr lang="en-US" sz="1800" dirty="0"/>
              <a:t>Cross Exam by CP’s advisor</a:t>
            </a:r>
          </a:p>
        </p:txBody>
      </p:sp>
      <p:sp>
        <p:nvSpPr>
          <p:cNvPr id="9" name="Content Placeholder 8">
            <a:extLst>
              <a:ext uri="{FF2B5EF4-FFF2-40B4-BE49-F238E27FC236}">
                <a16:creationId xmlns:a16="http://schemas.microsoft.com/office/drawing/2014/main" id="{FEA6F4CC-179D-E9A0-54AB-ECD7DFF9E550}"/>
              </a:ext>
            </a:extLst>
          </p:cNvPr>
          <p:cNvSpPr>
            <a:spLocks noGrp="1"/>
          </p:cNvSpPr>
          <p:nvPr>
            <p:ph sz="quarter" idx="4"/>
          </p:nvPr>
        </p:nvSpPr>
        <p:spPr>
          <a:xfrm>
            <a:off x="6172200" y="1514475"/>
            <a:ext cx="5486400" cy="3757613"/>
          </a:xfrm>
        </p:spPr>
        <p:txBody>
          <a:bodyPr>
            <a:normAutofit fontScale="92500" lnSpcReduction="10000"/>
          </a:bodyPr>
          <a:lstStyle/>
          <a:p>
            <a:pPr marL="514350" indent="-514350">
              <a:buFont typeface="+mj-lt"/>
              <a:buAutoNum type="arabicPeriod" startAt="5"/>
            </a:pPr>
            <a:r>
              <a:rPr lang="en-US" dirty="0"/>
              <a:t>Investigator answers questions</a:t>
            </a:r>
          </a:p>
          <a:p>
            <a:pPr lvl="1"/>
            <a:r>
              <a:rPr lang="en-US" sz="1800" dirty="0"/>
              <a:t>Panel asks questions</a:t>
            </a:r>
          </a:p>
          <a:p>
            <a:pPr lvl="1"/>
            <a:r>
              <a:rPr lang="en-US" sz="1800" dirty="0"/>
              <a:t>Cross Exam by CP’s advisor</a:t>
            </a:r>
          </a:p>
          <a:p>
            <a:pPr lvl="1"/>
            <a:r>
              <a:rPr lang="en-US" sz="1800" dirty="0"/>
              <a:t>Cross Exam by RP’s advisor</a:t>
            </a:r>
          </a:p>
          <a:p>
            <a:pPr marL="514350" indent="-514350">
              <a:buFont typeface="+mj-lt"/>
              <a:buAutoNum type="arabicPeriod" startAt="5"/>
            </a:pPr>
            <a:r>
              <a:rPr lang="en-US" dirty="0"/>
              <a:t>Investigator calls witnesses</a:t>
            </a:r>
          </a:p>
          <a:p>
            <a:pPr lvl="1"/>
            <a:r>
              <a:rPr lang="en-US" sz="1800" dirty="0"/>
              <a:t>Panel asks questions</a:t>
            </a:r>
          </a:p>
          <a:p>
            <a:pPr lvl="1"/>
            <a:r>
              <a:rPr lang="en-US" sz="1800" dirty="0"/>
              <a:t>Cross Exam by CP’s advisor</a:t>
            </a:r>
          </a:p>
          <a:p>
            <a:pPr lvl="1"/>
            <a:r>
              <a:rPr lang="en-US" sz="1800" dirty="0"/>
              <a:t>Cross Exam by RP’s advisor</a:t>
            </a:r>
          </a:p>
          <a:p>
            <a:pPr lvl="1"/>
            <a:endParaRPr lang="en-US" sz="1800" dirty="0"/>
          </a:p>
          <a:p>
            <a:pPr>
              <a:buFont typeface="Arial" panose="020B0604020202020204" pitchFamily="34" charset="0"/>
              <a:buChar char="*"/>
            </a:pPr>
            <a:r>
              <a:rPr lang="en-US" sz="2200" dirty="0"/>
              <a:t>All parties can submit documentary evidence</a:t>
            </a:r>
          </a:p>
          <a:p>
            <a:endParaRPr lang="en-US" dirty="0"/>
          </a:p>
          <a:p>
            <a:pPr lvl="1"/>
            <a:endParaRPr lang="en-US" dirty="0"/>
          </a:p>
          <a:p>
            <a:endParaRPr lang="en-US" dirty="0"/>
          </a:p>
        </p:txBody>
      </p:sp>
      <p:sp>
        <p:nvSpPr>
          <p:cNvPr id="5" name="Slide Number Placeholder 4">
            <a:extLst>
              <a:ext uri="{FF2B5EF4-FFF2-40B4-BE49-F238E27FC236}">
                <a16:creationId xmlns:a16="http://schemas.microsoft.com/office/drawing/2014/main" id="{3344D292-1184-DF18-0FEF-FAAAB1E2B9B9}"/>
              </a:ext>
            </a:extLst>
          </p:cNvPr>
          <p:cNvSpPr>
            <a:spLocks noGrp="1"/>
          </p:cNvSpPr>
          <p:nvPr>
            <p:ph type="sldNum" sz="quarter" idx="12"/>
          </p:nvPr>
        </p:nvSpPr>
        <p:spPr/>
        <p:txBody>
          <a:bodyPr/>
          <a:lstStyle/>
          <a:p>
            <a:fld id="{C6C19187-0210-4CC7-AE51-7FFB2AB55339}" type="slidenum">
              <a:rPr lang="en-US" smtClean="0"/>
              <a:t>11</a:t>
            </a:fld>
            <a:endParaRPr lang="en-US" dirty="0"/>
          </a:p>
        </p:txBody>
      </p:sp>
      <p:sp>
        <p:nvSpPr>
          <p:cNvPr id="3" name="TextBox 2">
            <a:extLst>
              <a:ext uri="{FF2B5EF4-FFF2-40B4-BE49-F238E27FC236}">
                <a16:creationId xmlns:a16="http://schemas.microsoft.com/office/drawing/2014/main" id="{EA261219-E8AF-8186-AEBF-1C7339D8DB4A}"/>
              </a:ext>
            </a:extLst>
          </p:cNvPr>
          <p:cNvSpPr txBox="1"/>
          <p:nvPr/>
        </p:nvSpPr>
        <p:spPr>
          <a:xfrm>
            <a:off x="4738687" y="5678335"/>
            <a:ext cx="2714625" cy="369332"/>
          </a:xfrm>
          <a:prstGeom prst="rect">
            <a:avLst/>
          </a:prstGeom>
          <a:noFill/>
        </p:spPr>
        <p:txBody>
          <a:bodyPr wrap="square" rtlCol="0">
            <a:spAutoFit/>
          </a:bodyPr>
          <a:lstStyle/>
          <a:p>
            <a:pPr algn="ctr"/>
            <a:r>
              <a:rPr lang="en-US" dirty="0">
                <a:solidFill>
                  <a:schemeClr val="bg1"/>
                </a:solidFill>
              </a:rPr>
              <a:t>CRR 600.030.Q.10.a</a:t>
            </a:r>
          </a:p>
        </p:txBody>
      </p:sp>
    </p:spTree>
    <p:extLst>
      <p:ext uri="{BB962C8B-B14F-4D97-AF65-F5344CB8AC3E}">
        <p14:creationId xmlns:p14="http://schemas.microsoft.com/office/powerpoint/2010/main" val="3646194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A1BCC-4D67-C403-F9AF-39063FB67BE3}"/>
              </a:ext>
            </a:extLst>
          </p:cNvPr>
          <p:cNvSpPr>
            <a:spLocks noGrp="1"/>
          </p:cNvSpPr>
          <p:nvPr>
            <p:ph type="title"/>
          </p:nvPr>
        </p:nvSpPr>
        <p:spPr>
          <a:xfrm>
            <a:off x="839788" y="365126"/>
            <a:ext cx="10515600" cy="849312"/>
          </a:xfr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r>
              <a:rPr lang="en-US" dirty="0">
                <a:solidFill>
                  <a:schemeClr val="bg1"/>
                </a:solidFill>
              </a:rPr>
              <a:t>Hearing Process Rules</a:t>
            </a:r>
          </a:p>
        </p:txBody>
      </p:sp>
      <p:sp>
        <p:nvSpPr>
          <p:cNvPr id="7" name="Content Placeholder 6">
            <a:extLst>
              <a:ext uri="{FF2B5EF4-FFF2-40B4-BE49-F238E27FC236}">
                <a16:creationId xmlns:a16="http://schemas.microsoft.com/office/drawing/2014/main" id="{79274036-8083-1620-558C-56BB777B1D8B}"/>
              </a:ext>
            </a:extLst>
          </p:cNvPr>
          <p:cNvSpPr>
            <a:spLocks noGrp="1"/>
          </p:cNvSpPr>
          <p:nvPr>
            <p:ph sz="half" idx="2"/>
          </p:nvPr>
        </p:nvSpPr>
        <p:spPr>
          <a:xfrm>
            <a:off x="839788" y="1514475"/>
            <a:ext cx="10514011" cy="4129088"/>
          </a:xfrm>
        </p:spPr>
        <p:txBody>
          <a:bodyPr>
            <a:normAutofit/>
          </a:bodyPr>
          <a:lstStyle/>
          <a:p>
            <a:r>
              <a:rPr lang="en-US" b="1" dirty="0"/>
              <a:t>The formal rules of evidence shall not apply</a:t>
            </a:r>
          </a:p>
          <a:p>
            <a:r>
              <a:rPr lang="en-US" b="1" dirty="0"/>
              <a:t>Relevancy and admissibility of any evidence shall be determined by the Hearing Officer,</a:t>
            </a:r>
            <a:r>
              <a:rPr lang="en-US" dirty="0"/>
              <a:t> </a:t>
            </a:r>
            <a:r>
              <a:rPr lang="en-US" b="1" dirty="0"/>
              <a:t>whose ruling shall be final</a:t>
            </a:r>
          </a:p>
          <a:p>
            <a:r>
              <a:rPr lang="en-US" b="1" dirty="0"/>
              <a:t>Advisors may object to questions on limited grounds as specified in the Rules of Decorum</a:t>
            </a:r>
          </a:p>
          <a:p>
            <a:r>
              <a:rPr lang="en-US" b="1" dirty="0"/>
              <a:t>Procedural questions not covered by CRR will be decided by the Hearing Officer</a:t>
            </a:r>
          </a:p>
          <a:p>
            <a:pPr lvl="1"/>
            <a:endParaRPr lang="en-US" b="1" dirty="0"/>
          </a:p>
          <a:p>
            <a:pPr marL="971550" lvl="1" indent="-514350">
              <a:buAutoNum type="arabicPeriod"/>
            </a:pPr>
            <a:endParaRPr lang="en-US" b="1" dirty="0"/>
          </a:p>
          <a:p>
            <a:pPr marL="514350" indent="-514350">
              <a:buAutoNum type="arabicPeriod"/>
            </a:pPr>
            <a:endParaRPr lang="en-US" dirty="0"/>
          </a:p>
          <a:p>
            <a:pPr marL="0" indent="0">
              <a:buNone/>
            </a:pPr>
            <a:endParaRPr lang="en-US" sz="1800" dirty="0"/>
          </a:p>
        </p:txBody>
      </p:sp>
      <p:sp>
        <p:nvSpPr>
          <p:cNvPr id="5" name="Slide Number Placeholder 4">
            <a:extLst>
              <a:ext uri="{FF2B5EF4-FFF2-40B4-BE49-F238E27FC236}">
                <a16:creationId xmlns:a16="http://schemas.microsoft.com/office/drawing/2014/main" id="{3344D292-1184-DF18-0FEF-FAAAB1E2B9B9}"/>
              </a:ext>
            </a:extLst>
          </p:cNvPr>
          <p:cNvSpPr>
            <a:spLocks noGrp="1"/>
          </p:cNvSpPr>
          <p:nvPr>
            <p:ph type="sldNum" sz="quarter" idx="12"/>
          </p:nvPr>
        </p:nvSpPr>
        <p:spPr/>
        <p:txBody>
          <a:bodyPr/>
          <a:lstStyle/>
          <a:p>
            <a:fld id="{C6C19187-0210-4CC7-AE51-7FFB2AB55339}" type="slidenum">
              <a:rPr lang="en-US" smtClean="0"/>
              <a:t>12</a:t>
            </a:fld>
            <a:endParaRPr lang="en-US" dirty="0"/>
          </a:p>
        </p:txBody>
      </p:sp>
      <p:sp>
        <p:nvSpPr>
          <p:cNvPr id="6" name="TextBox 5">
            <a:extLst>
              <a:ext uri="{FF2B5EF4-FFF2-40B4-BE49-F238E27FC236}">
                <a16:creationId xmlns:a16="http://schemas.microsoft.com/office/drawing/2014/main" id="{3D97B808-2298-C82D-51FA-1BAFE908D652}"/>
              </a:ext>
            </a:extLst>
          </p:cNvPr>
          <p:cNvSpPr txBox="1"/>
          <p:nvPr/>
        </p:nvSpPr>
        <p:spPr>
          <a:xfrm>
            <a:off x="5012251" y="5690480"/>
            <a:ext cx="2167498" cy="369332"/>
          </a:xfrm>
          <a:prstGeom prst="rect">
            <a:avLst/>
          </a:prstGeom>
          <a:noFill/>
        </p:spPr>
        <p:txBody>
          <a:bodyPr wrap="square" rtlCol="0">
            <a:spAutoFit/>
          </a:bodyPr>
          <a:lstStyle/>
          <a:p>
            <a:pPr algn="ctr"/>
            <a:r>
              <a:rPr lang="en-US" dirty="0">
                <a:solidFill>
                  <a:schemeClr val="bg1"/>
                </a:solidFill>
              </a:rPr>
              <a:t>CRR 600.030.Q.11</a:t>
            </a:r>
          </a:p>
        </p:txBody>
      </p:sp>
    </p:spTree>
    <p:extLst>
      <p:ext uri="{BB962C8B-B14F-4D97-AF65-F5344CB8AC3E}">
        <p14:creationId xmlns:p14="http://schemas.microsoft.com/office/powerpoint/2010/main" val="1769315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33EE0-D06E-341F-4CDB-86C91C9B146C}"/>
              </a:ext>
            </a:extLst>
          </p:cNvPr>
          <p:cNvSpPr>
            <a:spLocks noGrp="1"/>
          </p:cNvSpPr>
          <p:nvPr>
            <p:ph type="title"/>
          </p:nvPr>
        </p:nvSpPr>
        <p:spPr>
          <a:xfrm>
            <a:off x="838200" y="365126"/>
            <a:ext cx="10515600" cy="936418"/>
          </a:xfr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r>
              <a:rPr lang="en-US" dirty="0">
                <a:solidFill>
                  <a:schemeClr val="bg1"/>
                </a:solidFill>
              </a:rPr>
              <a:t>Title IX No-Nos</a:t>
            </a:r>
          </a:p>
        </p:txBody>
      </p:sp>
      <p:pic>
        <p:nvPicPr>
          <p:cNvPr id="6" name="Content Placeholder 5" descr="Badge Cross with solid fill">
            <a:extLst>
              <a:ext uri="{FF2B5EF4-FFF2-40B4-BE49-F238E27FC236}">
                <a16:creationId xmlns:a16="http://schemas.microsoft.com/office/drawing/2014/main" id="{A59FCBC0-6923-8837-7E85-4B33F838E7CD}"/>
              </a:ext>
            </a:extLst>
          </p:cNvPr>
          <p:cNvPicPr>
            <a:picLocks noGrp="1" noChangeAspect="1"/>
          </p:cNvPicPr>
          <p:nvPr>
            <p:ph sz="half" idx="1"/>
          </p:nvPr>
        </p:nvPicPr>
        <p:blipFill>
          <a:blip r:embed="rId3">
            <a:extLst>
              <a:ext uri="{96DAC541-7B7A-43D3-8B79-37D633B846F1}">
                <asvg:svgBlip xmlns:asvg="http://schemas.microsoft.com/office/drawing/2016/SVG/main" r:embed="rId4"/>
              </a:ext>
            </a:extLst>
          </a:blip>
          <a:stretch>
            <a:fillRect/>
          </a:stretch>
        </p:blipFill>
        <p:spPr>
          <a:xfrm>
            <a:off x="628650" y="1301543"/>
            <a:ext cx="4286250" cy="4286250"/>
          </a:xfrm>
        </p:spPr>
      </p:pic>
      <p:sp>
        <p:nvSpPr>
          <p:cNvPr id="11" name="Content Placeholder 3">
            <a:extLst>
              <a:ext uri="{FF2B5EF4-FFF2-40B4-BE49-F238E27FC236}">
                <a16:creationId xmlns:a16="http://schemas.microsoft.com/office/drawing/2014/main" id="{BB32121C-C41F-A181-1B70-4D0F3F13950E}"/>
              </a:ext>
            </a:extLst>
          </p:cNvPr>
          <p:cNvSpPr>
            <a:spLocks noGrp="1"/>
          </p:cNvSpPr>
          <p:nvPr>
            <p:ph sz="half" idx="2"/>
          </p:nvPr>
        </p:nvSpPr>
        <p:spPr>
          <a:xfrm>
            <a:off x="5199751" y="1825625"/>
            <a:ext cx="6558861" cy="4017963"/>
          </a:xfrm>
        </p:spPr>
        <p:txBody>
          <a:bodyPr>
            <a:normAutofit/>
          </a:bodyPr>
          <a:lstStyle/>
          <a:p>
            <a:r>
              <a:rPr lang="en-US" b="1" dirty="0">
                <a:solidFill>
                  <a:srgbClr val="C00000"/>
                </a:solidFill>
              </a:rPr>
              <a:t>Not Subject to Cross = No Reliance</a:t>
            </a:r>
          </a:p>
          <a:p>
            <a:pPr marL="0" indent="0">
              <a:buNone/>
            </a:pPr>
            <a:r>
              <a:rPr lang="en-US" sz="2500" dirty="0"/>
              <a:t>“If a Party or witness does not submit to cross-examination at a hearing, the Hearing Panel must not rely on any statement of that Party or witness in reaching a determination regarding responsibility, but no inference can be drawn from the fact that a Party or witness failed to submit to cross-examination.”</a:t>
            </a:r>
          </a:p>
        </p:txBody>
      </p:sp>
      <p:sp>
        <p:nvSpPr>
          <p:cNvPr id="4" name="Slide Number Placeholder 3">
            <a:extLst>
              <a:ext uri="{FF2B5EF4-FFF2-40B4-BE49-F238E27FC236}">
                <a16:creationId xmlns:a16="http://schemas.microsoft.com/office/drawing/2014/main" id="{5638F9AF-68B3-DABD-9DC3-1F4450C922EA}"/>
              </a:ext>
            </a:extLst>
          </p:cNvPr>
          <p:cNvSpPr>
            <a:spLocks noGrp="1"/>
          </p:cNvSpPr>
          <p:nvPr>
            <p:ph type="sldNum" sz="quarter" idx="12"/>
          </p:nvPr>
        </p:nvSpPr>
        <p:spPr>
          <a:xfrm>
            <a:off x="10650070" y="6047667"/>
            <a:ext cx="703729" cy="365125"/>
          </a:xfrm>
        </p:spPr>
        <p:txBody>
          <a:bodyPr anchor="ctr">
            <a:normAutofit/>
          </a:bodyPr>
          <a:lstStyle/>
          <a:p>
            <a:pPr>
              <a:spcAft>
                <a:spcPts val="600"/>
              </a:spcAft>
            </a:pPr>
            <a:fld id="{C6C19187-0210-4CC7-AE51-7FFB2AB55339}" type="slidenum">
              <a:rPr lang="en-US" smtClean="0"/>
              <a:pPr>
                <a:spcAft>
                  <a:spcPts val="600"/>
                </a:spcAft>
              </a:pPr>
              <a:t>13</a:t>
            </a:fld>
            <a:endParaRPr lang="en-US"/>
          </a:p>
        </p:txBody>
      </p:sp>
      <p:sp>
        <p:nvSpPr>
          <p:cNvPr id="3" name="TextBox 2">
            <a:extLst>
              <a:ext uri="{FF2B5EF4-FFF2-40B4-BE49-F238E27FC236}">
                <a16:creationId xmlns:a16="http://schemas.microsoft.com/office/drawing/2014/main" id="{AD18C32A-5EC4-5CE3-BA32-58D61AD3E39D}"/>
              </a:ext>
            </a:extLst>
          </p:cNvPr>
          <p:cNvSpPr txBox="1"/>
          <p:nvPr/>
        </p:nvSpPr>
        <p:spPr>
          <a:xfrm>
            <a:off x="4765931" y="5696677"/>
            <a:ext cx="2660137" cy="369332"/>
          </a:xfrm>
          <a:prstGeom prst="rect">
            <a:avLst/>
          </a:prstGeom>
          <a:noFill/>
        </p:spPr>
        <p:txBody>
          <a:bodyPr wrap="square" rtlCol="0">
            <a:spAutoFit/>
          </a:bodyPr>
          <a:lstStyle/>
          <a:p>
            <a:pPr algn="ctr"/>
            <a:r>
              <a:rPr lang="en-US" dirty="0">
                <a:solidFill>
                  <a:schemeClr val="bg1"/>
                </a:solidFill>
              </a:rPr>
              <a:t>CRR 600.030.Q.11.1</a:t>
            </a:r>
          </a:p>
        </p:txBody>
      </p:sp>
    </p:spTree>
    <p:extLst>
      <p:ext uri="{BB962C8B-B14F-4D97-AF65-F5344CB8AC3E}">
        <p14:creationId xmlns:p14="http://schemas.microsoft.com/office/powerpoint/2010/main" val="351363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01C5-3856-9DB9-8866-C0EDBB3C21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281DD2-552D-4671-E13B-3F768311A593}"/>
              </a:ext>
            </a:extLst>
          </p:cNvPr>
          <p:cNvSpPr>
            <a:spLocks noGrp="1"/>
          </p:cNvSpPr>
          <p:nvPr>
            <p:ph type="title"/>
          </p:nvPr>
        </p:nvSpPr>
        <p:spPr>
          <a:xfrm>
            <a:off x="838200" y="365126"/>
            <a:ext cx="10515600" cy="936418"/>
          </a:xfr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r>
              <a:rPr lang="en-US" dirty="0">
                <a:solidFill>
                  <a:schemeClr val="bg1"/>
                </a:solidFill>
              </a:rPr>
              <a:t>Title IX No-Nos</a:t>
            </a:r>
          </a:p>
        </p:txBody>
      </p:sp>
      <p:pic>
        <p:nvPicPr>
          <p:cNvPr id="6" name="Content Placeholder 5" descr="Badge Cross with solid fill">
            <a:extLst>
              <a:ext uri="{FF2B5EF4-FFF2-40B4-BE49-F238E27FC236}">
                <a16:creationId xmlns:a16="http://schemas.microsoft.com/office/drawing/2014/main" id="{2D1D5625-74D6-868F-1439-7145EBE5D9FB}"/>
              </a:ext>
            </a:extLst>
          </p:cNvPr>
          <p:cNvPicPr>
            <a:picLocks noGrp="1" noChangeAspect="1"/>
          </p:cNvPicPr>
          <p:nvPr>
            <p:ph sz="half" idx="1"/>
          </p:nvPr>
        </p:nvPicPr>
        <p:blipFill>
          <a:blip r:embed="rId3">
            <a:extLst>
              <a:ext uri="{96DAC541-7B7A-43D3-8B79-37D633B846F1}">
                <asvg:svgBlip xmlns:asvg="http://schemas.microsoft.com/office/drawing/2016/SVG/main" r:embed="rId4"/>
              </a:ext>
            </a:extLst>
          </a:blip>
          <a:stretch>
            <a:fillRect/>
          </a:stretch>
        </p:blipFill>
        <p:spPr>
          <a:xfrm>
            <a:off x="628650" y="1301543"/>
            <a:ext cx="4286250" cy="4286250"/>
          </a:xfrm>
        </p:spPr>
      </p:pic>
      <p:sp>
        <p:nvSpPr>
          <p:cNvPr id="11" name="Content Placeholder 3">
            <a:extLst>
              <a:ext uri="{FF2B5EF4-FFF2-40B4-BE49-F238E27FC236}">
                <a16:creationId xmlns:a16="http://schemas.microsoft.com/office/drawing/2014/main" id="{763DE6D4-5EE2-9C7C-1B7F-481B89C4FDEB}"/>
              </a:ext>
            </a:extLst>
          </p:cNvPr>
          <p:cNvSpPr>
            <a:spLocks noGrp="1"/>
          </p:cNvSpPr>
          <p:nvPr>
            <p:ph sz="half" idx="2"/>
          </p:nvPr>
        </p:nvSpPr>
        <p:spPr>
          <a:xfrm>
            <a:off x="5199751" y="1825625"/>
            <a:ext cx="6501711" cy="4017963"/>
          </a:xfrm>
        </p:spPr>
        <p:txBody>
          <a:bodyPr>
            <a:normAutofit/>
          </a:bodyPr>
          <a:lstStyle/>
          <a:p>
            <a:r>
              <a:rPr lang="en-US" b="1" dirty="0">
                <a:solidFill>
                  <a:srgbClr val="C00000"/>
                </a:solidFill>
              </a:rPr>
              <a:t>Not Subject to Cross = No Reliance</a:t>
            </a:r>
          </a:p>
          <a:p>
            <a:r>
              <a:rPr lang="en-US" b="1" dirty="0">
                <a:solidFill>
                  <a:srgbClr val="C00000"/>
                </a:solidFill>
              </a:rPr>
              <a:t>No Character Evidence</a:t>
            </a:r>
          </a:p>
          <a:p>
            <a:r>
              <a:rPr lang="en-US" b="1" dirty="0">
                <a:solidFill>
                  <a:srgbClr val="C00000"/>
                </a:solidFill>
              </a:rPr>
              <a:t>No Other Bad Acts (unless shows pattern</a:t>
            </a:r>
          </a:p>
          <a:p>
            <a:r>
              <a:rPr lang="en-US" b="1" dirty="0">
                <a:solidFill>
                  <a:srgbClr val="C00000"/>
                </a:solidFill>
              </a:rPr>
              <a:t>No Dr/Patient Records</a:t>
            </a:r>
          </a:p>
          <a:p>
            <a:r>
              <a:rPr lang="en-US" b="1" dirty="0">
                <a:solidFill>
                  <a:srgbClr val="C00000"/>
                </a:solidFill>
              </a:rPr>
              <a:t>No Privileged Records</a:t>
            </a:r>
          </a:p>
          <a:p>
            <a:r>
              <a:rPr lang="en-US" b="1" dirty="0">
                <a:solidFill>
                  <a:srgbClr val="C00000"/>
                </a:solidFill>
              </a:rPr>
              <a:t>No Violation of Rules of Decorum</a:t>
            </a:r>
          </a:p>
        </p:txBody>
      </p:sp>
      <p:sp>
        <p:nvSpPr>
          <p:cNvPr id="4" name="Slide Number Placeholder 3">
            <a:extLst>
              <a:ext uri="{FF2B5EF4-FFF2-40B4-BE49-F238E27FC236}">
                <a16:creationId xmlns:a16="http://schemas.microsoft.com/office/drawing/2014/main" id="{5017E824-5396-6C17-9DE3-96229A04BADB}"/>
              </a:ext>
            </a:extLst>
          </p:cNvPr>
          <p:cNvSpPr>
            <a:spLocks noGrp="1"/>
          </p:cNvSpPr>
          <p:nvPr>
            <p:ph type="sldNum" sz="quarter" idx="12"/>
          </p:nvPr>
        </p:nvSpPr>
        <p:spPr>
          <a:xfrm>
            <a:off x="10650070" y="6047667"/>
            <a:ext cx="703729" cy="365125"/>
          </a:xfrm>
        </p:spPr>
        <p:txBody>
          <a:bodyPr anchor="ctr">
            <a:normAutofit/>
          </a:bodyPr>
          <a:lstStyle/>
          <a:p>
            <a:pPr>
              <a:spcAft>
                <a:spcPts val="600"/>
              </a:spcAft>
            </a:pPr>
            <a:fld id="{C6C19187-0210-4CC7-AE51-7FFB2AB55339}" type="slidenum">
              <a:rPr lang="en-US" smtClean="0"/>
              <a:pPr>
                <a:spcAft>
                  <a:spcPts val="600"/>
                </a:spcAft>
              </a:pPr>
              <a:t>14</a:t>
            </a:fld>
            <a:endParaRPr lang="en-US"/>
          </a:p>
        </p:txBody>
      </p:sp>
      <p:sp>
        <p:nvSpPr>
          <p:cNvPr id="3" name="TextBox 2">
            <a:extLst>
              <a:ext uri="{FF2B5EF4-FFF2-40B4-BE49-F238E27FC236}">
                <a16:creationId xmlns:a16="http://schemas.microsoft.com/office/drawing/2014/main" id="{ECD773AF-2FE6-32FF-799E-1ABB349235D5}"/>
              </a:ext>
            </a:extLst>
          </p:cNvPr>
          <p:cNvSpPr txBox="1"/>
          <p:nvPr/>
        </p:nvSpPr>
        <p:spPr>
          <a:xfrm>
            <a:off x="4765931" y="5696677"/>
            <a:ext cx="2660137" cy="369332"/>
          </a:xfrm>
          <a:prstGeom prst="rect">
            <a:avLst/>
          </a:prstGeom>
          <a:noFill/>
        </p:spPr>
        <p:txBody>
          <a:bodyPr wrap="square" rtlCol="0">
            <a:spAutoFit/>
          </a:bodyPr>
          <a:lstStyle/>
          <a:p>
            <a:pPr algn="ctr"/>
            <a:r>
              <a:rPr lang="en-US" dirty="0">
                <a:solidFill>
                  <a:schemeClr val="bg1"/>
                </a:solidFill>
              </a:rPr>
              <a:t>CRR 600.030.Q.11.1</a:t>
            </a:r>
          </a:p>
        </p:txBody>
      </p:sp>
    </p:spTree>
    <p:extLst>
      <p:ext uri="{BB962C8B-B14F-4D97-AF65-F5344CB8AC3E}">
        <p14:creationId xmlns:p14="http://schemas.microsoft.com/office/powerpoint/2010/main" val="354140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8000"/>
            <a:lum/>
            <a:extLst>
              <a:ext uri="{BEBA8EAE-BF5A-486C-A8C5-ECC9F3942E4B}">
                <a14:imgProps xmlns:a14="http://schemas.microsoft.com/office/drawing/2010/main">
                  <a14:imgLayer r:embed="rId4">
                    <a14:imgEffect>
                      <a14:saturation sat="75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0A985-4EB8-29D0-E66F-E6C91A2335E5}"/>
              </a:ext>
            </a:extLst>
          </p:cNvPr>
          <p:cNvSpPr>
            <a:spLocks noGrp="1"/>
          </p:cNvSpPr>
          <p:nvPr>
            <p:ph type="title"/>
          </p:nvPr>
        </p:nvSpPr>
        <p:spPr/>
        <p:txBody>
          <a:bodyPr/>
          <a:lstStyle/>
          <a:p>
            <a:r>
              <a:rPr lang="en-US" b="1" dirty="0">
                <a:ln>
                  <a:solidFill>
                    <a:sysClr val="windowText" lastClr="000000"/>
                  </a:solidFill>
                </a:ln>
                <a:solidFill>
                  <a:schemeClr val="bg1"/>
                </a:solidFill>
                <a:effectLst>
                  <a:glow rad="228600">
                    <a:schemeClr val="accent3">
                      <a:satMod val="175000"/>
                      <a:alpha val="40000"/>
                    </a:schemeClr>
                  </a:glow>
                </a:effectLst>
              </a:rPr>
              <a:t>Burden of Proof</a:t>
            </a:r>
          </a:p>
        </p:txBody>
      </p:sp>
      <p:sp>
        <p:nvSpPr>
          <p:cNvPr id="3" name="Content Placeholder 2">
            <a:extLst>
              <a:ext uri="{FF2B5EF4-FFF2-40B4-BE49-F238E27FC236}">
                <a16:creationId xmlns:a16="http://schemas.microsoft.com/office/drawing/2014/main" id="{BD3BA6DA-2044-F381-290A-DDEBE8FFD77D}"/>
              </a:ext>
            </a:extLst>
          </p:cNvPr>
          <p:cNvSpPr>
            <a:spLocks noGrp="1"/>
          </p:cNvSpPr>
          <p:nvPr>
            <p:ph idx="1"/>
          </p:nvPr>
        </p:nvSpPr>
        <p:spPr>
          <a:xfrm>
            <a:off x="838200" y="1825625"/>
            <a:ext cx="10515600" cy="3789363"/>
          </a:xfrm>
        </p:spPr>
        <p:txBody>
          <a:bodyPr>
            <a:normAutofit lnSpcReduction="10000"/>
          </a:bodyPr>
          <a:lstStyle/>
          <a:p>
            <a:pPr marL="0" indent="0" algn="ctr">
              <a:buNone/>
            </a:pPr>
            <a:r>
              <a:rPr lang="en-US" sz="4000" b="1" i="1" dirty="0">
                <a:effectLst>
                  <a:glow rad="228600">
                    <a:schemeClr val="accent3">
                      <a:satMod val="175000"/>
                      <a:alpha val="40000"/>
                    </a:schemeClr>
                  </a:glow>
                </a:effectLst>
              </a:rPr>
              <a:t>The standard of proof will be “preponderance of the evidence,” defined as determining whether the evidence shows it is more likely than not that a policy violation occurred.</a:t>
            </a:r>
          </a:p>
          <a:p>
            <a:pPr marL="0" indent="0" algn="ctr">
              <a:buNone/>
            </a:pPr>
            <a:endParaRPr lang="en-US" sz="4000" b="1" i="1" dirty="0">
              <a:effectLst>
                <a:glow rad="228600">
                  <a:schemeClr val="accent3">
                    <a:satMod val="175000"/>
                    <a:alpha val="40000"/>
                  </a:schemeClr>
                </a:glow>
              </a:effectLst>
            </a:endParaRPr>
          </a:p>
          <a:p>
            <a:pPr marL="0" indent="0" algn="ctr">
              <a:buNone/>
            </a:pPr>
            <a:r>
              <a:rPr lang="en-US" sz="4000" b="1" dirty="0">
                <a:solidFill>
                  <a:srgbClr val="FF0000"/>
                </a:solidFill>
              </a:rPr>
              <a:t>Presumed Not Responsible </a:t>
            </a:r>
          </a:p>
          <a:p>
            <a:pPr marL="0" indent="0" algn="ctr">
              <a:buNone/>
            </a:pPr>
            <a:endParaRPr lang="en-US" sz="4000" b="1" i="1" dirty="0">
              <a:effectLst>
                <a:glow rad="228600">
                  <a:schemeClr val="accent3">
                    <a:satMod val="175000"/>
                    <a:alpha val="40000"/>
                  </a:schemeClr>
                </a:glow>
              </a:effectLst>
            </a:endParaRPr>
          </a:p>
          <a:p>
            <a:endParaRPr lang="en-US" dirty="0"/>
          </a:p>
        </p:txBody>
      </p:sp>
      <p:sp>
        <p:nvSpPr>
          <p:cNvPr id="4" name="Slide Number Placeholder 3">
            <a:extLst>
              <a:ext uri="{FF2B5EF4-FFF2-40B4-BE49-F238E27FC236}">
                <a16:creationId xmlns:a16="http://schemas.microsoft.com/office/drawing/2014/main" id="{C8CFE428-9ABD-B96C-5C06-46BE4DF485CE}"/>
              </a:ext>
            </a:extLst>
          </p:cNvPr>
          <p:cNvSpPr>
            <a:spLocks noGrp="1"/>
          </p:cNvSpPr>
          <p:nvPr>
            <p:ph type="sldNum" sz="quarter" idx="12"/>
          </p:nvPr>
        </p:nvSpPr>
        <p:spPr/>
        <p:txBody>
          <a:bodyPr/>
          <a:lstStyle/>
          <a:p>
            <a:fld id="{C6C19187-0210-4CC7-AE51-7FFB2AB55339}" type="slidenum">
              <a:rPr lang="en-US" smtClean="0"/>
              <a:t>15</a:t>
            </a:fld>
            <a:endParaRPr lang="en-US"/>
          </a:p>
        </p:txBody>
      </p:sp>
    </p:spTree>
    <p:extLst>
      <p:ext uri="{BB962C8B-B14F-4D97-AF65-F5344CB8AC3E}">
        <p14:creationId xmlns:p14="http://schemas.microsoft.com/office/powerpoint/2010/main" val="2916800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FA9342-C9C8-7C77-284D-5294DB079E9A}"/>
              </a:ext>
            </a:extLst>
          </p:cNvPr>
          <p:cNvSpPr>
            <a:spLocks noGrp="1"/>
          </p:cNvSpPr>
          <p:nvPr>
            <p:ph type="sldNum" sz="quarter" idx="12"/>
          </p:nvPr>
        </p:nvSpPr>
        <p:spPr/>
        <p:txBody>
          <a:bodyPr/>
          <a:lstStyle/>
          <a:p>
            <a:fld id="{C6C19187-0210-4CC7-AE51-7FFB2AB55339}" type="slidenum">
              <a:rPr lang="en-US" smtClean="0"/>
              <a:t>16</a:t>
            </a:fld>
            <a:endParaRPr lang="en-US"/>
          </a:p>
        </p:txBody>
      </p:sp>
      <p:sp>
        <p:nvSpPr>
          <p:cNvPr id="5" name="Speech Bubble: Oval 4">
            <a:extLst>
              <a:ext uri="{FF2B5EF4-FFF2-40B4-BE49-F238E27FC236}">
                <a16:creationId xmlns:a16="http://schemas.microsoft.com/office/drawing/2014/main" id="{503ECFFA-3AD6-7B51-9A32-4C3E164509A1}"/>
              </a:ext>
            </a:extLst>
          </p:cNvPr>
          <p:cNvSpPr/>
          <p:nvPr/>
        </p:nvSpPr>
        <p:spPr>
          <a:xfrm>
            <a:off x="754857" y="273758"/>
            <a:ext cx="10682286" cy="4555417"/>
          </a:xfrm>
          <a:prstGeom prst="wedgeEllipseCallou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500" dirty="0">
                <a:solidFill>
                  <a:schemeClr val="tx1"/>
                </a:solidFill>
              </a:rPr>
              <a:t>I Consent</a:t>
            </a:r>
          </a:p>
        </p:txBody>
      </p:sp>
    </p:spTree>
    <p:extLst>
      <p:ext uri="{BB962C8B-B14F-4D97-AF65-F5344CB8AC3E}">
        <p14:creationId xmlns:p14="http://schemas.microsoft.com/office/powerpoint/2010/main" val="1687634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pcorn spread on a pink background">
            <a:extLst>
              <a:ext uri="{FF2B5EF4-FFF2-40B4-BE49-F238E27FC236}">
                <a16:creationId xmlns:a16="http://schemas.microsoft.com/office/drawing/2014/main" id="{9580C4A2-801A-092A-3D52-50860E85DF16}"/>
              </a:ext>
            </a:extLst>
          </p:cNvPr>
          <p:cNvPicPr>
            <a:picLocks noChangeAspect="1"/>
          </p:cNvPicPr>
          <p:nvPr/>
        </p:nvPicPr>
        <p:blipFill>
          <a:blip r:embed="rId3" cstate="print">
            <a:extLst>
              <a:ext uri="{28A0092B-C50C-407E-A947-70E740481C1C}">
                <a14:useLocalDpi xmlns:a14="http://schemas.microsoft.com/office/drawing/2010/main"/>
              </a:ext>
            </a:extLst>
          </a:blip>
          <a:srcRect t="-2253"/>
          <a:stretch>
            <a:fillRect/>
          </a:stretch>
        </p:blipFill>
        <p:spPr>
          <a:xfrm>
            <a:off x="57359" y="365125"/>
            <a:ext cx="2771775" cy="4900612"/>
          </a:xfrm>
          <a:prstGeom prst="rect">
            <a:avLst/>
          </a:prstGeom>
        </p:spPr>
      </p:pic>
      <p:sp>
        <p:nvSpPr>
          <p:cNvPr id="2" name="Content Placeholder 1">
            <a:extLst>
              <a:ext uri="{FF2B5EF4-FFF2-40B4-BE49-F238E27FC236}">
                <a16:creationId xmlns:a16="http://schemas.microsoft.com/office/drawing/2014/main" id="{340F65E5-32DA-9EB5-CE07-EA018E9A0F19}"/>
              </a:ext>
            </a:extLst>
          </p:cNvPr>
          <p:cNvSpPr>
            <a:spLocks noGrp="1"/>
          </p:cNvSpPr>
          <p:nvPr>
            <p:ph idx="1"/>
          </p:nvPr>
        </p:nvSpPr>
        <p:spPr/>
        <p:txBody>
          <a:bodyPr>
            <a:normAutofit/>
          </a:bodyPr>
          <a:lstStyle/>
          <a:p>
            <a:pPr marL="457200" indent="-457200">
              <a:buFont typeface="Wingdings" panose="05000000000000000000" pitchFamily="2" charset="2"/>
              <a:buChar char="Ø"/>
            </a:pPr>
            <a:r>
              <a:rPr lang="en-US" dirty="0"/>
              <a:t>CP is a 19-year-old Freshman sorority member</a:t>
            </a:r>
          </a:p>
          <a:p>
            <a:pPr marL="457200" indent="-457200">
              <a:buFont typeface="Wingdings" panose="05000000000000000000" pitchFamily="2" charset="2"/>
              <a:buChar char="Ø"/>
            </a:pPr>
            <a:r>
              <a:rPr lang="en-US" dirty="0"/>
              <a:t>RP is a 19-year-old Freshman fraternity member</a:t>
            </a:r>
          </a:p>
          <a:p>
            <a:pPr marL="457200" indent="-457200">
              <a:buFont typeface="Wingdings" panose="05000000000000000000" pitchFamily="2" charset="2"/>
              <a:buChar char="Ø"/>
            </a:pPr>
            <a:r>
              <a:rPr lang="en-US" dirty="0"/>
              <a:t>CP and RP meet at a party at his fraternity</a:t>
            </a:r>
          </a:p>
          <a:p>
            <a:pPr marL="457200" indent="-457200">
              <a:buFont typeface="Wingdings" panose="05000000000000000000" pitchFamily="2" charset="2"/>
              <a:buChar char="Ø"/>
            </a:pPr>
            <a:r>
              <a:rPr lang="en-US" dirty="0"/>
              <a:t>Both consume 4-5 cups of the “social drink”</a:t>
            </a:r>
          </a:p>
          <a:p>
            <a:pPr marL="457200" indent="-457200">
              <a:buFont typeface="Wingdings" panose="05000000000000000000" pitchFamily="2" charset="2"/>
              <a:buChar char="Ø"/>
            </a:pPr>
            <a:r>
              <a:rPr lang="en-US" dirty="0"/>
              <a:t>CP &amp; RP go to RP’s room and have sex</a:t>
            </a:r>
          </a:p>
          <a:p>
            <a:pPr marL="457200" indent="-457200">
              <a:buFont typeface="Wingdings" panose="05000000000000000000" pitchFamily="2" charset="2"/>
              <a:buChar char="Ø"/>
            </a:pPr>
            <a:r>
              <a:rPr lang="en-US" dirty="0"/>
              <a:t>CP files a Title IX complaint, claiming she was </a:t>
            </a:r>
            <a:r>
              <a:rPr lang="en-US"/>
              <a:t>too intoxicated </a:t>
            </a:r>
            <a:r>
              <a:rPr lang="en-US" dirty="0"/>
              <a:t>to consent</a:t>
            </a:r>
          </a:p>
        </p:txBody>
      </p:sp>
      <p:sp>
        <p:nvSpPr>
          <p:cNvPr id="3" name="Title 2">
            <a:extLst>
              <a:ext uri="{FF2B5EF4-FFF2-40B4-BE49-F238E27FC236}">
                <a16:creationId xmlns:a16="http://schemas.microsoft.com/office/drawing/2014/main" id="{A0719B97-6F24-3E2B-946A-2E0959001257}"/>
              </a:ext>
            </a:extLst>
          </p:cNvPr>
          <p:cNvSpPr>
            <a:spLocks noGrp="1"/>
          </p:cNvSpPr>
          <p:nvPr>
            <p:ph type="title"/>
          </p:nvPr>
        </p:nvSpPr>
        <p:spPr>
          <a:xfrm>
            <a:off x="3348260" y="215900"/>
            <a:ext cx="8525493" cy="669925"/>
          </a:xfrm>
        </p:spPr>
        <p:txBody>
          <a:bodyPr anchor="b"/>
          <a:lstStyle/>
          <a:p>
            <a:pPr algn="ctr"/>
            <a:r>
              <a:rPr lang="en-US" b="1" i="1" dirty="0"/>
              <a:t>Scenario </a:t>
            </a:r>
          </a:p>
        </p:txBody>
      </p:sp>
      <p:sp>
        <p:nvSpPr>
          <p:cNvPr id="4" name="Slide Number Placeholder 3">
            <a:extLst>
              <a:ext uri="{FF2B5EF4-FFF2-40B4-BE49-F238E27FC236}">
                <a16:creationId xmlns:a16="http://schemas.microsoft.com/office/drawing/2014/main" id="{5E94215C-BE1E-4342-12F6-226BB082E40E}"/>
              </a:ext>
            </a:extLst>
          </p:cNvPr>
          <p:cNvSpPr>
            <a:spLocks noGrp="1"/>
          </p:cNvSpPr>
          <p:nvPr>
            <p:ph type="sldNum" sz="quarter" idx="12"/>
          </p:nvPr>
        </p:nvSpPr>
        <p:spPr/>
        <p:txBody>
          <a:bodyPr/>
          <a:lstStyle/>
          <a:p>
            <a:fld id="{C6C19187-0210-4CC7-AE51-7FFB2AB55339}" type="slidenum">
              <a:rPr lang="en-US" smtClean="0"/>
              <a:t>17</a:t>
            </a:fld>
            <a:endParaRPr lang="en-US"/>
          </a:p>
        </p:txBody>
      </p:sp>
    </p:spTree>
    <p:extLst>
      <p:ext uri="{BB962C8B-B14F-4D97-AF65-F5344CB8AC3E}">
        <p14:creationId xmlns:p14="http://schemas.microsoft.com/office/powerpoint/2010/main" val="2953044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8B3F-37B7-CB76-0DA1-E21375DCF16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AB26A68-D788-FE32-0664-C641C30A03A9}"/>
              </a:ext>
            </a:extLst>
          </p:cNvPr>
          <p:cNvSpPr>
            <a:spLocks noGrp="1"/>
          </p:cNvSpPr>
          <p:nvPr>
            <p:ph idx="1"/>
          </p:nvPr>
        </p:nvSpPr>
        <p:spPr/>
        <p:txBody>
          <a:bodyPr>
            <a:normAutofit fontScale="92500" lnSpcReduction="20000"/>
          </a:bodyPr>
          <a:lstStyle/>
          <a:p>
            <a:pPr marL="0" indent="0" algn="ctr">
              <a:buNone/>
            </a:pPr>
            <a:r>
              <a:rPr lang="en-US" b="1" dirty="0"/>
              <a:t>Consent to sexual activity is knowing and voluntary.</a:t>
            </a:r>
          </a:p>
          <a:p>
            <a:pPr marL="0" indent="0">
              <a:buNone/>
            </a:pPr>
            <a:r>
              <a:rPr lang="en-US" dirty="0"/>
              <a:t>No consent if:</a:t>
            </a:r>
          </a:p>
          <a:p>
            <a:r>
              <a:rPr lang="en-US" dirty="0"/>
              <a:t>Younger than legal age (17 years-old)</a:t>
            </a:r>
          </a:p>
          <a:p>
            <a:r>
              <a:rPr lang="en-US" dirty="0"/>
              <a:t>Incapacitated</a:t>
            </a:r>
          </a:p>
          <a:p>
            <a:r>
              <a:rPr lang="en-US" dirty="0"/>
              <a:t>Coercion, force, or threat of either</a:t>
            </a:r>
          </a:p>
          <a:p>
            <a:pPr marL="0" indent="0">
              <a:buNone/>
            </a:pPr>
            <a:endParaRPr lang="en-US" dirty="0"/>
          </a:p>
          <a:p>
            <a:pPr marL="0" indent="0">
              <a:buNone/>
            </a:pPr>
            <a:endParaRPr lang="en-US" dirty="0"/>
          </a:p>
          <a:p>
            <a:pPr marL="0" indent="0" algn="ctr">
              <a:buNone/>
            </a:pPr>
            <a:r>
              <a:rPr lang="en-US" i="1" dirty="0"/>
              <a:t>“It is the responsibility of each person to ensure they have the consent of all others engaged in the sexual activity.”</a:t>
            </a:r>
          </a:p>
          <a:p>
            <a:endParaRPr lang="en-US" dirty="0"/>
          </a:p>
          <a:p>
            <a:endParaRPr lang="en-US" dirty="0"/>
          </a:p>
        </p:txBody>
      </p:sp>
      <p:sp>
        <p:nvSpPr>
          <p:cNvPr id="4" name="Slide Number Placeholder 3">
            <a:extLst>
              <a:ext uri="{FF2B5EF4-FFF2-40B4-BE49-F238E27FC236}">
                <a16:creationId xmlns:a16="http://schemas.microsoft.com/office/drawing/2014/main" id="{C5768F5E-2485-5268-EBBA-C46597C33776}"/>
              </a:ext>
            </a:extLst>
          </p:cNvPr>
          <p:cNvSpPr>
            <a:spLocks noGrp="1"/>
          </p:cNvSpPr>
          <p:nvPr>
            <p:ph type="sldNum" sz="quarter" idx="12"/>
          </p:nvPr>
        </p:nvSpPr>
        <p:spPr/>
        <p:txBody>
          <a:bodyPr/>
          <a:lstStyle/>
          <a:p>
            <a:fld id="{C6C19187-0210-4CC7-AE51-7FFB2AB55339}" type="slidenum">
              <a:rPr lang="en-US" smtClean="0"/>
              <a:t>18</a:t>
            </a:fld>
            <a:endParaRPr lang="en-US"/>
          </a:p>
        </p:txBody>
      </p:sp>
      <p:sp>
        <p:nvSpPr>
          <p:cNvPr id="5" name="Title 1">
            <a:extLst>
              <a:ext uri="{FF2B5EF4-FFF2-40B4-BE49-F238E27FC236}">
                <a16:creationId xmlns:a16="http://schemas.microsoft.com/office/drawing/2014/main" id="{331E058A-DB0A-D3A1-831A-F27EF970DF3C}"/>
              </a:ext>
            </a:extLst>
          </p:cNvPr>
          <p:cNvSpPr txBox="1">
            <a:spLocks/>
          </p:cNvSpPr>
          <p:nvPr/>
        </p:nvSpPr>
        <p:spPr>
          <a:xfrm>
            <a:off x="838200" y="365126"/>
            <a:ext cx="10515600" cy="936418"/>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ctr">
              <a:lnSpc>
                <a:spcPct val="90000"/>
              </a:lnSpc>
              <a:spcBef>
                <a:spcPct val="0"/>
              </a:spcBef>
              <a:buNone/>
              <a:defRPr sz="4400">
                <a:solidFill>
                  <a:schemeClr val="bg1"/>
                </a:solidFill>
                <a:latin typeface="+mj-lt"/>
                <a:ea typeface="+mj-ea"/>
                <a:cs typeface="+mj-cs"/>
              </a:defRPr>
            </a:lvl1pPr>
          </a:lstStyle>
          <a:p>
            <a:r>
              <a:rPr lang="en-US" dirty="0"/>
              <a:t>Consent</a:t>
            </a:r>
          </a:p>
        </p:txBody>
      </p:sp>
      <p:sp>
        <p:nvSpPr>
          <p:cNvPr id="6" name="TextBox 5">
            <a:extLst>
              <a:ext uri="{FF2B5EF4-FFF2-40B4-BE49-F238E27FC236}">
                <a16:creationId xmlns:a16="http://schemas.microsoft.com/office/drawing/2014/main" id="{4867C450-94A0-7BD2-17F8-C38D5CA96213}"/>
              </a:ext>
            </a:extLst>
          </p:cNvPr>
          <p:cNvSpPr txBox="1"/>
          <p:nvPr/>
        </p:nvSpPr>
        <p:spPr>
          <a:xfrm>
            <a:off x="3045619" y="5678335"/>
            <a:ext cx="6100762" cy="369332"/>
          </a:xfrm>
          <a:prstGeom prst="rect">
            <a:avLst/>
          </a:prstGeom>
          <a:noFill/>
        </p:spPr>
        <p:txBody>
          <a:bodyPr wrap="square">
            <a:spAutoFit/>
          </a:bodyPr>
          <a:lstStyle/>
          <a:p>
            <a:pPr algn="ctr"/>
            <a:r>
              <a:rPr lang="en-US" dirty="0">
                <a:solidFill>
                  <a:schemeClr val="bg1"/>
                </a:solidFill>
              </a:rPr>
              <a:t>CRR 600.020.B.2-3</a:t>
            </a:r>
          </a:p>
        </p:txBody>
      </p:sp>
    </p:spTree>
    <p:extLst>
      <p:ext uri="{BB962C8B-B14F-4D97-AF65-F5344CB8AC3E}">
        <p14:creationId xmlns:p14="http://schemas.microsoft.com/office/powerpoint/2010/main" val="1756727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E0A9A-F5AC-5C72-3E3B-5712DB4E1E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3B5E34-D3DF-588D-B23D-D08FCF5DC83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CEC99E-7B10-9535-A6C5-931D023FA53E}"/>
              </a:ext>
            </a:extLst>
          </p:cNvPr>
          <p:cNvSpPr>
            <a:spLocks noGrp="1"/>
          </p:cNvSpPr>
          <p:nvPr>
            <p:ph idx="1"/>
          </p:nvPr>
        </p:nvSpPr>
        <p:spPr/>
        <p:txBody>
          <a:bodyPr>
            <a:normAutofit lnSpcReduction="10000"/>
          </a:bodyPr>
          <a:lstStyle/>
          <a:p>
            <a:r>
              <a:rPr lang="en-US" dirty="0"/>
              <a:t>Consent, lack of consent, or withdrawal of consent:</a:t>
            </a:r>
          </a:p>
          <a:p>
            <a:pPr lvl="1"/>
            <a:r>
              <a:rPr lang="en-US" dirty="0"/>
              <a:t>Words</a:t>
            </a:r>
          </a:p>
          <a:p>
            <a:pPr lvl="1"/>
            <a:r>
              <a:rPr lang="en-US" dirty="0"/>
              <a:t>Non-Verbal Acts</a:t>
            </a:r>
          </a:p>
          <a:p>
            <a:r>
              <a:rPr lang="en-US" dirty="0"/>
              <a:t>Silence or absence of resistance does not establish consent.</a:t>
            </a:r>
          </a:p>
          <a:p>
            <a:r>
              <a:rPr lang="en-US" dirty="0"/>
              <a:t>Current or former relationship or activities does not alone indicate consent</a:t>
            </a:r>
          </a:p>
          <a:p>
            <a:r>
              <a:rPr lang="en-US" dirty="0"/>
              <a:t>Consent to one activity does not imply consent to other activities</a:t>
            </a:r>
          </a:p>
          <a:p>
            <a:endParaRPr lang="en-US" dirty="0"/>
          </a:p>
        </p:txBody>
      </p:sp>
      <p:sp>
        <p:nvSpPr>
          <p:cNvPr id="4" name="Slide Number Placeholder 3">
            <a:extLst>
              <a:ext uri="{FF2B5EF4-FFF2-40B4-BE49-F238E27FC236}">
                <a16:creationId xmlns:a16="http://schemas.microsoft.com/office/drawing/2014/main" id="{497254B8-2FDA-BF36-28FF-F14D5EBE3A80}"/>
              </a:ext>
            </a:extLst>
          </p:cNvPr>
          <p:cNvSpPr>
            <a:spLocks noGrp="1"/>
          </p:cNvSpPr>
          <p:nvPr>
            <p:ph type="sldNum" sz="quarter" idx="12"/>
          </p:nvPr>
        </p:nvSpPr>
        <p:spPr/>
        <p:txBody>
          <a:bodyPr/>
          <a:lstStyle/>
          <a:p>
            <a:fld id="{C6C19187-0210-4CC7-AE51-7FFB2AB55339}" type="slidenum">
              <a:rPr lang="en-US" smtClean="0"/>
              <a:t>19</a:t>
            </a:fld>
            <a:endParaRPr lang="en-US"/>
          </a:p>
        </p:txBody>
      </p:sp>
      <p:sp>
        <p:nvSpPr>
          <p:cNvPr id="5" name="Title 1">
            <a:extLst>
              <a:ext uri="{FF2B5EF4-FFF2-40B4-BE49-F238E27FC236}">
                <a16:creationId xmlns:a16="http://schemas.microsoft.com/office/drawing/2014/main" id="{DA01E4FE-5266-777C-7B29-D25072A62998}"/>
              </a:ext>
            </a:extLst>
          </p:cNvPr>
          <p:cNvSpPr txBox="1">
            <a:spLocks/>
          </p:cNvSpPr>
          <p:nvPr/>
        </p:nvSpPr>
        <p:spPr>
          <a:xfrm>
            <a:off x="838200" y="365126"/>
            <a:ext cx="10515600" cy="936418"/>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ctr">
              <a:lnSpc>
                <a:spcPct val="90000"/>
              </a:lnSpc>
              <a:spcBef>
                <a:spcPct val="0"/>
              </a:spcBef>
              <a:buNone/>
              <a:defRPr sz="4400">
                <a:solidFill>
                  <a:schemeClr val="bg1"/>
                </a:solidFill>
                <a:latin typeface="+mj-lt"/>
                <a:ea typeface="+mj-ea"/>
                <a:cs typeface="+mj-cs"/>
              </a:defRPr>
            </a:lvl1pPr>
          </a:lstStyle>
          <a:p>
            <a:r>
              <a:rPr lang="en-US" dirty="0"/>
              <a:t>Consent</a:t>
            </a:r>
          </a:p>
        </p:txBody>
      </p:sp>
      <p:sp>
        <p:nvSpPr>
          <p:cNvPr id="6" name="TextBox 5">
            <a:extLst>
              <a:ext uri="{FF2B5EF4-FFF2-40B4-BE49-F238E27FC236}">
                <a16:creationId xmlns:a16="http://schemas.microsoft.com/office/drawing/2014/main" id="{545C30E3-844C-9786-D761-207A300FDEFF}"/>
              </a:ext>
            </a:extLst>
          </p:cNvPr>
          <p:cNvSpPr txBox="1"/>
          <p:nvPr/>
        </p:nvSpPr>
        <p:spPr>
          <a:xfrm>
            <a:off x="3045619" y="5678335"/>
            <a:ext cx="6100762" cy="369332"/>
          </a:xfrm>
          <a:prstGeom prst="rect">
            <a:avLst/>
          </a:prstGeom>
          <a:noFill/>
        </p:spPr>
        <p:txBody>
          <a:bodyPr wrap="square">
            <a:spAutoFit/>
          </a:bodyPr>
          <a:lstStyle/>
          <a:p>
            <a:pPr algn="ctr"/>
            <a:r>
              <a:rPr lang="en-US" dirty="0">
                <a:solidFill>
                  <a:schemeClr val="bg1"/>
                </a:solidFill>
              </a:rPr>
              <a:t>CRR 600.020.B.2</a:t>
            </a:r>
          </a:p>
        </p:txBody>
      </p:sp>
    </p:spTree>
    <p:extLst>
      <p:ext uri="{BB962C8B-B14F-4D97-AF65-F5344CB8AC3E}">
        <p14:creationId xmlns:p14="http://schemas.microsoft.com/office/powerpoint/2010/main" val="226333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F7ABA-9256-614A-7E37-99B71DDBAA85}"/>
              </a:ext>
            </a:extLst>
          </p:cNvPr>
          <p:cNvSpPr>
            <a:spLocks noGrp="1"/>
          </p:cNvSpPr>
          <p:nvPr>
            <p:ph type="title"/>
          </p:nvPr>
        </p:nvSpPr>
        <p:spPr>
          <a:xfrm>
            <a:off x="838200" y="365126"/>
            <a:ext cx="10515600" cy="779962"/>
          </a:xfr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r>
              <a:rPr lang="en-US" dirty="0">
                <a:solidFill>
                  <a:schemeClr val="bg1"/>
                </a:solidFill>
              </a:rPr>
              <a:t>Title IX</a:t>
            </a:r>
          </a:p>
        </p:txBody>
      </p:sp>
      <p:sp>
        <p:nvSpPr>
          <p:cNvPr id="3" name="Text Placeholder 2">
            <a:extLst>
              <a:ext uri="{FF2B5EF4-FFF2-40B4-BE49-F238E27FC236}">
                <a16:creationId xmlns:a16="http://schemas.microsoft.com/office/drawing/2014/main" id="{610E4287-9A8A-0CA7-31E1-0ED46408669E}"/>
              </a:ext>
            </a:extLst>
          </p:cNvPr>
          <p:cNvSpPr>
            <a:spLocks noGrp="1"/>
          </p:cNvSpPr>
          <p:nvPr>
            <p:ph sz="half" idx="1"/>
          </p:nvPr>
        </p:nvSpPr>
        <p:spPr>
          <a:xfrm>
            <a:off x="838200" y="1825625"/>
            <a:ext cx="5181600" cy="3541505"/>
          </a:xfrm>
        </p:spPr>
        <p:txBody>
          <a:bodyPr>
            <a:normAutofit/>
          </a:bodyPr>
          <a:lstStyle/>
          <a:p>
            <a:pPr marL="0" indent="0">
              <a:buNone/>
            </a:pPr>
            <a:r>
              <a:rPr lang="en-US" sz="2600" i="1" dirty="0"/>
              <a:t>"No person in the United States shall, on the basis of sex, be excluded from participation in, be denied the benefits of, or be subjected to discrimination under any educational program or activity receiving Federal financial assistance."</a:t>
            </a:r>
            <a:endParaRPr lang="en-US" sz="2600" dirty="0"/>
          </a:p>
        </p:txBody>
      </p:sp>
      <p:pic>
        <p:nvPicPr>
          <p:cNvPr id="6" name="Picture 5">
            <a:extLst>
              <a:ext uri="{FF2B5EF4-FFF2-40B4-BE49-F238E27FC236}">
                <a16:creationId xmlns:a16="http://schemas.microsoft.com/office/drawing/2014/main" id="{9C944020-41E7-9BB7-A9F6-8B331FB5093A}"/>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6196540" y="1894520"/>
            <a:ext cx="5533498" cy="27917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Slide Number Placeholder 3">
            <a:extLst>
              <a:ext uri="{FF2B5EF4-FFF2-40B4-BE49-F238E27FC236}">
                <a16:creationId xmlns:a16="http://schemas.microsoft.com/office/drawing/2014/main" id="{FA3692E9-105D-B9E0-BE08-25566C95EB17}"/>
              </a:ext>
            </a:extLst>
          </p:cNvPr>
          <p:cNvSpPr>
            <a:spLocks noGrp="1"/>
          </p:cNvSpPr>
          <p:nvPr>
            <p:ph type="sldNum" sz="quarter" idx="12"/>
          </p:nvPr>
        </p:nvSpPr>
        <p:spPr>
          <a:xfrm>
            <a:off x="10650070" y="6047667"/>
            <a:ext cx="703729" cy="365125"/>
          </a:xfrm>
        </p:spPr>
        <p:txBody>
          <a:bodyPr anchor="ctr">
            <a:normAutofit/>
          </a:bodyPr>
          <a:lstStyle/>
          <a:p>
            <a:pPr>
              <a:spcAft>
                <a:spcPts val="600"/>
              </a:spcAft>
            </a:pPr>
            <a:fld id="{C6C19187-0210-4CC7-AE51-7FFB2AB55339}" type="slidenum">
              <a:rPr lang="en-US" smtClean="0"/>
              <a:pPr>
                <a:spcAft>
                  <a:spcPts val="600"/>
                </a:spcAft>
              </a:pPr>
              <a:t>2</a:t>
            </a:fld>
            <a:endParaRPr lang="en-US"/>
          </a:p>
        </p:txBody>
      </p:sp>
      <p:sp>
        <p:nvSpPr>
          <p:cNvPr id="5" name="TextBox 4">
            <a:extLst>
              <a:ext uri="{FF2B5EF4-FFF2-40B4-BE49-F238E27FC236}">
                <a16:creationId xmlns:a16="http://schemas.microsoft.com/office/drawing/2014/main" id="{EDC9EC75-1AC0-CA16-8CC3-AAB813F03B41}"/>
              </a:ext>
            </a:extLst>
          </p:cNvPr>
          <p:cNvSpPr txBox="1"/>
          <p:nvPr/>
        </p:nvSpPr>
        <p:spPr>
          <a:xfrm>
            <a:off x="3045619" y="5678335"/>
            <a:ext cx="6100762" cy="369332"/>
          </a:xfrm>
          <a:prstGeom prst="rect">
            <a:avLst/>
          </a:prstGeom>
          <a:noFill/>
        </p:spPr>
        <p:txBody>
          <a:bodyPr wrap="square">
            <a:spAutoFit/>
          </a:bodyPr>
          <a:lstStyle/>
          <a:p>
            <a:pPr algn="ctr"/>
            <a:r>
              <a:rPr lang="en-US" dirty="0">
                <a:solidFill>
                  <a:schemeClr val="bg1"/>
                </a:solidFill>
              </a:rPr>
              <a:t>Title IX of the Education Amendments of 1972</a:t>
            </a:r>
          </a:p>
        </p:txBody>
      </p:sp>
    </p:spTree>
    <p:extLst>
      <p:ext uri="{BB962C8B-B14F-4D97-AF65-F5344CB8AC3E}">
        <p14:creationId xmlns:p14="http://schemas.microsoft.com/office/powerpoint/2010/main" val="2285046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17DAC-432E-BA8F-C270-1FBE20E4B8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7DC8C3-F74B-9C25-2533-507CC45B183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E65B010-4E15-13F0-AC72-4271AD8D2A5B}"/>
              </a:ext>
            </a:extLst>
          </p:cNvPr>
          <p:cNvSpPr>
            <a:spLocks noGrp="1"/>
          </p:cNvSpPr>
          <p:nvPr>
            <p:ph idx="1"/>
          </p:nvPr>
        </p:nvSpPr>
        <p:spPr/>
        <p:txBody>
          <a:bodyPr>
            <a:normAutofit/>
          </a:bodyPr>
          <a:lstStyle/>
          <a:p>
            <a:r>
              <a:rPr lang="en-US" dirty="0"/>
              <a:t>Incapacitation: rational decision-making is rendered impossible</a:t>
            </a:r>
          </a:p>
          <a:p>
            <a:pPr lvl="1"/>
            <a:r>
              <a:rPr lang="en-US" dirty="0"/>
              <a:t>Drugs</a:t>
            </a:r>
          </a:p>
          <a:p>
            <a:pPr lvl="1"/>
            <a:r>
              <a:rPr lang="en-US" dirty="0"/>
              <a:t>Alcohol</a:t>
            </a:r>
          </a:p>
          <a:p>
            <a:pPr lvl="1"/>
            <a:r>
              <a:rPr lang="en-US" dirty="0"/>
              <a:t>Disability</a:t>
            </a:r>
          </a:p>
          <a:p>
            <a:pPr lvl="1"/>
            <a:r>
              <a:rPr lang="en-US" dirty="0"/>
              <a:t>Sleep</a:t>
            </a:r>
          </a:p>
          <a:p>
            <a:pPr lvl="1"/>
            <a:r>
              <a:rPr lang="en-US" dirty="0"/>
              <a:t>Unconsciousness</a:t>
            </a:r>
          </a:p>
          <a:p>
            <a:pPr lvl="1"/>
            <a:r>
              <a:rPr lang="en-US" dirty="0"/>
              <a:t>Illness</a:t>
            </a:r>
          </a:p>
          <a:p>
            <a:r>
              <a:rPr lang="en-US" dirty="0"/>
              <a:t>Respondent knew or should have known</a:t>
            </a:r>
          </a:p>
          <a:p>
            <a:endParaRPr lang="en-US" dirty="0"/>
          </a:p>
          <a:p>
            <a:endParaRPr lang="en-US" dirty="0"/>
          </a:p>
        </p:txBody>
      </p:sp>
      <p:sp>
        <p:nvSpPr>
          <p:cNvPr id="4" name="Slide Number Placeholder 3">
            <a:extLst>
              <a:ext uri="{FF2B5EF4-FFF2-40B4-BE49-F238E27FC236}">
                <a16:creationId xmlns:a16="http://schemas.microsoft.com/office/drawing/2014/main" id="{80AB4E8A-6CEE-FA93-E7C2-F5EA03862A87}"/>
              </a:ext>
            </a:extLst>
          </p:cNvPr>
          <p:cNvSpPr>
            <a:spLocks noGrp="1"/>
          </p:cNvSpPr>
          <p:nvPr>
            <p:ph type="sldNum" sz="quarter" idx="12"/>
          </p:nvPr>
        </p:nvSpPr>
        <p:spPr/>
        <p:txBody>
          <a:bodyPr/>
          <a:lstStyle/>
          <a:p>
            <a:fld id="{C6C19187-0210-4CC7-AE51-7FFB2AB55339}" type="slidenum">
              <a:rPr lang="en-US" smtClean="0"/>
              <a:t>20</a:t>
            </a:fld>
            <a:endParaRPr lang="en-US"/>
          </a:p>
        </p:txBody>
      </p:sp>
      <p:sp>
        <p:nvSpPr>
          <p:cNvPr id="5" name="Title 1">
            <a:extLst>
              <a:ext uri="{FF2B5EF4-FFF2-40B4-BE49-F238E27FC236}">
                <a16:creationId xmlns:a16="http://schemas.microsoft.com/office/drawing/2014/main" id="{430E757C-C1B3-7253-6158-A2619945FE90}"/>
              </a:ext>
            </a:extLst>
          </p:cNvPr>
          <p:cNvSpPr txBox="1">
            <a:spLocks/>
          </p:cNvSpPr>
          <p:nvPr/>
        </p:nvSpPr>
        <p:spPr>
          <a:xfrm>
            <a:off x="838200" y="365126"/>
            <a:ext cx="10515600" cy="936418"/>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ctr">
              <a:lnSpc>
                <a:spcPct val="90000"/>
              </a:lnSpc>
              <a:spcBef>
                <a:spcPct val="0"/>
              </a:spcBef>
              <a:buNone/>
              <a:defRPr sz="4400">
                <a:solidFill>
                  <a:schemeClr val="bg1"/>
                </a:solidFill>
                <a:latin typeface="+mj-lt"/>
                <a:ea typeface="+mj-ea"/>
                <a:cs typeface="+mj-cs"/>
              </a:defRPr>
            </a:lvl1pPr>
          </a:lstStyle>
          <a:p>
            <a:r>
              <a:rPr lang="en-US" dirty="0"/>
              <a:t>Consent - Incapacitation</a:t>
            </a:r>
          </a:p>
        </p:txBody>
      </p:sp>
      <p:sp>
        <p:nvSpPr>
          <p:cNvPr id="6" name="TextBox 5">
            <a:extLst>
              <a:ext uri="{FF2B5EF4-FFF2-40B4-BE49-F238E27FC236}">
                <a16:creationId xmlns:a16="http://schemas.microsoft.com/office/drawing/2014/main" id="{D870003C-CF03-651C-D647-EE5BFF926E74}"/>
              </a:ext>
            </a:extLst>
          </p:cNvPr>
          <p:cNvSpPr txBox="1"/>
          <p:nvPr/>
        </p:nvSpPr>
        <p:spPr>
          <a:xfrm>
            <a:off x="3045619" y="5678335"/>
            <a:ext cx="6100762" cy="369332"/>
          </a:xfrm>
          <a:prstGeom prst="rect">
            <a:avLst/>
          </a:prstGeom>
          <a:noFill/>
        </p:spPr>
        <p:txBody>
          <a:bodyPr wrap="square">
            <a:spAutoFit/>
          </a:bodyPr>
          <a:lstStyle/>
          <a:p>
            <a:pPr algn="ctr"/>
            <a:r>
              <a:rPr lang="en-US" dirty="0">
                <a:solidFill>
                  <a:schemeClr val="bg1"/>
                </a:solidFill>
              </a:rPr>
              <a:t>CRR 600.020.B.3</a:t>
            </a:r>
          </a:p>
        </p:txBody>
      </p:sp>
    </p:spTree>
    <p:extLst>
      <p:ext uri="{BB962C8B-B14F-4D97-AF65-F5344CB8AC3E}">
        <p14:creationId xmlns:p14="http://schemas.microsoft.com/office/powerpoint/2010/main" val="3575409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C05E9-61B3-EFFA-C98C-1BD6981C0C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94321D-BABD-E3A7-6299-D11048CCB74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2AA25DC-6B49-D5FE-1512-45B2B996B874}"/>
              </a:ext>
            </a:extLst>
          </p:cNvPr>
          <p:cNvSpPr>
            <a:spLocks noGrp="1"/>
          </p:cNvSpPr>
          <p:nvPr>
            <p:ph idx="1"/>
          </p:nvPr>
        </p:nvSpPr>
        <p:spPr/>
        <p:txBody>
          <a:bodyPr>
            <a:normAutofit fontScale="92500" lnSpcReduction="10000"/>
          </a:bodyPr>
          <a:lstStyle/>
          <a:p>
            <a:r>
              <a:rPr lang="en-US" dirty="0"/>
              <a:t>Indicators of incapacity</a:t>
            </a:r>
          </a:p>
          <a:p>
            <a:pPr fontAlgn="base"/>
            <a:r>
              <a:rPr lang="en-US" dirty="0"/>
              <a:t>Lack of awareness of circumstances or surroundings (e.g., an inability to understand, either temporarily or permanently, the who, what, where, how and/or why of the circumstances; blackout state)</a:t>
            </a:r>
          </a:p>
          <a:p>
            <a:pPr fontAlgn="base"/>
            <a:r>
              <a:rPr lang="en-US" dirty="0"/>
              <a:t>Inability to physically or verbally communicate coherently, particularly with regard to consent (e.g., slurred or incoherent speech)</a:t>
            </a:r>
          </a:p>
          <a:p>
            <a:pPr fontAlgn="base"/>
            <a:r>
              <a:rPr lang="en-US" dirty="0"/>
              <a:t>Lack of full control over physical movements (e.g., difficulty walking or standing without stumbling or assistance)</a:t>
            </a:r>
          </a:p>
          <a:p>
            <a:pPr fontAlgn="base"/>
            <a:r>
              <a:rPr lang="en-US" dirty="0"/>
              <a:t>Physical symptoms (e.g., vomiting or incontinence).</a:t>
            </a:r>
          </a:p>
          <a:p>
            <a:endParaRPr lang="en-US" dirty="0"/>
          </a:p>
          <a:p>
            <a:endParaRPr lang="en-US" dirty="0"/>
          </a:p>
        </p:txBody>
      </p:sp>
      <p:sp>
        <p:nvSpPr>
          <p:cNvPr id="4" name="Slide Number Placeholder 3">
            <a:extLst>
              <a:ext uri="{FF2B5EF4-FFF2-40B4-BE49-F238E27FC236}">
                <a16:creationId xmlns:a16="http://schemas.microsoft.com/office/drawing/2014/main" id="{FE8BD64B-AD66-FDFA-0932-936008AEC48C}"/>
              </a:ext>
            </a:extLst>
          </p:cNvPr>
          <p:cNvSpPr>
            <a:spLocks noGrp="1"/>
          </p:cNvSpPr>
          <p:nvPr>
            <p:ph type="sldNum" sz="quarter" idx="12"/>
          </p:nvPr>
        </p:nvSpPr>
        <p:spPr/>
        <p:txBody>
          <a:bodyPr/>
          <a:lstStyle/>
          <a:p>
            <a:fld id="{C6C19187-0210-4CC7-AE51-7FFB2AB55339}" type="slidenum">
              <a:rPr lang="en-US" smtClean="0"/>
              <a:t>21</a:t>
            </a:fld>
            <a:endParaRPr lang="en-US"/>
          </a:p>
        </p:txBody>
      </p:sp>
      <p:sp>
        <p:nvSpPr>
          <p:cNvPr id="5" name="Title 1">
            <a:extLst>
              <a:ext uri="{FF2B5EF4-FFF2-40B4-BE49-F238E27FC236}">
                <a16:creationId xmlns:a16="http://schemas.microsoft.com/office/drawing/2014/main" id="{E3AAAC78-B530-F75A-1D71-29412916C4F6}"/>
              </a:ext>
            </a:extLst>
          </p:cNvPr>
          <p:cNvSpPr txBox="1">
            <a:spLocks/>
          </p:cNvSpPr>
          <p:nvPr/>
        </p:nvSpPr>
        <p:spPr>
          <a:xfrm>
            <a:off x="838200" y="365126"/>
            <a:ext cx="10515600" cy="936418"/>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ctr">
              <a:lnSpc>
                <a:spcPct val="90000"/>
              </a:lnSpc>
              <a:spcBef>
                <a:spcPct val="0"/>
              </a:spcBef>
              <a:buNone/>
              <a:defRPr sz="4400">
                <a:solidFill>
                  <a:schemeClr val="bg1"/>
                </a:solidFill>
                <a:latin typeface="+mj-lt"/>
                <a:ea typeface="+mj-ea"/>
                <a:cs typeface="+mj-cs"/>
              </a:defRPr>
            </a:lvl1pPr>
          </a:lstStyle>
          <a:p>
            <a:r>
              <a:rPr lang="en-US" dirty="0"/>
              <a:t>Consent - Incapacitation</a:t>
            </a:r>
          </a:p>
        </p:txBody>
      </p:sp>
      <p:sp>
        <p:nvSpPr>
          <p:cNvPr id="6" name="TextBox 5">
            <a:extLst>
              <a:ext uri="{FF2B5EF4-FFF2-40B4-BE49-F238E27FC236}">
                <a16:creationId xmlns:a16="http://schemas.microsoft.com/office/drawing/2014/main" id="{7B5B9D36-25C3-3BBF-EC59-092C7CF2FA00}"/>
              </a:ext>
            </a:extLst>
          </p:cNvPr>
          <p:cNvSpPr txBox="1"/>
          <p:nvPr/>
        </p:nvSpPr>
        <p:spPr>
          <a:xfrm>
            <a:off x="3045619" y="5678335"/>
            <a:ext cx="6100762" cy="369332"/>
          </a:xfrm>
          <a:prstGeom prst="rect">
            <a:avLst/>
          </a:prstGeom>
          <a:noFill/>
        </p:spPr>
        <p:txBody>
          <a:bodyPr wrap="square">
            <a:spAutoFit/>
          </a:bodyPr>
          <a:lstStyle/>
          <a:p>
            <a:pPr algn="ctr"/>
            <a:r>
              <a:rPr lang="en-US" dirty="0">
                <a:solidFill>
                  <a:schemeClr val="bg1"/>
                </a:solidFill>
              </a:rPr>
              <a:t>CRR 600.020.B.3</a:t>
            </a:r>
          </a:p>
        </p:txBody>
      </p:sp>
    </p:spTree>
    <p:extLst>
      <p:ext uri="{BB962C8B-B14F-4D97-AF65-F5344CB8AC3E}">
        <p14:creationId xmlns:p14="http://schemas.microsoft.com/office/powerpoint/2010/main" val="1575229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3073A-1F3C-A435-2737-2CDA7A098571}"/>
            </a:ext>
          </a:extLst>
        </p:cNvPr>
        <p:cNvGrpSpPr/>
        <p:nvPr/>
      </p:nvGrpSpPr>
      <p:grpSpPr>
        <a:xfrm>
          <a:off x="0" y="0"/>
          <a:ext cx="0" cy="0"/>
          <a:chOff x="0" y="0"/>
          <a:chExt cx="0" cy="0"/>
        </a:xfrm>
      </p:grpSpPr>
      <p:pic>
        <p:nvPicPr>
          <p:cNvPr id="6" name="Picture 5" descr="Popcorn spread on a pink background">
            <a:extLst>
              <a:ext uri="{FF2B5EF4-FFF2-40B4-BE49-F238E27FC236}">
                <a16:creationId xmlns:a16="http://schemas.microsoft.com/office/drawing/2014/main" id="{974688A5-9859-7F6D-6B35-31105A9C9F12}"/>
              </a:ext>
            </a:extLst>
          </p:cNvPr>
          <p:cNvPicPr>
            <a:picLocks noChangeAspect="1"/>
          </p:cNvPicPr>
          <p:nvPr/>
        </p:nvPicPr>
        <p:blipFill>
          <a:blip r:embed="rId3" cstate="print">
            <a:extLst>
              <a:ext uri="{28A0092B-C50C-407E-A947-70E740481C1C}">
                <a14:useLocalDpi xmlns:a14="http://schemas.microsoft.com/office/drawing/2010/main"/>
              </a:ext>
            </a:extLst>
          </a:blip>
          <a:srcRect t="-2253"/>
          <a:stretch>
            <a:fillRect/>
          </a:stretch>
        </p:blipFill>
        <p:spPr>
          <a:xfrm>
            <a:off x="57359" y="365125"/>
            <a:ext cx="2771775" cy="4900612"/>
          </a:xfrm>
          <a:prstGeom prst="rect">
            <a:avLst/>
          </a:prstGeom>
        </p:spPr>
      </p:pic>
      <p:sp>
        <p:nvSpPr>
          <p:cNvPr id="2" name="Content Placeholder 1">
            <a:extLst>
              <a:ext uri="{FF2B5EF4-FFF2-40B4-BE49-F238E27FC236}">
                <a16:creationId xmlns:a16="http://schemas.microsoft.com/office/drawing/2014/main" id="{0589C41B-C4F2-AA2E-9E3A-39F38B8F895F}"/>
              </a:ext>
            </a:extLst>
          </p:cNvPr>
          <p:cNvSpPr>
            <a:spLocks noGrp="1"/>
          </p:cNvSpPr>
          <p:nvPr>
            <p:ph idx="1"/>
          </p:nvPr>
        </p:nvSpPr>
        <p:spPr>
          <a:xfrm>
            <a:off x="3195919" y="885824"/>
            <a:ext cx="8677834" cy="5014913"/>
          </a:xfrm>
        </p:spPr>
        <p:txBody>
          <a:bodyPr anchor="t">
            <a:normAutofit fontScale="85000" lnSpcReduction="20000"/>
          </a:bodyPr>
          <a:lstStyle/>
          <a:p>
            <a:pPr marL="457200" indent="-457200">
              <a:buFont typeface="Wingdings" panose="05000000000000000000" pitchFamily="2" charset="2"/>
              <a:buChar char="Ø"/>
            </a:pPr>
            <a:r>
              <a:rPr lang="en-US" dirty="0"/>
              <a:t>CP flirted with multiple men at the party</a:t>
            </a:r>
          </a:p>
          <a:p>
            <a:pPr marL="457200" indent="-457200">
              <a:buFont typeface="Wingdings" panose="05000000000000000000" pitchFamily="2" charset="2"/>
              <a:buChar char="Ø"/>
            </a:pPr>
            <a:r>
              <a:rPr lang="en-US" dirty="0"/>
              <a:t>Someone took pictures of CP making out with RP at the party and sent them to her boyfriend</a:t>
            </a:r>
          </a:p>
          <a:p>
            <a:pPr marL="457200" indent="-457200">
              <a:buFont typeface="Wingdings" panose="05000000000000000000" pitchFamily="2" charset="2"/>
              <a:buChar char="Ø"/>
            </a:pPr>
            <a:r>
              <a:rPr lang="en-US" dirty="0"/>
              <a:t>CP goes to parties every weekend and consistently drinks multiple drinks</a:t>
            </a:r>
          </a:p>
          <a:p>
            <a:pPr marL="457200" indent="-457200">
              <a:buFont typeface="Wingdings" panose="05000000000000000000" pitchFamily="2" charset="2"/>
              <a:buChar char="Ø"/>
            </a:pPr>
            <a:r>
              <a:rPr lang="en-US" dirty="0"/>
              <a:t>CP went to the hospital the next day to get a tox screen and a rape kit completed</a:t>
            </a:r>
          </a:p>
          <a:p>
            <a:pPr marL="457200" indent="-457200">
              <a:buFont typeface="Wingdings" panose="05000000000000000000" pitchFamily="2" charset="2"/>
              <a:buChar char="Ø"/>
            </a:pPr>
            <a:r>
              <a:rPr lang="en-US" dirty="0"/>
              <a:t>Witness who took the pictures does not attend the hearing</a:t>
            </a:r>
          </a:p>
          <a:p>
            <a:pPr marL="457200" indent="-457200">
              <a:buFont typeface="Wingdings" panose="05000000000000000000" pitchFamily="2" charset="2"/>
              <a:buChar char="Ø"/>
            </a:pPr>
            <a:r>
              <a:rPr lang="en-US" dirty="0"/>
              <a:t>RP invokes the 5</a:t>
            </a:r>
            <a:r>
              <a:rPr lang="en-US" baseline="30000" dirty="0"/>
              <a:t>th</a:t>
            </a:r>
            <a:r>
              <a:rPr lang="en-US" dirty="0"/>
              <a:t> amendment – appears but does not answer questions</a:t>
            </a:r>
          </a:p>
          <a:p>
            <a:pPr marL="457200" indent="-457200">
              <a:buFont typeface="Wingdings" panose="05000000000000000000" pitchFamily="2" charset="2"/>
              <a:buChar char="Ø"/>
            </a:pPr>
            <a:r>
              <a:rPr lang="en-US" dirty="0"/>
              <a:t>RP answers questions, but states he was too drunk to remember anything, so gives no substantive answers</a:t>
            </a:r>
          </a:p>
        </p:txBody>
      </p:sp>
      <p:sp>
        <p:nvSpPr>
          <p:cNvPr id="3" name="Title 2">
            <a:extLst>
              <a:ext uri="{FF2B5EF4-FFF2-40B4-BE49-F238E27FC236}">
                <a16:creationId xmlns:a16="http://schemas.microsoft.com/office/drawing/2014/main" id="{C75A8BD7-8CFC-6BE0-8B0E-1CF8E2580076}"/>
              </a:ext>
            </a:extLst>
          </p:cNvPr>
          <p:cNvSpPr>
            <a:spLocks noGrp="1"/>
          </p:cNvSpPr>
          <p:nvPr>
            <p:ph type="title"/>
          </p:nvPr>
        </p:nvSpPr>
        <p:spPr>
          <a:xfrm>
            <a:off x="3348260" y="215900"/>
            <a:ext cx="8525493" cy="669925"/>
          </a:xfrm>
        </p:spPr>
        <p:txBody>
          <a:bodyPr anchor="b"/>
          <a:lstStyle/>
          <a:p>
            <a:pPr algn="ctr"/>
            <a:r>
              <a:rPr lang="en-US" b="1" i="1" dirty="0"/>
              <a:t>Consider the Evidence - Object? </a:t>
            </a:r>
          </a:p>
        </p:txBody>
      </p:sp>
      <p:sp>
        <p:nvSpPr>
          <p:cNvPr id="4" name="Slide Number Placeholder 3">
            <a:extLst>
              <a:ext uri="{FF2B5EF4-FFF2-40B4-BE49-F238E27FC236}">
                <a16:creationId xmlns:a16="http://schemas.microsoft.com/office/drawing/2014/main" id="{D28ECDC3-0F6E-D04D-6431-90855F0B4F5A}"/>
              </a:ext>
            </a:extLst>
          </p:cNvPr>
          <p:cNvSpPr>
            <a:spLocks noGrp="1"/>
          </p:cNvSpPr>
          <p:nvPr>
            <p:ph type="sldNum" sz="quarter" idx="12"/>
          </p:nvPr>
        </p:nvSpPr>
        <p:spPr/>
        <p:txBody>
          <a:bodyPr/>
          <a:lstStyle/>
          <a:p>
            <a:fld id="{C6C19187-0210-4CC7-AE51-7FFB2AB55339}" type="slidenum">
              <a:rPr lang="en-US" smtClean="0"/>
              <a:t>22</a:t>
            </a:fld>
            <a:endParaRPr lang="en-US"/>
          </a:p>
        </p:txBody>
      </p:sp>
    </p:spTree>
    <p:extLst>
      <p:ext uri="{BB962C8B-B14F-4D97-AF65-F5344CB8AC3E}">
        <p14:creationId xmlns:p14="http://schemas.microsoft.com/office/powerpoint/2010/main" val="2671305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4C513-A201-1180-AE48-FEE147328E48}"/>
            </a:ext>
          </a:extLst>
        </p:cNvPr>
        <p:cNvGrpSpPr/>
        <p:nvPr/>
      </p:nvGrpSpPr>
      <p:grpSpPr>
        <a:xfrm>
          <a:off x="0" y="0"/>
          <a:ext cx="0" cy="0"/>
          <a:chOff x="0" y="0"/>
          <a:chExt cx="0" cy="0"/>
        </a:xfrm>
      </p:grpSpPr>
      <p:pic>
        <p:nvPicPr>
          <p:cNvPr id="6" name="Picture 5" descr="Popcorn spread on a pink background">
            <a:extLst>
              <a:ext uri="{FF2B5EF4-FFF2-40B4-BE49-F238E27FC236}">
                <a16:creationId xmlns:a16="http://schemas.microsoft.com/office/drawing/2014/main" id="{F86B2726-8EA8-F5B4-A772-C1180BE3DD54}"/>
              </a:ext>
            </a:extLst>
          </p:cNvPr>
          <p:cNvPicPr>
            <a:picLocks noChangeAspect="1"/>
          </p:cNvPicPr>
          <p:nvPr/>
        </p:nvPicPr>
        <p:blipFill>
          <a:blip r:embed="rId3" cstate="print">
            <a:extLst>
              <a:ext uri="{28A0092B-C50C-407E-A947-70E740481C1C}">
                <a14:useLocalDpi xmlns:a14="http://schemas.microsoft.com/office/drawing/2010/main"/>
              </a:ext>
            </a:extLst>
          </a:blip>
          <a:srcRect t="-2253"/>
          <a:stretch>
            <a:fillRect/>
          </a:stretch>
        </p:blipFill>
        <p:spPr>
          <a:xfrm>
            <a:off x="57359" y="365125"/>
            <a:ext cx="2771775" cy="4900612"/>
          </a:xfrm>
          <a:prstGeom prst="rect">
            <a:avLst/>
          </a:prstGeom>
        </p:spPr>
      </p:pic>
      <p:sp>
        <p:nvSpPr>
          <p:cNvPr id="2" name="Content Placeholder 1">
            <a:extLst>
              <a:ext uri="{FF2B5EF4-FFF2-40B4-BE49-F238E27FC236}">
                <a16:creationId xmlns:a16="http://schemas.microsoft.com/office/drawing/2014/main" id="{F4F0C244-B520-EDFB-F204-3D44CFE25DFC}"/>
              </a:ext>
            </a:extLst>
          </p:cNvPr>
          <p:cNvSpPr>
            <a:spLocks noGrp="1"/>
          </p:cNvSpPr>
          <p:nvPr>
            <p:ph idx="1"/>
          </p:nvPr>
        </p:nvSpPr>
        <p:spPr>
          <a:xfrm>
            <a:off x="3195919" y="885824"/>
            <a:ext cx="8677834" cy="5014913"/>
          </a:xfrm>
        </p:spPr>
        <p:txBody>
          <a:bodyPr anchor="t">
            <a:normAutofit/>
          </a:bodyPr>
          <a:lstStyle/>
          <a:p>
            <a:pPr marL="457200" indent="-457200">
              <a:buFont typeface="Wingdings" panose="05000000000000000000" pitchFamily="2" charset="2"/>
              <a:buChar char="Ø"/>
            </a:pPr>
            <a:r>
              <a:rPr lang="en-US" dirty="0"/>
              <a:t>CP vomits on RP’s floor</a:t>
            </a:r>
          </a:p>
          <a:p>
            <a:pPr marL="457200" indent="-457200">
              <a:buFont typeface="Wingdings" panose="05000000000000000000" pitchFamily="2" charset="2"/>
              <a:buChar char="Ø"/>
            </a:pPr>
            <a:r>
              <a:rPr lang="en-US" dirty="0"/>
              <a:t>Alternatively: RP doesn’t know CP vomited. </a:t>
            </a:r>
          </a:p>
          <a:p>
            <a:pPr marL="457200" indent="-457200">
              <a:buFont typeface="Wingdings" panose="05000000000000000000" pitchFamily="2" charset="2"/>
              <a:buChar char="Ø"/>
            </a:pPr>
            <a:r>
              <a:rPr lang="en-US" dirty="0"/>
              <a:t>While being cleaned up, CP tells bystander she knows where she is and wants to stay</a:t>
            </a:r>
          </a:p>
          <a:p>
            <a:pPr marL="457200" indent="-457200">
              <a:buFont typeface="Wingdings" panose="05000000000000000000" pitchFamily="2" charset="2"/>
              <a:buChar char="Ø"/>
            </a:pPr>
            <a:r>
              <a:rPr lang="en-US" dirty="0"/>
              <a:t>CP &amp; RP walk up two flights of stairs to RP’s room</a:t>
            </a:r>
          </a:p>
          <a:p>
            <a:pPr marL="457200" indent="-457200">
              <a:buFont typeface="Wingdings" panose="05000000000000000000" pitchFamily="2" charset="2"/>
              <a:buChar char="Ø"/>
            </a:pPr>
            <a:r>
              <a:rPr lang="en-US" dirty="0"/>
              <a:t>CP &amp; RP have sex 30 minutes after vomiting</a:t>
            </a:r>
          </a:p>
          <a:p>
            <a:pPr marL="457200" indent="-457200">
              <a:buFont typeface="Wingdings" panose="05000000000000000000" pitchFamily="2" charset="2"/>
              <a:buChar char="Ø"/>
            </a:pPr>
            <a:r>
              <a:rPr lang="en-US" dirty="0"/>
              <a:t>CP &amp; RP have sex 6 hours after vomiting</a:t>
            </a:r>
          </a:p>
          <a:p>
            <a:pPr marL="457200" indent="-457200">
              <a:buFont typeface="Wingdings" panose="05000000000000000000" pitchFamily="2" charset="2"/>
              <a:buChar char="Ø"/>
            </a:pPr>
            <a:r>
              <a:rPr lang="en-US" dirty="0"/>
              <a:t>Witness: No protests/both participate</a:t>
            </a:r>
          </a:p>
        </p:txBody>
      </p:sp>
      <p:sp>
        <p:nvSpPr>
          <p:cNvPr id="3" name="Title 2">
            <a:extLst>
              <a:ext uri="{FF2B5EF4-FFF2-40B4-BE49-F238E27FC236}">
                <a16:creationId xmlns:a16="http://schemas.microsoft.com/office/drawing/2014/main" id="{81A313B5-1397-4040-7FDE-8232D66942BF}"/>
              </a:ext>
            </a:extLst>
          </p:cNvPr>
          <p:cNvSpPr>
            <a:spLocks noGrp="1"/>
          </p:cNvSpPr>
          <p:nvPr>
            <p:ph type="title"/>
          </p:nvPr>
        </p:nvSpPr>
        <p:spPr>
          <a:xfrm>
            <a:off x="3348260" y="215900"/>
            <a:ext cx="8525493" cy="669925"/>
          </a:xfrm>
        </p:spPr>
        <p:txBody>
          <a:bodyPr anchor="b"/>
          <a:lstStyle/>
          <a:p>
            <a:pPr algn="ctr"/>
            <a:r>
              <a:rPr lang="en-US" b="1" i="1" dirty="0"/>
              <a:t>Scenario Twists</a:t>
            </a:r>
          </a:p>
        </p:txBody>
      </p:sp>
      <p:sp>
        <p:nvSpPr>
          <p:cNvPr id="4" name="Slide Number Placeholder 3">
            <a:extLst>
              <a:ext uri="{FF2B5EF4-FFF2-40B4-BE49-F238E27FC236}">
                <a16:creationId xmlns:a16="http://schemas.microsoft.com/office/drawing/2014/main" id="{9040A627-BA43-FDFD-6FB2-903809B1AB05}"/>
              </a:ext>
            </a:extLst>
          </p:cNvPr>
          <p:cNvSpPr>
            <a:spLocks noGrp="1"/>
          </p:cNvSpPr>
          <p:nvPr>
            <p:ph type="sldNum" sz="quarter" idx="12"/>
          </p:nvPr>
        </p:nvSpPr>
        <p:spPr/>
        <p:txBody>
          <a:bodyPr/>
          <a:lstStyle/>
          <a:p>
            <a:fld id="{C6C19187-0210-4CC7-AE51-7FFB2AB55339}" type="slidenum">
              <a:rPr lang="en-US" smtClean="0"/>
              <a:t>23</a:t>
            </a:fld>
            <a:endParaRPr lang="en-US"/>
          </a:p>
        </p:txBody>
      </p:sp>
    </p:spTree>
    <p:extLst>
      <p:ext uri="{BB962C8B-B14F-4D97-AF65-F5344CB8AC3E}">
        <p14:creationId xmlns:p14="http://schemas.microsoft.com/office/powerpoint/2010/main" val="4067911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98B87-881F-17E9-CDF3-F7A22F17F85D}"/>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1E89FC26-9F44-1572-DF49-25E20B5C4DFF}"/>
              </a:ext>
            </a:extLst>
          </p:cNvPr>
          <p:cNvSpPr>
            <a:spLocks noGrp="1"/>
          </p:cNvSpPr>
          <p:nvPr>
            <p:ph idx="1"/>
          </p:nvPr>
        </p:nvSpPr>
        <p:spPr/>
        <p:txBody>
          <a:bodyPr>
            <a:normAutofit lnSpcReduction="10000"/>
          </a:bodyPr>
          <a:lstStyle/>
          <a:p>
            <a:r>
              <a:rPr lang="en-US" dirty="0">
                <a:hlinkClick r:id="rId2"/>
              </a:rPr>
              <a:t>https://equity.missouri.edu/reporting-and-policies/</a:t>
            </a:r>
            <a:r>
              <a:rPr lang="en-US" dirty="0"/>
              <a:t> </a:t>
            </a:r>
          </a:p>
          <a:p>
            <a:r>
              <a:rPr lang="en-US" dirty="0"/>
              <a:t>Guide to Understanding the Title IX Process</a:t>
            </a:r>
          </a:p>
          <a:p>
            <a:r>
              <a:rPr lang="en-US" dirty="0"/>
              <a:t>CRR 600.020, 600.030</a:t>
            </a:r>
          </a:p>
          <a:p>
            <a:r>
              <a:rPr lang="en-US" dirty="0">
                <a:hlinkClick r:id="rId3"/>
              </a:rPr>
              <a:t>https://www.umsystem.edu/ums/equity/titleix</a:t>
            </a:r>
            <a:r>
              <a:rPr lang="en-US" dirty="0"/>
              <a:t> </a:t>
            </a:r>
          </a:p>
          <a:p>
            <a:r>
              <a:rPr lang="en-US" dirty="0"/>
              <a:t>Andy Hayes – MU Title IX Coordinator </a:t>
            </a:r>
          </a:p>
          <a:p>
            <a:r>
              <a:rPr lang="en-US" dirty="0"/>
              <a:t>Charvel Vizitei – OGC: </a:t>
            </a:r>
            <a:r>
              <a:rPr lang="en-US" dirty="0">
                <a:hlinkClick r:id="rId4"/>
              </a:rPr>
              <a:t>charvel.vizitei@umsystem.edu</a:t>
            </a:r>
            <a:r>
              <a:rPr lang="en-US" dirty="0"/>
              <a:t> </a:t>
            </a:r>
          </a:p>
          <a:p>
            <a:r>
              <a:rPr lang="en-US" dirty="0"/>
              <a:t>Cheryl Schuetze – OGC: </a:t>
            </a:r>
            <a:r>
              <a:rPr lang="en-US" dirty="0">
                <a:hlinkClick r:id="rId5"/>
              </a:rPr>
              <a:t>cheryl.schuetez@umsystem.edu</a:t>
            </a:r>
            <a:r>
              <a:rPr lang="en-US" dirty="0"/>
              <a:t> </a:t>
            </a:r>
          </a:p>
        </p:txBody>
      </p:sp>
      <p:sp>
        <p:nvSpPr>
          <p:cNvPr id="4" name="Slide Number Placeholder 3">
            <a:extLst>
              <a:ext uri="{FF2B5EF4-FFF2-40B4-BE49-F238E27FC236}">
                <a16:creationId xmlns:a16="http://schemas.microsoft.com/office/drawing/2014/main" id="{942CD567-EFB6-3BDC-CEBD-46110EF9C383}"/>
              </a:ext>
            </a:extLst>
          </p:cNvPr>
          <p:cNvSpPr>
            <a:spLocks noGrp="1"/>
          </p:cNvSpPr>
          <p:nvPr>
            <p:ph type="sldNum" sz="quarter" idx="12"/>
          </p:nvPr>
        </p:nvSpPr>
        <p:spPr/>
        <p:txBody>
          <a:bodyPr/>
          <a:lstStyle/>
          <a:p>
            <a:fld id="{C6C19187-0210-4CC7-AE51-7FFB2AB55339}" type="slidenum">
              <a:rPr lang="en-US" smtClean="0"/>
              <a:t>24</a:t>
            </a:fld>
            <a:endParaRPr lang="en-US"/>
          </a:p>
        </p:txBody>
      </p:sp>
    </p:spTree>
    <p:extLst>
      <p:ext uri="{BB962C8B-B14F-4D97-AF65-F5344CB8AC3E}">
        <p14:creationId xmlns:p14="http://schemas.microsoft.com/office/powerpoint/2010/main" val="588277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48A37-1520-6957-7308-69F89770C135}"/>
              </a:ext>
            </a:extLst>
          </p:cNvPr>
          <p:cNvSpPr>
            <a:spLocks noGrp="1"/>
          </p:cNvSpPr>
          <p:nvPr>
            <p:ph type="title"/>
          </p:nvPr>
        </p:nvSpPr>
        <p:spPr>
          <a:xfrm>
            <a:off x="838199" y="-106363"/>
            <a:ext cx="10515600" cy="1325563"/>
          </a:xfrm>
        </p:spPr>
        <p:txBody>
          <a:bodyPr/>
          <a:lstStyle/>
          <a:p>
            <a:r>
              <a:rPr lang="en-US" sz="5400" b="1" dirty="0">
                <a:solidFill>
                  <a:srgbClr val="FFF523"/>
                </a:solidFill>
              </a:rPr>
              <a:t>Questions</a:t>
            </a:r>
            <a:endParaRPr lang="en-US" b="1" dirty="0">
              <a:solidFill>
                <a:srgbClr val="FFF523"/>
              </a:solidFill>
            </a:endParaRPr>
          </a:p>
        </p:txBody>
      </p:sp>
      <p:sp>
        <p:nvSpPr>
          <p:cNvPr id="3" name="Slide Number Placeholder 2">
            <a:extLst>
              <a:ext uri="{FF2B5EF4-FFF2-40B4-BE49-F238E27FC236}">
                <a16:creationId xmlns:a16="http://schemas.microsoft.com/office/drawing/2014/main" id="{6AA01663-18CD-951C-BBB3-DA0DF829A3A1}"/>
              </a:ext>
            </a:extLst>
          </p:cNvPr>
          <p:cNvSpPr>
            <a:spLocks noGrp="1"/>
          </p:cNvSpPr>
          <p:nvPr>
            <p:ph type="sldNum" sz="quarter" idx="12"/>
          </p:nvPr>
        </p:nvSpPr>
        <p:spPr/>
        <p:txBody>
          <a:bodyPr/>
          <a:lstStyle/>
          <a:p>
            <a:fld id="{C6C19187-0210-4CC7-AE51-7FFB2AB55339}" type="slidenum">
              <a:rPr lang="en-US" smtClean="0"/>
              <a:t>25</a:t>
            </a:fld>
            <a:endParaRPr lang="en-US"/>
          </a:p>
        </p:txBody>
      </p:sp>
    </p:spTree>
    <p:extLst>
      <p:ext uri="{BB962C8B-B14F-4D97-AF65-F5344CB8AC3E}">
        <p14:creationId xmlns:p14="http://schemas.microsoft.com/office/powerpoint/2010/main" val="4050645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8B61E-B1AE-A494-A2D3-5BEE5F997D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A4DF55-ABDF-C798-08E4-A65D89001314}"/>
              </a:ext>
            </a:extLst>
          </p:cNvPr>
          <p:cNvSpPr>
            <a:spLocks noGrp="1"/>
          </p:cNvSpPr>
          <p:nvPr>
            <p:ph type="title"/>
          </p:nvPr>
        </p:nvSpPr>
        <p:spPr>
          <a:xfrm>
            <a:off x="838200" y="365126"/>
            <a:ext cx="10515600" cy="779962"/>
          </a:xfr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r>
              <a:rPr lang="en-US" dirty="0">
                <a:solidFill>
                  <a:schemeClr val="bg1"/>
                </a:solidFill>
              </a:rPr>
              <a:t>Title IX at University of Missouri</a:t>
            </a:r>
          </a:p>
        </p:txBody>
      </p:sp>
      <p:sp>
        <p:nvSpPr>
          <p:cNvPr id="4" name="Slide Number Placeholder 3">
            <a:extLst>
              <a:ext uri="{FF2B5EF4-FFF2-40B4-BE49-F238E27FC236}">
                <a16:creationId xmlns:a16="http://schemas.microsoft.com/office/drawing/2014/main" id="{75D30534-9C35-8CD0-FB1A-EEC5CECF624B}"/>
              </a:ext>
            </a:extLst>
          </p:cNvPr>
          <p:cNvSpPr>
            <a:spLocks noGrp="1"/>
          </p:cNvSpPr>
          <p:nvPr>
            <p:ph type="sldNum" sz="quarter" idx="12"/>
          </p:nvPr>
        </p:nvSpPr>
        <p:spPr>
          <a:xfrm>
            <a:off x="10650070" y="6047667"/>
            <a:ext cx="703729" cy="365125"/>
          </a:xfrm>
        </p:spPr>
        <p:txBody>
          <a:bodyPr anchor="ctr">
            <a:normAutofit/>
          </a:bodyPr>
          <a:lstStyle/>
          <a:p>
            <a:pPr>
              <a:spcAft>
                <a:spcPts val="600"/>
              </a:spcAft>
            </a:pPr>
            <a:fld id="{C6C19187-0210-4CC7-AE51-7FFB2AB55339}" type="slidenum">
              <a:rPr lang="en-US" smtClean="0"/>
              <a:pPr>
                <a:spcAft>
                  <a:spcPts val="600"/>
                </a:spcAft>
              </a:pPr>
              <a:t>3</a:t>
            </a:fld>
            <a:endParaRPr lang="en-US"/>
          </a:p>
        </p:txBody>
      </p:sp>
      <p:pic>
        <p:nvPicPr>
          <p:cNvPr id="7" name="Picture 6">
            <a:extLst>
              <a:ext uri="{FF2B5EF4-FFF2-40B4-BE49-F238E27FC236}">
                <a16:creationId xmlns:a16="http://schemas.microsoft.com/office/drawing/2014/main" id="{44EDAD57-B0F3-0E24-CEB4-AA8482950F60}"/>
              </a:ext>
            </a:extLst>
          </p:cNvPr>
          <p:cNvPicPr>
            <a:picLocks noChangeAspect="1"/>
          </p:cNvPicPr>
          <p:nvPr/>
        </p:nvPicPr>
        <p:blipFill>
          <a:blip r:embed="rId3"/>
          <a:stretch>
            <a:fillRect/>
          </a:stretch>
        </p:blipFill>
        <p:spPr>
          <a:xfrm>
            <a:off x="1028700" y="1149334"/>
            <a:ext cx="10134600" cy="4559331"/>
          </a:xfrm>
          <a:prstGeom prst="rect">
            <a:avLst/>
          </a:prstGeom>
        </p:spPr>
      </p:pic>
    </p:spTree>
    <p:extLst>
      <p:ext uri="{BB962C8B-B14F-4D97-AF65-F5344CB8AC3E}">
        <p14:creationId xmlns:p14="http://schemas.microsoft.com/office/powerpoint/2010/main" val="2823309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8311D-76B1-70A4-20F1-D647B3CE2CAD}"/>
              </a:ext>
            </a:extLst>
          </p:cNvPr>
          <p:cNvSpPr>
            <a:spLocks noGrp="1"/>
          </p:cNvSpPr>
          <p:nvPr>
            <p:ph type="title"/>
          </p:nvPr>
        </p:nvSpPr>
        <p:spPr>
          <a:xfrm>
            <a:off x="838200" y="365126"/>
            <a:ext cx="10515600" cy="737922"/>
          </a:xfr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r>
              <a:rPr lang="en-US" dirty="0">
                <a:solidFill>
                  <a:schemeClr val="bg1"/>
                </a:solidFill>
              </a:rPr>
              <a:t>Prohibited Conduct</a:t>
            </a:r>
          </a:p>
        </p:txBody>
      </p:sp>
      <p:sp>
        <p:nvSpPr>
          <p:cNvPr id="3" name="Content Placeholder 2">
            <a:extLst>
              <a:ext uri="{FF2B5EF4-FFF2-40B4-BE49-F238E27FC236}">
                <a16:creationId xmlns:a16="http://schemas.microsoft.com/office/drawing/2014/main" id="{8E83D92B-3E41-A6B1-D931-48796813C5C1}"/>
              </a:ext>
            </a:extLst>
          </p:cNvPr>
          <p:cNvSpPr>
            <a:spLocks noGrp="1"/>
          </p:cNvSpPr>
          <p:nvPr>
            <p:ph idx="1"/>
          </p:nvPr>
        </p:nvSpPr>
        <p:spPr>
          <a:xfrm>
            <a:off x="3871912" y="1443039"/>
            <a:ext cx="7481887" cy="3882052"/>
          </a:xfrm>
        </p:spPr>
        <p:txBody>
          <a:bodyPr>
            <a:normAutofit/>
          </a:bodyPr>
          <a:lstStyle/>
          <a:p>
            <a:pPr marL="0" indent="0" algn="ctr">
              <a:buNone/>
            </a:pPr>
            <a:r>
              <a:rPr lang="en-US" sz="3600" i="1" dirty="0"/>
              <a:t>University policy “prohibits all students, employees, volunteers and visitors at the University from engaging in sexual harassment in a University education program or activity against a person in the United States.”</a:t>
            </a:r>
          </a:p>
        </p:txBody>
      </p:sp>
      <p:sp>
        <p:nvSpPr>
          <p:cNvPr id="4" name="Slide Number Placeholder 3">
            <a:extLst>
              <a:ext uri="{FF2B5EF4-FFF2-40B4-BE49-F238E27FC236}">
                <a16:creationId xmlns:a16="http://schemas.microsoft.com/office/drawing/2014/main" id="{A1027FE8-3A9D-E707-5E76-942EA6C44A3D}"/>
              </a:ext>
            </a:extLst>
          </p:cNvPr>
          <p:cNvSpPr>
            <a:spLocks noGrp="1"/>
          </p:cNvSpPr>
          <p:nvPr>
            <p:ph type="sldNum" sz="quarter" idx="12"/>
          </p:nvPr>
        </p:nvSpPr>
        <p:spPr/>
        <p:txBody>
          <a:bodyPr/>
          <a:lstStyle/>
          <a:p>
            <a:fld id="{C6C19187-0210-4CC7-AE51-7FFB2AB55339}" type="slidenum">
              <a:rPr lang="en-US" smtClean="0"/>
              <a:t>4</a:t>
            </a:fld>
            <a:endParaRPr lang="en-US"/>
          </a:p>
        </p:txBody>
      </p:sp>
      <p:sp>
        <p:nvSpPr>
          <p:cNvPr id="7" name="TextBox 6">
            <a:extLst>
              <a:ext uri="{FF2B5EF4-FFF2-40B4-BE49-F238E27FC236}">
                <a16:creationId xmlns:a16="http://schemas.microsoft.com/office/drawing/2014/main" id="{EA2BA291-3A19-FDCF-1475-9C9527216E76}"/>
              </a:ext>
            </a:extLst>
          </p:cNvPr>
          <p:cNvSpPr txBox="1"/>
          <p:nvPr/>
        </p:nvSpPr>
        <p:spPr>
          <a:xfrm>
            <a:off x="3045619" y="5678335"/>
            <a:ext cx="6100762" cy="369332"/>
          </a:xfrm>
          <a:prstGeom prst="rect">
            <a:avLst/>
          </a:prstGeom>
          <a:noFill/>
        </p:spPr>
        <p:txBody>
          <a:bodyPr wrap="square">
            <a:spAutoFit/>
          </a:bodyPr>
          <a:lstStyle/>
          <a:p>
            <a:pPr algn="ctr"/>
            <a:r>
              <a:rPr lang="en-US" dirty="0">
                <a:solidFill>
                  <a:schemeClr val="bg1"/>
                </a:solidFill>
              </a:rPr>
              <a:t>CRR 600.020.A</a:t>
            </a:r>
          </a:p>
        </p:txBody>
      </p:sp>
      <p:pic>
        <p:nvPicPr>
          <p:cNvPr id="9" name="Picture 8" descr="No swimming flag sign">
            <a:extLst>
              <a:ext uri="{FF2B5EF4-FFF2-40B4-BE49-F238E27FC236}">
                <a16:creationId xmlns:a16="http://schemas.microsoft.com/office/drawing/2014/main" id="{BA09791D-FCDB-58CB-ECF0-4711591E31D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756" y="1911224"/>
            <a:ext cx="3775156" cy="25167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280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F7F15-4A9F-2C26-0700-58A91D4805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70910D-57E3-F575-0915-7DDB83C6DA95}"/>
              </a:ext>
            </a:extLst>
          </p:cNvPr>
          <p:cNvSpPr>
            <a:spLocks noGrp="1"/>
          </p:cNvSpPr>
          <p:nvPr>
            <p:ph type="title"/>
          </p:nvPr>
        </p:nvSpPr>
        <p:spPr>
          <a:xfrm>
            <a:off x="838200" y="365125"/>
            <a:ext cx="10515600" cy="1249363"/>
          </a:xfr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0000"/>
          </a:bodyPr>
          <a:lstStyle/>
          <a:p>
            <a:r>
              <a:rPr lang="en-US" dirty="0">
                <a:solidFill>
                  <a:schemeClr val="bg1"/>
                </a:solidFill>
              </a:rPr>
              <a:t>Sexual Harassment: Conduct on the basis of sex that satisfies one or more of the following:</a:t>
            </a:r>
          </a:p>
        </p:txBody>
      </p:sp>
      <p:sp>
        <p:nvSpPr>
          <p:cNvPr id="8" name="Content Placeholder 7">
            <a:extLst>
              <a:ext uri="{FF2B5EF4-FFF2-40B4-BE49-F238E27FC236}">
                <a16:creationId xmlns:a16="http://schemas.microsoft.com/office/drawing/2014/main" id="{0CB891A4-2A73-6B04-BF51-A44FCFEFFDD9}"/>
              </a:ext>
            </a:extLst>
          </p:cNvPr>
          <p:cNvSpPr>
            <a:spLocks noGrp="1"/>
          </p:cNvSpPr>
          <p:nvPr>
            <p:ph sz="half" idx="1"/>
          </p:nvPr>
        </p:nvSpPr>
        <p:spPr/>
        <p:txBody>
          <a:bodyPr>
            <a:normAutofit lnSpcReduction="10000"/>
          </a:bodyPr>
          <a:lstStyle/>
          <a:p>
            <a:r>
              <a:rPr lang="en-US" b="1" dirty="0">
                <a:highlight>
                  <a:srgbClr val="FFF523"/>
                </a:highlight>
              </a:rPr>
              <a:t>Hostile Environment</a:t>
            </a:r>
          </a:p>
          <a:p>
            <a:pPr lvl="1"/>
            <a:r>
              <a:rPr lang="en-US" dirty="0"/>
              <a:t>Severe</a:t>
            </a:r>
          </a:p>
          <a:p>
            <a:pPr lvl="1"/>
            <a:r>
              <a:rPr lang="en-US" dirty="0"/>
              <a:t>Pervasive</a:t>
            </a:r>
          </a:p>
          <a:p>
            <a:pPr lvl="1"/>
            <a:r>
              <a:rPr lang="en-US" dirty="0"/>
              <a:t>Objectionably offensive </a:t>
            </a:r>
          </a:p>
          <a:p>
            <a:pPr lvl="1"/>
            <a:r>
              <a:rPr lang="en-US" dirty="0"/>
              <a:t>Denies equal access</a:t>
            </a:r>
          </a:p>
          <a:p>
            <a:r>
              <a:rPr lang="en-US" b="1" dirty="0"/>
              <a:t>Quid Pro Quo</a:t>
            </a:r>
          </a:p>
          <a:p>
            <a:r>
              <a:rPr lang="en-US" b="1" dirty="0"/>
              <a:t>Dating Violence</a:t>
            </a:r>
          </a:p>
          <a:p>
            <a:r>
              <a:rPr lang="en-US" b="1" dirty="0"/>
              <a:t>Domestic Violence</a:t>
            </a:r>
          </a:p>
        </p:txBody>
      </p:sp>
      <p:sp>
        <p:nvSpPr>
          <p:cNvPr id="9" name="Content Placeholder 8">
            <a:extLst>
              <a:ext uri="{FF2B5EF4-FFF2-40B4-BE49-F238E27FC236}">
                <a16:creationId xmlns:a16="http://schemas.microsoft.com/office/drawing/2014/main" id="{E0654056-8AF5-CACF-DA79-B7841DE78540}"/>
              </a:ext>
            </a:extLst>
          </p:cNvPr>
          <p:cNvSpPr>
            <a:spLocks noGrp="1"/>
          </p:cNvSpPr>
          <p:nvPr>
            <p:ph sz="half" idx="2"/>
          </p:nvPr>
        </p:nvSpPr>
        <p:spPr/>
        <p:txBody>
          <a:bodyPr>
            <a:normAutofit lnSpcReduction="10000"/>
          </a:bodyPr>
          <a:lstStyle/>
          <a:p>
            <a:r>
              <a:rPr lang="en-US" b="1" dirty="0">
                <a:highlight>
                  <a:srgbClr val="FFF523"/>
                </a:highlight>
              </a:rPr>
              <a:t>Sexual Assault</a:t>
            </a:r>
          </a:p>
          <a:p>
            <a:pPr lvl="1"/>
            <a:r>
              <a:rPr lang="en-US" dirty="0"/>
              <a:t>Rape</a:t>
            </a:r>
          </a:p>
          <a:p>
            <a:pPr lvl="1"/>
            <a:r>
              <a:rPr lang="en-US" dirty="0"/>
              <a:t>Sodomy</a:t>
            </a:r>
          </a:p>
          <a:p>
            <a:pPr lvl="1"/>
            <a:r>
              <a:rPr lang="en-US" dirty="0"/>
              <a:t>Sexual Assault with an Object</a:t>
            </a:r>
          </a:p>
          <a:p>
            <a:pPr lvl="1"/>
            <a:r>
              <a:rPr lang="en-US" dirty="0"/>
              <a:t>Fondling</a:t>
            </a:r>
          </a:p>
          <a:p>
            <a:pPr lvl="1"/>
            <a:r>
              <a:rPr lang="en-US" dirty="0"/>
              <a:t>Incest</a:t>
            </a:r>
          </a:p>
          <a:p>
            <a:pPr lvl="1"/>
            <a:r>
              <a:rPr lang="en-US" dirty="0"/>
              <a:t>Statutory Rape</a:t>
            </a:r>
          </a:p>
          <a:p>
            <a:r>
              <a:rPr lang="en-US" b="1" dirty="0"/>
              <a:t>Stalking</a:t>
            </a:r>
          </a:p>
        </p:txBody>
      </p:sp>
      <p:sp>
        <p:nvSpPr>
          <p:cNvPr id="4" name="Slide Number Placeholder 3">
            <a:extLst>
              <a:ext uri="{FF2B5EF4-FFF2-40B4-BE49-F238E27FC236}">
                <a16:creationId xmlns:a16="http://schemas.microsoft.com/office/drawing/2014/main" id="{C7ECEF66-07F1-B013-919A-A92010B460C7}"/>
              </a:ext>
            </a:extLst>
          </p:cNvPr>
          <p:cNvSpPr>
            <a:spLocks noGrp="1"/>
          </p:cNvSpPr>
          <p:nvPr>
            <p:ph type="sldNum" sz="quarter" idx="12"/>
          </p:nvPr>
        </p:nvSpPr>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6C19187-0210-4CC7-AE51-7FFB2AB55339}"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CC5E8D7F-C96F-5F96-D6F2-42E58F128FAA}"/>
              </a:ext>
            </a:extLst>
          </p:cNvPr>
          <p:cNvSpPr txBox="1"/>
          <p:nvPr/>
        </p:nvSpPr>
        <p:spPr>
          <a:xfrm>
            <a:off x="5176277" y="5682389"/>
            <a:ext cx="1991845" cy="369332"/>
          </a:xfrm>
          <a:prstGeom prst="rect">
            <a:avLst/>
          </a:prstGeom>
          <a:noFill/>
        </p:spPr>
        <p:txBody>
          <a:bodyPr wrap="square" rtlCol="0">
            <a:spAutoFit/>
          </a:bodyPr>
          <a:lstStyle/>
          <a:p>
            <a:pPr algn="ctr"/>
            <a:r>
              <a:rPr lang="en-US" dirty="0">
                <a:solidFill>
                  <a:schemeClr val="bg1"/>
                </a:solidFill>
              </a:rPr>
              <a:t>CRR 600.020.B.1</a:t>
            </a:r>
          </a:p>
        </p:txBody>
      </p:sp>
    </p:spTree>
    <p:extLst>
      <p:ext uri="{BB962C8B-B14F-4D97-AF65-F5344CB8AC3E}">
        <p14:creationId xmlns:p14="http://schemas.microsoft.com/office/powerpoint/2010/main" val="3396781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A1BCC-4D67-C403-F9AF-39063FB67BE3}"/>
              </a:ext>
            </a:extLst>
          </p:cNvPr>
          <p:cNvSpPr>
            <a:spLocks noGrp="1"/>
          </p:cNvSpPr>
          <p:nvPr>
            <p:ph type="title"/>
          </p:nvPr>
        </p:nvSpPr>
        <p:spPr>
          <a:xfrm>
            <a:off x="839788" y="365126"/>
            <a:ext cx="10515600" cy="849312"/>
          </a:xfr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r>
              <a:rPr lang="en-US" dirty="0">
                <a:solidFill>
                  <a:schemeClr val="bg1"/>
                </a:solidFill>
              </a:rPr>
              <a:t>Advisors</a:t>
            </a:r>
          </a:p>
        </p:txBody>
      </p:sp>
      <p:sp>
        <p:nvSpPr>
          <p:cNvPr id="7" name="Content Placeholder 6">
            <a:extLst>
              <a:ext uri="{FF2B5EF4-FFF2-40B4-BE49-F238E27FC236}">
                <a16:creationId xmlns:a16="http://schemas.microsoft.com/office/drawing/2014/main" id="{79274036-8083-1620-558C-56BB777B1D8B}"/>
              </a:ext>
            </a:extLst>
          </p:cNvPr>
          <p:cNvSpPr>
            <a:spLocks noGrp="1"/>
          </p:cNvSpPr>
          <p:nvPr>
            <p:ph sz="half" idx="2"/>
          </p:nvPr>
        </p:nvSpPr>
        <p:spPr>
          <a:xfrm>
            <a:off x="839788" y="1514475"/>
            <a:ext cx="10514011" cy="4129088"/>
          </a:xfrm>
        </p:spPr>
        <p:txBody>
          <a:bodyPr>
            <a:normAutofit/>
          </a:bodyPr>
          <a:lstStyle/>
          <a:p>
            <a:pPr marL="0" indent="0">
              <a:buNone/>
            </a:pPr>
            <a:r>
              <a:rPr lang="en-US" b="1" dirty="0"/>
              <a:t>Advisors.</a:t>
            </a:r>
            <a:r>
              <a:rPr lang="en-US" dirty="0"/>
              <a:t> The individuals selected by the Complainant and the Respondent, or if a Party does not have their own Advisor, selected by the University, to conduct all cross-examination and other questioning on behalf of a Party at a hearing; an Advisor may, but is not required to, be an attorney.</a:t>
            </a:r>
          </a:p>
          <a:p>
            <a:pPr marL="0" indent="0">
              <a:buNone/>
            </a:pPr>
            <a:endParaRPr lang="en-US" dirty="0"/>
          </a:p>
          <a:p>
            <a:pPr marL="0" indent="0">
              <a:buNone/>
            </a:pPr>
            <a:endParaRPr lang="en-US" sz="1800" dirty="0"/>
          </a:p>
        </p:txBody>
      </p:sp>
      <p:sp>
        <p:nvSpPr>
          <p:cNvPr id="5" name="Slide Number Placeholder 4">
            <a:extLst>
              <a:ext uri="{FF2B5EF4-FFF2-40B4-BE49-F238E27FC236}">
                <a16:creationId xmlns:a16="http://schemas.microsoft.com/office/drawing/2014/main" id="{3344D292-1184-DF18-0FEF-FAAAB1E2B9B9}"/>
              </a:ext>
            </a:extLst>
          </p:cNvPr>
          <p:cNvSpPr>
            <a:spLocks noGrp="1"/>
          </p:cNvSpPr>
          <p:nvPr>
            <p:ph type="sldNum" sz="quarter" idx="12"/>
          </p:nvPr>
        </p:nvSpPr>
        <p:spPr/>
        <p:txBody>
          <a:bodyPr/>
          <a:lstStyle/>
          <a:p>
            <a:fld id="{C6C19187-0210-4CC7-AE51-7FFB2AB55339}" type="slidenum">
              <a:rPr lang="en-US" smtClean="0"/>
              <a:t>6</a:t>
            </a:fld>
            <a:endParaRPr lang="en-US" dirty="0"/>
          </a:p>
        </p:txBody>
      </p:sp>
      <p:sp>
        <p:nvSpPr>
          <p:cNvPr id="6" name="TextBox 5">
            <a:extLst>
              <a:ext uri="{FF2B5EF4-FFF2-40B4-BE49-F238E27FC236}">
                <a16:creationId xmlns:a16="http://schemas.microsoft.com/office/drawing/2014/main" id="{3D97B808-2298-C82D-51FA-1BAFE908D652}"/>
              </a:ext>
            </a:extLst>
          </p:cNvPr>
          <p:cNvSpPr txBox="1"/>
          <p:nvPr/>
        </p:nvSpPr>
        <p:spPr>
          <a:xfrm>
            <a:off x="5176277" y="5682389"/>
            <a:ext cx="1991845" cy="369332"/>
          </a:xfrm>
          <a:prstGeom prst="rect">
            <a:avLst/>
          </a:prstGeom>
          <a:noFill/>
        </p:spPr>
        <p:txBody>
          <a:bodyPr wrap="square" rtlCol="0">
            <a:spAutoFit/>
          </a:bodyPr>
          <a:lstStyle/>
          <a:p>
            <a:pPr algn="ctr"/>
            <a:r>
              <a:rPr lang="en-US" dirty="0">
                <a:solidFill>
                  <a:schemeClr val="bg1"/>
                </a:solidFill>
              </a:rPr>
              <a:t>CRR 600.030.C.4</a:t>
            </a:r>
          </a:p>
        </p:txBody>
      </p:sp>
    </p:spTree>
    <p:extLst>
      <p:ext uri="{BB962C8B-B14F-4D97-AF65-F5344CB8AC3E}">
        <p14:creationId xmlns:p14="http://schemas.microsoft.com/office/powerpoint/2010/main" val="811646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A1BCC-4D67-C403-F9AF-39063FB67BE3}"/>
              </a:ext>
            </a:extLst>
          </p:cNvPr>
          <p:cNvSpPr>
            <a:spLocks noGrp="1"/>
          </p:cNvSpPr>
          <p:nvPr>
            <p:ph type="title"/>
          </p:nvPr>
        </p:nvSpPr>
        <p:spPr>
          <a:xfrm>
            <a:off x="839788" y="365126"/>
            <a:ext cx="10515600" cy="849312"/>
          </a:xfr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r>
              <a:rPr lang="en-US" dirty="0">
                <a:solidFill>
                  <a:schemeClr val="bg1"/>
                </a:solidFill>
              </a:rPr>
              <a:t>Role of Advisors</a:t>
            </a:r>
          </a:p>
        </p:txBody>
      </p:sp>
      <p:sp>
        <p:nvSpPr>
          <p:cNvPr id="7" name="Content Placeholder 6">
            <a:extLst>
              <a:ext uri="{FF2B5EF4-FFF2-40B4-BE49-F238E27FC236}">
                <a16:creationId xmlns:a16="http://schemas.microsoft.com/office/drawing/2014/main" id="{79274036-8083-1620-558C-56BB777B1D8B}"/>
              </a:ext>
            </a:extLst>
          </p:cNvPr>
          <p:cNvSpPr>
            <a:spLocks noGrp="1"/>
          </p:cNvSpPr>
          <p:nvPr>
            <p:ph sz="half" idx="2"/>
          </p:nvPr>
        </p:nvSpPr>
        <p:spPr>
          <a:xfrm>
            <a:off x="839788" y="1514475"/>
            <a:ext cx="10514011" cy="4129088"/>
          </a:xfrm>
        </p:spPr>
        <p:txBody>
          <a:bodyPr>
            <a:normAutofit fontScale="85000" lnSpcReduction="20000"/>
          </a:bodyPr>
          <a:lstStyle/>
          <a:p>
            <a:pPr fontAlgn="base"/>
            <a:r>
              <a:rPr lang="en-US" b="1" dirty="0"/>
              <a:t>Conduct cross-examination and other questioning for that Party.  </a:t>
            </a:r>
            <a:r>
              <a:rPr lang="en-US" dirty="0"/>
              <a:t>A Party may not directly question any other Party or any witness; all cross-examination and other questioning on behalf of a Party must be conducted by their Advisor. </a:t>
            </a:r>
          </a:p>
          <a:p>
            <a:pPr fontAlgn="base"/>
            <a:r>
              <a:rPr lang="en-US" b="1" dirty="0"/>
              <a:t>Ask the other Party and any witnesses all relevant questions and follow-up questions, including those challenging credibility.  </a:t>
            </a:r>
            <a:r>
              <a:rPr lang="en-US" dirty="0"/>
              <a:t>An Advisor may conduct cross-examination and other questioning for a Party, and object to questions on limited grounds as specified in the Rules of Decorum.  </a:t>
            </a:r>
          </a:p>
          <a:p>
            <a:pPr fontAlgn="base"/>
            <a:r>
              <a:rPr lang="en-US" b="1" dirty="0"/>
              <a:t>The Advisor may not make a presentation or otherwise represent the Complainant or the Respondent during the hearing.  </a:t>
            </a:r>
          </a:p>
          <a:p>
            <a:pPr fontAlgn="base"/>
            <a:r>
              <a:rPr lang="en-US" b="1" dirty="0"/>
              <a:t>The Advisor may consult with the Party </a:t>
            </a:r>
            <a:r>
              <a:rPr lang="en-US" dirty="0"/>
              <a:t>quietly or in writing, or outside the hearing during breaks, but may not speak on behalf of the Party, other than to conduct cross-examination or other questioning for the Party.  </a:t>
            </a:r>
            <a:endParaRPr lang="en-US" sz="1800" dirty="0"/>
          </a:p>
        </p:txBody>
      </p:sp>
      <p:sp>
        <p:nvSpPr>
          <p:cNvPr id="5" name="Slide Number Placeholder 4">
            <a:extLst>
              <a:ext uri="{FF2B5EF4-FFF2-40B4-BE49-F238E27FC236}">
                <a16:creationId xmlns:a16="http://schemas.microsoft.com/office/drawing/2014/main" id="{3344D292-1184-DF18-0FEF-FAAAB1E2B9B9}"/>
              </a:ext>
            </a:extLst>
          </p:cNvPr>
          <p:cNvSpPr>
            <a:spLocks noGrp="1"/>
          </p:cNvSpPr>
          <p:nvPr>
            <p:ph type="sldNum" sz="quarter" idx="12"/>
          </p:nvPr>
        </p:nvSpPr>
        <p:spPr/>
        <p:txBody>
          <a:bodyPr/>
          <a:lstStyle/>
          <a:p>
            <a:fld id="{C6C19187-0210-4CC7-AE51-7FFB2AB55339}" type="slidenum">
              <a:rPr lang="en-US" smtClean="0"/>
              <a:t>7</a:t>
            </a:fld>
            <a:endParaRPr lang="en-US" dirty="0"/>
          </a:p>
        </p:txBody>
      </p:sp>
      <p:sp>
        <p:nvSpPr>
          <p:cNvPr id="6" name="TextBox 5">
            <a:extLst>
              <a:ext uri="{FF2B5EF4-FFF2-40B4-BE49-F238E27FC236}">
                <a16:creationId xmlns:a16="http://schemas.microsoft.com/office/drawing/2014/main" id="{3D97B808-2298-C82D-51FA-1BAFE908D652}"/>
              </a:ext>
            </a:extLst>
          </p:cNvPr>
          <p:cNvSpPr txBox="1"/>
          <p:nvPr/>
        </p:nvSpPr>
        <p:spPr>
          <a:xfrm>
            <a:off x="5176277" y="5682389"/>
            <a:ext cx="1991845" cy="369332"/>
          </a:xfrm>
          <a:prstGeom prst="rect">
            <a:avLst/>
          </a:prstGeom>
          <a:noFill/>
        </p:spPr>
        <p:txBody>
          <a:bodyPr wrap="square" rtlCol="0">
            <a:spAutoFit/>
          </a:bodyPr>
          <a:lstStyle/>
          <a:p>
            <a:pPr algn="ctr"/>
            <a:r>
              <a:rPr lang="en-US" dirty="0">
                <a:solidFill>
                  <a:schemeClr val="bg1"/>
                </a:solidFill>
              </a:rPr>
              <a:t>CRR 600.030.K.2</a:t>
            </a:r>
          </a:p>
        </p:txBody>
      </p:sp>
    </p:spTree>
    <p:extLst>
      <p:ext uri="{BB962C8B-B14F-4D97-AF65-F5344CB8AC3E}">
        <p14:creationId xmlns:p14="http://schemas.microsoft.com/office/powerpoint/2010/main" val="4293696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A1BCC-4D67-C403-F9AF-39063FB67BE3}"/>
              </a:ext>
            </a:extLst>
          </p:cNvPr>
          <p:cNvSpPr>
            <a:spLocks noGrp="1"/>
          </p:cNvSpPr>
          <p:nvPr>
            <p:ph type="title"/>
          </p:nvPr>
        </p:nvSpPr>
        <p:spPr>
          <a:xfrm>
            <a:off x="839788" y="365126"/>
            <a:ext cx="10515600" cy="849312"/>
          </a:xfr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r>
              <a:rPr lang="en-US" dirty="0">
                <a:solidFill>
                  <a:schemeClr val="bg1"/>
                </a:solidFill>
              </a:rPr>
              <a:t>Title IX Flow</a:t>
            </a:r>
          </a:p>
        </p:txBody>
      </p:sp>
      <p:sp>
        <p:nvSpPr>
          <p:cNvPr id="7" name="Content Placeholder 6">
            <a:extLst>
              <a:ext uri="{FF2B5EF4-FFF2-40B4-BE49-F238E27FC236}">
                <a16:creationId xmlns:a16="http://schemas.microsoft.com/office/drawing/2014/main" id="{79274036-8083-1620-558C-56BB777B1D8B}"/>
              </a:ext>
            </a:extLst>
          </p:cNvPr>
          <p:cNvSpPr>
            <a:spLocks noGrp="1"/>
          </p:cNvSpPr>
          <p:nvPr>
            <p:ph sz="half" idx="2"/>
          </p:nvPr>
        </p:nvSpPr>
        <p:spPr>
          <a:xfrm>
            <a:off x="839788" y="1514475"/>
            <a:ext cx="10514011" cy="4129088"/>
          </a:xfrm>
        </p:spPr>
        <p:txBody>
          <a:bodyPr>
            <a:normAutofit/>
          </a:bodyPr>
          <a:lstStyle/>
          <a:p>
            <a:pPr marL="514350" indent="-514350">
              <a:buAutoNum type="arabicPeriod"/>
            </a:pPr>
            <a:r>
              <a:rPr lang="en-US" b="1" dirty="0"/>
              <a:t>Complaint</a:t>
            </a:r>
          </a:p>
          <a:p>
            <a:pPr marL="514350" indent="-514350">
              <a:buAutoNum type="arabicPeriod"/>
            </a:pPr>
            <a:r>
              <a:rPr lang="en-US" b="1" dirty="0"/>
              <a:t>Notice of Allegations</a:t>
            </a:r>
          </a:p>
          <a:p>
            <a:pPr marL="514350" indent="-514350">
              <a:buAutoNum type="arabicPeriod"/>
            </a:pPr>
            <a:r>
              <a:rPr lang="en-US" b="1" dirty="0"/>
              <a:t>Investigation</a:t>
            </a:r>
          </a:p>
          <a:p>
            <a:pPr marL="514350" indent="-514350">
              <a:buAutoNum type="arabicPeriod"/>
            </a:pPr>
            <a:r>
              <a:rPr lang="en-US" b="1" dirty="0"/>
              <a:t>Resolution</a:t>
            </a:r>
          </a:p>
          <a:p>
            <a:pPr marL="971550" lvl="1" indent="-514350">
              <a:buAutoNum type="arabicPeriod"/>
            </a:pPr>
            <a:r>
              <a:rPr lang="en-US" b="1" dirty="0"/>
              <a:t>Informal</a:t>
            </a:r>
          </a:p>
          <a:p>
            <a:pPr marL="971550" lvl="1" indent="-514350">
              <a:buAutoNum type="arabicPeriod"/>
            </a:pPr>
            <a:r>
              <a:rPr lang="en-US" b="1" dirty="0"/>
              <a:t>Administrative</a:t>
            </a:r>
          </a:p>
          <a:p>
            <a:pPr marL="971550" lvl="1" indent="-514350">
              <a:buAutoNum type="arabicPeriod"/>
            </a:pPr>
            <a:r>
              <a:rPr lang="en-US" b="1" dirty="0"/>
              <a:t>Hearing Panel</a:t>
            </a:r>
          </a:p>
          <a:p>
            <a:pPr marL="514350" indent="-514350">
              <a:buAutoNum type="arabicPeriod"/>
            </a:pPr>
            <a:endParaRPr lang="en-US" dirty="0"/>
          </a:p>
          <a:p>
            <a:pPr marL="0" indent="0">
              <a:buNone/>
            </a:pPr>
            <a:endParaRPr lang="en-US" sz="1800" dirty="0"/>
          </a:p>
        </p:txBody>
      </p:sp>
      <p:sp>
        <p:nvSpPr>
          <p:cNvPr id="5" name="Slide Number Placeholder 4">
            <a:extLst>
              <a:ext uri="{FF2B5EF4-FFF2-40B4-BE49-F238E27FC236}">
                <a16:creationId xmlns:a16="http://schemas.microsoft.com/office/drawing/2014/main" id="{3344D292-1184-DF18-0FEF-FAAAB1E2B9B9}"/>
              </a:ext>
            </a:extLst>
          </p:cNvPr>
          <p:cNvSpPr>
            <a:spLocks noGrp="1"/>
          </p:cNvSpPr>
          <p:nvPr>
            <p:ph type="sldNum" sz="quarter" idx="12"/>
          </p:nvPr>
        </p:nvSpPr>
        <p:spPr/>
        <p:txBody>
          <a:bodyPr/>
          <a:lstStyle/>
          <a:p>
            <a:fld id="{C6C19187-0210-4CC7-AE51-7FFB2AB55339}" type="slidenum">
              <a:rPr lang="en-US" smtClean="0"/>
              <a:t>8</a:t>
            </a:fld>
            <a:endParaRPr lang="en-US" dirty="0"/>
          </a:p>
        </p:txBody>
      </p:sp>
      <p:sp>
        <p:nvSpPr>
          <p:cNvPr id="6" name="TextBox 5">
            <a:extLst>
              <a:ext uri="{FF2B5EF4-FFF2-40B4-BE49-F238E27FC236}">
                <a16:creationId xmlns:a16="http://schemas.microsoft.com/office/drawing/2014/main" id="{3D97B808-2298-C82D-51FA-1BAFE908D652}"/>
              </a:ext>
            </a:extLst>
          </p:cNvPr>
          <p:cNvSpPr txBox="1"/>
          <p:nvPr/>
        </p:nvSpPr>
        <p:spPr>
          <a:xfrm>
            <a:off x="5176277" y="5682389"/>
            <a:ext cx="1991845" cy="369332"/>
          </a:xfrm>
          <a:prstGeom prst="rect">
            <a:avLst/>
          </a:prstGeom>
          <a:noFill/>
        </p:spPr>
        <p:txBody>
          <a:bodyPr wrap="square" rtlCol="0">
            <a:spAutoFit/>
          </a:bodyPr>
          <a:lstStyle/>
          <a:p>
            <a:pPr algn="ctr"/>
            <a:r>
              <a:rPr lang="en-US" dirty="0">
                <a:solidFill>
                  <a:schemeClr val="bg1"/>
                </a:solidFill>
              </a:rPr>
              <a:t>CRR 600.030</a:t>
            </a:r>
          </a:p>
        </p:txBody>
      </p:sp>
      <p:grpSp>
        <p:nvGrpSpPr>
          <p:cNvPr id="9" name="Group 8">
            <a:extLst>
              <a:ext uri="{FF2B5EF4-FFF2-40B4-BE49-F238E27FC236}">
                <a16:creationId xmlns:a16="http://schemas.microsoft.com/office/drawing/2014/main" id="{D23C0472-67F5-D0F8-D108-CE020B1EEB5B}"/>
              </a:ext>
            </a:extLst>
          </p:cNvPr>
          <p:cNvGrpSpPr/>
          <p:nvPr/>
        </p:nvGrpSpPr>
        <p:grpSpPr>
          <a:xfrm>
            <a:off x="4229100" y="3862571"/>
            <a:ext cx="5643562" cy="1200329"/>
            <a:chOff x="4229100" y="3514635"/>
            <a:chExt cx="5643562" cy="1200329"/>
          </a:xfrm>
        </p:grpSpPr>
        <p:cxnSp>
          <p:nvCxnSpPr>
            <p:cNvPr id="4" name="Straight Arrow Connector 3">
              <a:extLst>
                <a:ext uri="{FF2B5EF4-FFF2-40B4-BE49-F238E27FC236}">
                  <a16:creationId xmlns:a16="http://schemas.microsoft.com/office/drawing/2014/main" id="{9884932C-0B46-2F3A-C14A-F7C552443B6A}"/>
                </a:ext>
              </a:extLst>
            </p:cNvPr>
            <p:cNvCxnSpPr/>
            <p:nvPr/>
          </p:nvCxnSpPr>
          <p:spPr>
            <a:xfrm flipH="1">
              <a:off x="4229100" y="4114800"/>
              <a:ext cx="1614488" cy="0"/>
            </a:xfrm>
            <a:prstGeom prst="straightConnector1">
              <a:avLst/>
            </a:prstGeom>
            <a:ln w="76200" cap="flat" cmpd="sng" algn="ctr">
              <a:solidFill>
                <a:schemeClr val="bg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790EB048-5C2E-EA47-4414-DC883137C173}"/>
                </a:ext>
              </a:extLst>
            </p:cNvPr>
            <p:cNvSpPr txBox="1"/>
            <p:nvPr/>
          </p:nvSpPr>
          <p:spPr>
            <a:xfrm>
              <a:off x="5843587" y="3514635"/>
              <a:ext cx="4029075" cy="1200329"/>
            </a:xfrm>
            <a:prstGeom prst="rect">
              <a:avLst/>
            </a:prstGeom>
            <a:noFill/>
            <a:ln w="57150">
              <a:solidFill>
                <a:schemeClr val="bg2"/>
              </a:solidFill>
            </a:ln>
          </p:spPr>
          <p:txBody>
            <a:bodyPr wrap="square" rtlCol="0">
              <a:spAutoFit/>
            </a:bodyPr>
            <a:lstStyle/>
            <a:p>
              <a:pPr algn="ctr"/>
              <a:r>
                <a:rPr lang="en-US" sz="3600" dirty="0"/>
                <a:t>Here’s where you come in</a:t>
              </a:r>
            </a:p>
          </p:txBody>
        </p:sp>
      </p:grpSp>
      <p:grpSp>
        <p:nvGrpSpPr>
          <p:cNvPr id="13" name="Group 12">
            <a:extLst>
              <a:ext uri="{FF2B5EF4-FFF2-40B4-BE49-F238E27FC236}">
                <a16:creationId xmlns:a16="http://schemas.microsoft.com/office/drawing/2014/main" id="{87DC8D0C-F7E2-7D77-2D68-0DF93151AF3D}"/>
              </a:ext>
            </a:extLst>
          </p:cNvPr>
          <p:cNvGrpSpPr/>
          <p:nvPr/>
        </p:nvGrpSpPr>
        <p:grpSpPr>
          <a:xfrm>
            <a:off x="3952875" y="2505670"/>
            <a:ext cx="4848225" cy="646331"/>
            <a:chOff x="3952875" y="2505670"/>
            <a:chExt cx="5643563" cy="646331"/>
          </a:xfrm>
        </p:grpSpPr>
        <p:cxnSp>
          <p:nvCxnSpPr>
            <p:cNvPr id="11" name="Straight Arrow Connector 10">
              <a:extLst>
                <a:ext uri="{FF2B5EF4-FFF2-40B4-BE49-F238E27FC236}">
                  <a16:creationId xmlns:a16="http://schemas.microsoft.com/office/drawing/2014/main" id="{F9AAAC24-2F93-1D98-77FE-7DA2EAA2646C}"/>
                </a:ext>
              </a:extLst>
            </p:cNvPr>
            <p:cNvCxnSpPr/>
            <p:nvPr/>
          </p:nvCxnSpPr>
          <p:spPr>
            <a:xfrm flipH="1">
              <a:off x="3952875" y="2828836"/>
              <a:ext cx="1614488" cy="0"/>
            </a:xfrm>
            <a:prstGeom prst="straightConnector1">
              <a:avLst/>
            </a:prstGeom>
            <a:ln w="76200" cap="flat" cmpd="sng" algn="ctr">
              <a:solidFill>
                <a:schemeClr val="bg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6FE29A43-FA00-1456-8A7C-A66253A22178}"/>
                </a:ext>
              </a:extLst>
            </p:cNvPr>
            <p:cNvSpPr txBox="1"/>
            <p:nvPr/>
          </p:nvSpPr>
          <p:spPr>
            <a:xfrm>
              <a:off x="5567363" y="2505670"/>
              <a:ext cx="4029075" cy="646331"/>
            </a:xfrm>
            <a:prstGeom prst="rect">
              <a:avLst/>
            </a:prstGeom>
            <a:noFill/>
            <a:ln w="57150">
              <a:solidFill>
                <a:schemeClr val="bg2"/>
              </a:solidFill>
            </a:ln>
          </p:spPr>
          <p:txBody>
            <a:bodyPr wrap="square" rtlCol="0">
              <a:spAutoFit/>
            </a:bodyPr>
            <a:lstStyle/>
            <a:p>
              <a:pPr algn="ctr"/>
              <a:r>
                <a:rPr lang="en-US" sz="3600" dirty="0"/>
                <a:t>Or maybe here</a:t>
              </a:r>
            </a:p>
          </p:txBody>
        </p:sp>
      </p:grpSp>
    </p:spTree>
    <p:extLst>
      <p:ext uri="{BB962C8B-B14F-4D97-AF65-F5344CB8AC3E}">
        <p14:creationId xmlns:p14="http://schemas.microsoft.com/office/powerpoint/2010/main" val="252620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A1BCC-4D67-C403-F9AF-39063FB67BE3}"/>
              </a:ext>
            </a:extLst>
          </p:cNvPr>
          <p:cNvSpPr>
            <a:spLocks noGrp="1"/>
          </p:cNvSpPr>
          <p:nvPr>
            <p:ph type="title"/>
          </p:nvPr>
        </p:nvSpPr>
        <p:spPr>
          <a:xfrm>
            <a:off x="839788" y="365126"/>
            <a:ext cx="10515600" cy="849312"/>
          </a:xfr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r>
              <a:rPr lang="en-US" dirty="0">
                <a:solidFill>
                  <a:schemeClr val="bg1"/>
                </a:solidFill>
              </a:rPr>
              <a:t>Title IX Pre-Hearing Process</a:t>
            </a:r>
          </a:p>
        </p:txBody>
      </p:sp>
      <p:sp>
        <p:nvSpPr>
          <p:cNvPr id="7" name="Content Placeholder 6">
            <a:extLst>
              <a:ext uri="{FF2B5EF4-FFF2-40B4-BE49-F238E27FC236}">
                <a16:creationId xmlns:a16="http://schemas.microsoft.com/office/drawing/2014/main" id="{79274036-8083-1620-558C-56BB777B1D8B}"/>
              </a:ext>
            </a:extLst>
          </p:cNvPr>
          <p:cNvSpPr>
            <a:spLocks noGrp="1"/>
          </p:cNvSpPr>
          <p:nvPr>
            <p:ph sz="half" idx="2"/>
          </p:nvPr>
        </p:nvSpPr>
        <p:spPr>
          <a:xfrm>
            <a:off x="839788" y="1514475"/>
            <a:ext cx="10514011" cy="4129088"/>
          </a:xfrm>
        </p:spPr>
        <p:txBody>
          <a:bodyPr>
            <a:normAutofit/>
          </a:bodyPr>
          <a:lstStyle/>
          <a:p>
            <a:r>
              <a:rPr lang="en-US" b="1" dirty="0"/>
              <a:t>Notice of Hearing</a:t>
            </a:r>
          </a:p>
          <a:p>
            <a:pPr lvl="1"/>
            <a:r>
              <a:rPr lang="en-US" dirty="0"/>
              <a:t>20 business days before hearing</a:t>
            </a:r>
          </a:p>
          <a:p>
            <a:pPr lvl="1"/>
            <a:r>
              <a:rPr lang="en-US" dirty="0"/>
              <a:t>Description of alleged violation </a:t>
            </a:r>
          </a:p>
          <a:p>
            <a:pPr lvl="1"/>
            <a:r>
              <a:rPr lang="en-US" dirty="0"/>
              <a:t>Copy of final investigative report and evidence</a:t>
            </a:r>
          </a:p>
          <a:p>
            <a:pPr lvl="1"/>
            <a:r>
              <a:rPr lang="en-US" dirty="0"/>
              <a:t>Notice of how to request evidence not in the report</a:t>
            </a:r>
          </a:p>
          <a:p>
            <a:pPr lvl="1"/>
            <a:r>
              <a:rPr lang="en-US" dirty="0"/>
              <a:t>Panel members</a:t>
            </a:r>
          </a:p>
          <a:p>
            <a:pPr lvl="1"/>
            <a:endParaRPr lang="en-US" b="1" dirty="0"/>
          </a:p>
          <a:p>
            <a:pPr marL="971550" lvl="1" indent="-514350">
              <a:buAutoNum type="arabicPeriod"/>
            </a:pPr>
            <a:endParaRPr lang="en-US" b="1" dirty="0"/>
          </a:p>
          <a:p>
            <a:pPr marL="514350" indent="-514350">
              <a:buAutoNum type="arabicPeriod"/>
            </a:pPr>
            <a:endParaRPr lang="en-US" dirty="0"/>
          </a:p>
          <a:p>
            <a:pPr marL="0" indent="0">
              <a:buNone/>
            </a:pPr>
            <a:endParaRPr lang="en-US" sz="1800" dirty="0"/>
          </a:p>
        </p:txBody>
      </p:sp>
      <p:sp>
        <p:nvSpPr>
          <p:cNvPr id="5" name="Slide Number Placeholder 4">
            <a:extLst>
              <a:ext uri="{FF2B5EF4-FFF2-40B4-BE49-F238E27FC236}">
                <a16:creationId xmlns:a16="http://schemas.microsoft.com/office/drawing/2014/main" id="{3344D292-1184-DF18-0FEF-FAAAB1E2B9B9}"/>
              </a:ext>
            </a:extLst>
          </p:cNvPr>
          <p:cNvSpPr>
            <a:spLocks noGrp="1"/>
          </p:cNvSpPr>
          <p:nvPr>
            <p:ph type="sldNum" sz="quarter" idx="12"/>
          </p:nvPr>
        </p:nvSpPr>
        <p:spPr/>
        <p:txBody>
          <a:bodyPr/>
          <a:lstStyle/>
          <a:p>
            <a:fld id="{C6C19187-0210-4CC7-AE51-7FFB2AB55339}" type="slidenum">
              <a:rPr lang="en-US" smtClean="0"/>
              <a:t>9</a:t>
            </a:fld>
            <a:endParaRPr lang="en-US" dirty="0"/>
          </a:p>
        </p:txBody>
      </p:sp>
      <p:sp>
        <p:nvSpPr>
          <p:cNvPr id="6" name="TextBox 5">
            <a:extLst>
              <a:ext uri="{FF2B5EF4-FFF2-40B4-BE49-F238E27FC236}">
                <a16:creationId xmlns:a16="http://schemas.microsoft.com/office/drawing/2014/main" id="{3D97B808-2298-C82D-51FA-1BAFE908D652}"/>
              </a:ext>
            </a:extLst>
          </p:cNvPr>
          <p:cNvSpPr txBox="1"/>
          <p:nvPr/>
        </p:nvSpPr>
        <p:spPr>
          <a:xfrm>
            <a:off x="5012251" y="5690480"/>
            <a:ext cx="2167498" cy="369332"/>
          </a:xfrm>
          <a:prstGeom prst="rect">
            <a:avLst/>
          </a:prstGeom>
          <a:noFill/>
        </p:spPr>
        <p:txBody>
          <a:bodyPr wrap="square" rtlCol="0">
            <a:spAutoFit/>
          </a:bodyPr>
          <a:lstStyle/>
          <a:p>
            <a:pPr algn="ctr"/>
            <a:r>
              <a:rPr lang="en-US" dirty="0">
                <a:solidFill>
                  <a:schemeClr val="bg1"/>
                </a:solidFill>
              </a:rPr>
              <a:t>CRR 600.030.Q.3</a:t>
            </a:r>
          </a:p>
        </p:txBody>
      </p:sp>
    </p:spTree>
    <p:extLst>
      <p:ext uri="{BB962C8B-B14F-4D97-AF65-F5344CB8AC3E}">
        <p14:creationId xmlns:p14="http://schemas.microsoft.com/office/powerpoint/2010/main" val="864724631"/>
      </p:ext>
    </p:extLst>
  </p:cSld>
  <p:clrMapOvr>
    <a:masterClrMapping/>
  </p:clrMapOvr>
</p:sld>
</file>

<file path=ppt/theme/theme1.xml><?xml version="1.0" encoding="utf-8"?>
<a:theme xmlns:a="http://schemas.openxmlformats.org/drawingml/2006/main" name="1_Office Theme">
  <a:themeElements>
    <a:clrScheme name="Custom 18">
      <a:dk1>
        <a:sysClr val="windowText" lastClr="000000"/>
      </a:dk1>
      <a:lt1>
        <a:sysClr val="window" lastClr="FFFFFF"/>
      </a:lt1>
      <a:dk2>
        <a:srgbClr val="2D3D54"/>
      </a:dk2>
      <a:lt2>
        <a:srgbClr val="F1B82D"/>
      </a:lt2>
      <a:accent1>
        <a:srgbClr val="64697C"/>
      </a:accent1>
      <a:accent2>
        <a:srgbClr val="F6CD79"/>
      </a:accent2>
      <a:accent3>
        <a:srgbClr val="B3B2C0"/>
      </a:accent3>
      <a:accent4>
        <a:srgbClr val="F9E2B6"/>
      </a:accent4>
      <a:accent5>
        <a:srgbClr val="DADBE0"/>
      </a:accent5>
      <a:accent6>
        <a:srgbClr val="FDF4E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System-Template-PowerPoint-4c-SigLine" id="{1F711175-5B22-B943-91C0-30E47420E33F}" vid="{FAAF7995-4BA1-4F48-976F-57A7754701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2C1E2DCEABBD408F408CBB1FF728CF" ma:contentTypeVersion="15" ma:contentTypeDescription="Create a new document." ma:contentTypeScope="" ma:versionID="b105c4add428dbbc0c7b751f5ef78d1a">
  <xsd:schema xmlns:xsd="http://www.w3.org/2001/XMLSchema" xmlns:xs="http://www.w3.org/2001/XMLSchema" xmlns:p="http://schemas.microsoft.com/office/2006/metadata/properties" xmlns:ns2="b10455b2-d24d-49c4-b6f0-9d2f882d261f" xmlns:ns3="85205459-23ba-4e06-a6cd-17843724b7a7" targetNamespace="http://schemas.microsoft.com/office/2006/metadata/properties" ma:root="true" ma:fieldsID="edac9bdbb2fdb696f7e39a23c23ca74f" ns2:_="" ns3:_="">
    <xsd:import namespace="b10455b2-d24d-49c4-b6f0-9d2f882d261f"/>
    <xsd:import namespace="85205459-23ba-4e06-a6cd-17843724b7a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0455b2-d24d-49c4-b6f0-9d2f882d26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205459-23ba-4e06-a6cd-17843724b7a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61D3BA-048F-41F5-9DC4-B1AD53018C9A}">
  <ds:schemaRefs>
    <ds:schemaRef ds:uri="http://schemas.microsoft.com/sharepoint/v3/contenttype/forms"/>
  </ds:schemaRefs>
</ds:datastoreItem>
</file>

<file path=customXml/itemProps2.xml><?xml version="1.0" encoding="utf-8"?>
<ds:datastoreItem xmlns:ds="http://schemas.openxmlformats.org/officeDocument/2006/customXml" ds:itemID="{2B0C037B-3629-4DF4-AC8E-05DF638458C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F628EFE-6DB1-44DB-8AAC-E0F8679069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0455b2-d24d-49c4-b6f0-9d2f882d261f"/>
    <ds:schemaRef ds:uri="85205459-23ba-4e06-a6cd-17843724b7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716</TotalTime>
  <Words>1732</Words>
  <Application>Microsoft Macintosh PowerPoint</Application>
  <PresentationFormat>Widescreen</PresentationFormat>
  <Paragraphs>261</Paragraphs>
  <Slides>25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Aptos</vt:lpstr>
      <vt:lpstr>Arial</vt:lpstr>
      <vt:lpstr>Courier New</vt:lpstr>
      <vt:lpstr>Wingdings</vt:lpstr>
      <vt:lpstr>1_Office Theme</vt:lpstr>
      <vt:lpstr>Title IX Advisor Training</vt:lpstr>
      <vt:lpstr>Title IX</vt:lpstr>
      <vt:lpstr>Title IX at University of Missouri</vt:lpstr>
      <vt:lpstr>Prohibited Conduct</vt:lpstr>
      <vt:lpstr>Sexual Harassment: Conduct on the basis of sex that satisfies one or more of the following:</vt:lpstr>
      <vt:lpstr>Advisors</vt:lpstr>
      <vt:lpstr>Role of Advisors</vt:lpstr>
      <vt:lpstr>Title IX Flow</vt:lpstr>
      <vt:lpstr>Title IX Pre-Hearing Process</vt:lpstr>
      <vt:lpstr>Title IX Pre-Hearing Process</vt:lpstr>
      <vt:lpstr>The Hearing</vt:lpstr>
      <vt:lpstr>Hearing Process Rules</vt:lpstr>
      <vt:lpstr>Title IX No-Nos</vt:lpstr>
      <vt:lpstr>Title IX No-Nos</vt:lpstr>
      <vt:lpstr>Burden of Proof</vt:lpstr>
      <vt:lpstr>PowerPoint Presentation</vt:lpstr>
      <vt:lpstr>Scenario </vt:lpstr>
      <vt:lpstr>PowerPoint Presentation</vt:lpstr>
      <vt:lpstr>PowerPoint Presentation</vt:lpstr>
      <vt:lpstr>PowerPoint Presentation</vt:lpstr>
      <vt:lpstr>PowerPoint Presentation</vt:lpstr>
      <vt:lpstr>Consider the Evidence - Object? </vt:lpstr>
      <vt:lpstr>Scenario Twists</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Schuetze, Cheryl</dc:creator>
  <cp:lastModifiedBy>Kuschel, Douglas</cp:lastModifiedBy>
  <cp:revision>16</cp:revision>
  <cp:lastPrinted>2025-09-16T23:05:34Z</cp:lastPrinted>
  <dcterms:created xsi:type="dcterms:W3CDTF">2025-08-11T14:16:53Z</dcterms:created>
  <dcterms:modified xsi:type="dcterms:W3CDTF">2026-03-10T18:56:56Z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0x010100F32C1E2DCEABBD408F408CBB1FF728CF</vt:lpwstr>
  </property>
</Properties>
</file>