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6" r:id="rId5"/>
    <p:sldMasterId id="2147483688" r:id="rId6"/>
  </p:sldMasterIdLst>
  <p:notesMasterIdLst>
    <p:notesMasterId r:id="rId79"/>
  </p:notesMasterIdLst>
  <p:sldIdLst>
    <p:sldId id="256" r:id="rId7"/>
    <p:sldId id="258" r:id="rId8"/>
    <p:sldId id="324" r:id="rId9"/>
    <p:sldId id="263" r:id="rId10"/>
    <p:sldId id="280" r:id="rId11"/>
    <p:sldId id="277" r:id="rId12"/>
    <p:sldId id="281" r:id="rId13"/>
    <p:sldId id="325" r:id="rId14"/>
    <p:sldId id="266" r:id="rId15"/>
    <p:sldId id="275" r:id="rId16"/>
    <p:sldId id="298" r:id="rId17"/>
    <p:sldId id="268" r:id="rId18"/>
    <p:sldId id="303" r:id="rId19"/>
    <p:sldId id="269" r:id="rId20"/>
    <p:sldId id="276" r:id="rId21"/>
    <p:sldId id="307" r:id="rId22"/>
    <p:sldId id="308" r:id="rId23"/>
    <p:sldId id="309" r:id="rId24"/>
    <p:sldId id="312" r:id="rId25"/>
    <p:sldId id="271" r:id="rId26"/>
    <p:sldId id="270" r:id="rId27"/>
    <p:sldId id="313" r:id="rId28"/>
    <p:sldId id="314" r:id="rId29"/>
    <p:sldId id="315" r:id="rId30"/>
    <p:sldId id="316" r:id="rId31"/>
    <p:sldId id="265" r:id="rId32"/>
    <p:sldId id="317" r:id="rId33"/>
    <p:sldId id="318" r:id="rId34"/>
    <p:sldId id="319" r:id="rId35"/>
    <p:sldId id="326" r:id="rId36"/>
    <p:sldId id="264" r:id="rId37"/>
    <p:sldId id="257" r:id="rId38"/>
    <p:sldId id="327" r:id="rId39"/>
    <p:sldId id="259" r:id="rId40"/>
    <p:sldId id="260" r:id="rId41"/>
    <p:sldId id="261" r:id="rId42"/>
    <p:sldId id="262" r:id="rId43"/>
    <p:sldId id="328" r:id="rId44"/>
    <p:sldId id="267" r:id="rId45"/>
    <p:sldId id="329" r:id="rId46"/>
    <p:sldId id="330" r:id="rId47"/>
    <p:sldId id="331" r:id="rId48"/>
    <p:sldId id="332" r:id="rId49"/>
    <p:sldId id="333" r:id="rId50"/>
    <p:sldId id="272" r:id="rId51"/>
    <p:sldId id="334" r:id="rId52"/>
    <p:sldId id="375" r:id="rId53"/>
    <p:sldId id="376" r:id="rId54"/>
    <p:sldId id="377" r:id="rId55"/>
    <p:sldId id="353" r:id="rId56"/>
    <p:sldId id="378" r:id="rId57"/>
    <p:sldId id="379" r:id="rId58"/>
    <p:sldId id="380" r:id="rId59"/>
    <p:sldId id="381" r:id="rId60"/>
    <p:sldId id="364" r:id="rId61"/>
    <p:sldId id="382" r:id="rId62"/>
    <p:sldId id="350" r:id="rId63"/>
    <p:sldId id="385" r:id="rId64"/>
    <p:sldId id="386" r:id="rId65"/>
    <p:sldId id="388" r:id="rId66"/>
    <p:sldId id="387" r:id="rId67"/>
    <p:sldId id="389" r:id="rId68"/>
    <p:sldId id="367" r:id="rId69"/>
    <p:sldId id="370" r:id="rId70"/>
    <p:sldId id="368" r:id="rId71"/>
    <p:sldId id="369" r:id="rId72"/>
    <p:sldId id="383" r:id="rId73"/>
    <p:sldId id="384" r:id="rId74"/>
    <p:sldId id="366" r:id="rId75"/>
    <p:sldId id="390" r:id="rId76"/>
    <p:sldId id="322" r:id="rId77"/>
    <p:sldId id="311" r:id="rId7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30"/>
    <p:restoredTop sz="94599"/>
  </p:normalViewPr>
  <p:slideViewPr>
    <p:cSldViewPr snapToGrid="0" snapToObjects="1">
      <p:cViewPr varScale="1">
        <p:scale>
          <a:sx n="128" d="100"/>
          <a:sy n="128" d="100"/>
        </p:scale>
        <p:origin x="60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slide" Target="slides/slide55.xml"/><Relationship Id="rId82" Type="http://schemas.openxmlformats.org/officeDocument/2006/relationships/theme" Target="theme/theme1.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F837E7-CC4B-4FBE-8D10-76B0AFEB96C3}" type="doc">
      <dgm:prSet loTypeId="urn:microsoft.com/office/officeart/2005/8/layout/hierarchy4" loCatId="list" qsTypeId="urn:microsoft.com/office/officeart/2005/8/quickstyle/simple5" qsCatId="simple" csTypeId="urn:microsoft.com/office/officeart/2005/8/colors/accent0_3" csCatId="mainScheme" phldr="1"/>
      <dgm:spPr/>
      <dgm:t>
        <a:bodyPr/>
        <a:lstStyle/>
        <a:p>
          <a:endParaRPr lang="en-US"/>
        </a:p>
      </dgm:t>
    </dgm:pt>
    <dgm:pt modelId="{379551ED-97AD-4771-8A60-EDCFA8390746}">
      <dgm:prSet phldrT="[Text]"/>
      <dgm:spPr/>
      <dgm:t>
        <a:bodyPr/>
        <a:lstStyle/>
        <a:p>
          <a:r>
            <a:rPr lang="en-US" dirty="0"/>
            <a:t>Title IX	</a:t>
          </a:r>
        </a:p>
      </dgm:t>
    </dgm:pt>
    <dgm:pt modelId="{1E5C6B51-7873-4761-96CD-32C0C97B77FC}" type="parTrans" cxnId="{066B6527-F736-47C4-AB52-BC30E9D4F7BA}">
      <dgm:prSet/>
      <dgm:spPr/>
      <dgm:t>
        <a:bodyPr/>
        <a:lstStyle/>
        <a:p>
          <a:endParaRPr lang="en-US"/>
        </a:p>
      </dgm:t>
    </dgm:pt>
    <dgm:pt modelId="{A6511FAA-9C72-4C03-8BD0-B974B47C912C}" type="sibTrans" cxnId="{066B6527-F736-47C4-AB52-BC30E9D4F7BA}">
      <dgm:prSet/>
      <dgm:spPr/>
      <dgm:t>
        <a:bodyPr/>
        <a:lstStyle/>
        <a:p>
          <a:endParaRPr lang="en-US"/>
        </a:p>
      </dgm:t>
    </dgm:pt>
    <dgm:pt modelId="{ED9BF1BE-0FFA-43E4-8B22-7D397ADCEEA6}">
      <dgm:prSet phldrT="[Text]"/>
      <dgm:spPr/>
      <dgm:t>
        <a:bodyPr/>
        <a:lstStyle/>
        <a:p>
          <a:r>
            <a:rPr lang="en-US" dirty="0"/>
            <a:t>Equity</a:t>
          </a:r>
        </a:p>
      </dgm:t>
    </dgm:pt>
    <dgm:pt modelId="{1A25E3F4-A352-4484-9557-F65D5CC09AC7}" type="parTrans" cxnId="{4CBB8733-61FE-4CF5-B5BD-92E233A9CD1E}">
      <dgm:prSet/>
      <dgm:spPr/>
      <dgm:t>
        <a:bodyPr/>
        <a:lstStyle/>
        <a:p>
          <a:endParaRPr lang="en-US"/>
        </a:p>
      </dgm:t>
    </dgm:pt>
    <dgm:pt modelId="{87F596E4-9A08-42E2-BF7B-86B5F329D06C}" type="sibTrans" cxnId="{4CBB8733-61FE-4CF5-B5BD-92E233A9CD1E}">
      <dgm:prSet/>
      <dgm:spPr/>
      <dgm:t>
        <a:bodyPr/>
        <a:lstStyle/>
        <a:p>
          <a:endParaRPr lang="en-US"/>
        </a:p>
      </dgm:t>
    </dgm:pt>
    <dgm:pt modelId="{C073E037-13B6-42C4-AE09-C5CB65F8CDB8}">
      <dgm:prSet phldrT="[Text]"/>
      <dgm:spPr/>
      <dgm:t>
        <a:bodyPr/>
        <a:lstStyle/>
        <a:p>
          <a:r>
            <a:rPr lang="en-US" dirty="0"/>
            <a:t>Administrative Resolution</a:t>
          </a:r>
        </a:p>
      </dgm:t>
    </dgm:pt>
    <dgm:pt modelId="{07ACEF8C-9B76-44F4-9BB8-DF298574FACB}" type="parTrans" cxnId="{73737432-147F-4BE4-986F-8CA91FDA78F8}">
      <dgm:prSet/>
      <dgm:spPr/>
      <dgm:t>
        <a:bodyPr/>
        <a:lstStyle/>
        <a:p>
          <a:endParaRPr lang="en-US"/>
        </a:p>
      </dgm:t>
    </dgm:pt>
    <dgm:pt modelId="{F45892E4-0679-4FED-B5FE-4C881BB49BFC}" type="sibTrans" cxnId="{73737432-147F-4BE4-986F-8CA91FDA78F8}">
      <dgm:prSet/>
      <dgm:spPr/>
      <dgm:t>
        <a:bodyPr/>
        <a:lstStyle/>
        <a:p>
          <a:endParaRPr lang="en-US"/>
        </a:p>
      </dgm:t>
    </dgm:pt>
    <dgm:pt modelId="{07F3E0FC-556E-4ADA-99AB-68A2A2474BC0}">
      <dgm:prSet phldrT="[Text]"/>
      <dgm:spPr/>
      <dgm:t>
        <a:bodyPr/>
        <a:lstStyle/>
        <a:p>
          <a:r>
            <a:rPr lang="en-US" dirty="0"/>
            <a:t>Informal Resolution</a:t>
          </a:r>
        </a:p>
      </dgm:t>
    </dgm:pt>
    <dgm:pt modelId="{72A59986-A167-4FA7-97B1-F92D295A87D5}" type="parTrans" cxnId="{CED32C26-1ABD-4EC8-B54C-3BE53A0B35E6}">
      <dgm:prSet/>
      <dgm:spPr/>
      <dgm:t>
        <a:bodyPr/>
        <a:lstStyle/>
        <a:p>
          <a:endParaRPr lang="en-US"/>
        </a:p>
      </dgm:t>
    </dgm:pt>
    <dgm:pt modelId="{C2EF842C-6647-44C4-A4A6-0708B04BCC32}" type="sibTrans" cxnId="{CED32C26-1ABD-4EC8-B54C-3BE53A0B35E6}">
      <dgm:prSet/>
      <dgm:spPr/>
      <dgm:t>
        <a:bodyPr/>
        <a:lstStyle/>
        <a:p>
          <a:endParaRPr lang="en-US"/>
        </a:p>
      </dgm:t>
    </dgm:pt>
    <dgm:pt modelId="{0796A471-5595-48B0-8EC6-33E492894053}">
      <dgm:prSet phldrT="[Text]"/>
      <dgm:spPr/>
      <dgm:t>
        <a:bodyPr/>
        <a:lstStyle/>
        <a:p>
          <a:r>
            <a:rPr lang="en-US" dirty="0"/>
            <a:t>Administrative Resolution</a:t>
          </a:r>
        </a:p>
      </dgm:t>
    </dgm:pt>
    <dgm:pt modelId="{6767614F-7BFA-4F91-BE5A-05AAAF07616B}" type="parTrans" cxnId="{13FB719B-0FF7-49CC-AD6F-A1F9E9A7DD57}">
      <dgm:prSet/>
      <dgm:spPr/>
      <dgm:t>
        <a:bodyPr/>
        <a:lstStyle/>
        <a:p>
          <a:endParaRPr lang="en-US"/>
        </a:p>
      </dgm:t>
    </dgm:pt>
    <dgm:pt modelId="{5800D1BF-D9C6-4029-BD65-EC18150EE612}" type="sibTrans" cxnId="{13FB719B-0FF7-49CC-AD6F-A1F9E9A7DD57}">
      <dgm:prSet/>
      <dgm:spPr/>
      <dgm:t>
        <a:bodyPr/>
        <a:lstStyle/>
        <a:p>
          <a:endParaRPr lang="en-US"/>
        </a:p>
      </dgm:t>
    </dgm:pt>
    <dgm:pt modelId="{53E30FC2-AD43-4B9D-9CEB-400758B61A04}">
      <dgm:prSet phldrT="[Text]"/>
      <dgm:spPr/>
      <dgm:t>
        <a:bodyPr/>
        <a:lstStyle/>
        <a:p>
          <a:r>
            <a:rPr lang="en-US" dirty="0"/>
            <a:t>Facilitated Dialogue</a:t>
          </a:r>
        </a:p>
        <a:p>
          <a:r>
            <a:rPr lang="en-US" dirty="0"/>
            <a:t>or</a:t>
          </a:r>
        </a:p>
        <a:p>
          <a:r>
            <a:rPr lang="en-US" dirty="0"/>
            <a:t>Mutual agreement with specific terms</a:t>
          </a:r>
        </a:p>
      </dgm:t>
    </dgm:pt>
    <dgm:pt modelId="{99A4B72C-F4DE-4658-913E-A6FBB9A76ADD}" type="parTrans" cxnId="{630B5CCB-3DE3-40C1-8376-8E4CAC6D725A}">
      <dgm:prSet/>
      <dgm:spPr/>
      <dgm:t>
        <a:bodyPr/>
        <a:lstStyle/>
        <a:p>
          <a:endParaRPr lang="en-US"/>
        </a:p>
      </dgm:t>
    </dgm:pt>
    <dgm:pt modelId="{22937DB7-B4E1-4BD8-8AFB-EE8FCA6ED36A}" type="sibTrans" cxnId="{630B5CCB-3DE3-40C1-8376-8E4CAC6D725A}">
      <dgm:prSet/>
      <dgm:spPr/>
      <dgm:t>
        <a:bodyPr/>
        <a:lstStyle/>
        <a:p>
          <a:endParaRPr lang="en-US"/>
        </a:p>
      </dgm:t>
    </dgm:pt>
    <dgm:pt modelId="{EB5F175A-46BE-4008-B161-830DA9954CE5}">
      <dgm:prSet phldrT="[Text]"/>
      <dgm:spPr/>
      <dgm:t>
        <a:bodyPr/>
        <a:lstStyle/>
        <a:p>
          <a:r>
            <a:rPr lang="en-US" dirty="0"/>
            <a:t>Hearing Panel Resolution</a:t>
          </a:r>
        </a:p>
      </dgm:t>
    </dgm:pt>
    <dgm:pt modelId="{CE2F3D7C-52AB-43A3-AA06-9176D9D535EB}" type="parTrans" cxnId="{3CC23FF4-CA5A-4AEB-ABD3-A139EB9846B2}">
      <dgm:prSet/>
      <dgm:spPr/>
      <dgm:t>
        <a:bodyPr/>
        <a:lstStyle/>
        <a:p>
          <a:endParaRPr lang="en-US"/>
        </a:p>
      </dgm:t>
    </dgm:pt>
    <dgm:pt modelId="{F9470BE9-CB77-4E32-941F-BF5F106E2020}" type="sibTrans" cxnId="{3CC23FF4-CA5A-4AEB-ABD3-A139EB9846B2}">
      <dgm:prSet/>
      <dgm:spPr/>
      <dgm:t>
        <a:bodyPr/>
        <a:lstStyle/>
        <a:p>
          <a:endParaRPr lang="en-US"/>
        </a:p>
      </dgm:t>
    </dgm:pt>
    <dgm:pt modelId="{753C24CE-887E-45ED-9678-DEEDAC663E3A}">
      <dgm:prSet phldrT="[Text]"/>
      <dgm:spPr/>
      <dgm:t>
        <a:bodyPr/>
        <a:lstStyle/>
        <a:p>
          <a:r>
            <a:rPr lang="en-US" dirty="0"/>
            <a:t>Academic Medical Center (AMC) Process</a:t>
          </a:r>
        </a:p>
      </dgm:t>
    </dgm:pt>
    <dgm:pt modelId="{DA146204-AF9A-4161-95E5-002782BA1A38}" type="parTrans" cxnId="{96E84547-8F77-41F4-BE5E-0419EAEA43AC}">
      <dgm:prSet/>
      <dgm:spPr/>
      <dgm:t>
        <a:bodyPr/>
        <a:lstStyle/>
        <a:p>
          <a:endParaRPr lang="en-US"/>
        </a:p>
      </dgm:t>
    </dgm:pt>
    <dgm:pt modelId="{5B9AC12C-C9A8-49B1-B26E-CE9CDA2D8488}" type="sibTrans" cxnId="{96E84547-8F77-41F4-BE5E-0419EAEA43AC}">
      <dgm:prSet/>
      <dgm:spPr/>
      <dgm:t>
        <a:bodyPr/>
        <a:lstStyle/>
        <a:p>
          <a:endParaRPr lang="en-US"/>
        </a:p>
      </dgm:t>
    </dgm:pt>
    <dgm:pt modelId="{B7E8AC48-0C24-4420-B7FB-E3FB0B4BB5A7}">
      <dgm:prSet phldrT="[Text]"/>
      <dgm:spPr/>
      <dgm:t>
        <a:bodyPr/>
        <a:lstStyle/>
        <a:p>
          <a:r>
            <a:rPr lang="en-US" dirty="0"/>
            <a:t>Conflict Resolution</a:t>
          </a:r>
        </a:p>
      </dgm:t>
    </dgm:pt>
    <dgm:pt modelId="{2B099C34-E443-4742-90F9-55E8215E1698}" type="parTrans" cxnId="{84C9A2E4-2863-4C1F-9C4C-65E593E3F745}">
      <dgm:prSet/>
      <dgm:spPr/>
      <dgm:t>
        <a:bodyPr/>
        <a:lstStyle/>
        <a:p>
          <a:endParaRPr lang="en-US"/>
        </a:p>
      </dgm:t>
    </dgm:pt>
    <dgm:pt modelId="{D62878F9-FD63-440F-9274-E3F91D7F0627}" type="sibTrans" cxnId="{84C9A2E4-2863-4C1F-9C4C-65E593E3F745}">
      <dgm:prSet/>
      <dgm:spPr/>
      <dgm:t>
        <a:bodyPr/>
        <a:lstStyle/>
        <a:p>
          <a:endParaRPr lang="en-US"/>
        </a:p>
      </dgm:t>
    </dgm:pt>
    <dgm:pt modelId="{E50CEF3C-3F03-4FA1-86AF-3B7F21CB7A34}">
      <dgm:prSet phldrT="[Text]"/>
      <dgm:spPr/>
      <dgm:t>
        <a:bodyPr/>
        <a:lstStyle/>
        <a:p>
          <a:r>
            <a:rPr lang="en-US" dirty="0"/>
            <a:t>Hearing Panel Resolution</a:t>
          </a:r>
        </a:p>
      </dgm:t>
    </dgm:pt>
    <dgm:pt modelId="{CE8439C5-C4DE-4103-9771-7FDCAE80DA9A}" type="parTrans" cxnId="{188CD7AF-11D3-4EE7-A12C-F28467924EFD}">
      <dgm:prSet/>
      <dgm:spPr/>
      <dgm:t>
        <a:bodyPr/>
        <a:lstStyle/>
        <a:p>
          <a:endParaRPr lang="en-US"/>
        </a:p>
      </dgm:t>
    </dgm:pt>
    <dgm:pt modelId="{520D6AA3-2BE8-4B4B-B169-17931FADF8C1}" type="sibTrans" cxnId="{188CD7AF-11D3-4EE7-A12C-F28467924EFD}">
      <dgm:prSet/>
      <dgm:spPr/>
      <dgm:t>
        <a:bodyPr/>
        <a:lstStyle/>
        <a:p>
          <a:endParaRPr lang="en-US"/>
        </a:p>
      </dgm:t>
    </dgm:pt>
    <dgm:pt modelId="{4D13E3D3-BE88-4D83-AB24-1E4A39B1EAD5}" type="pres">
      <dgm:prSet presAssocID="{76F837E7-CC4B-4FBE-8D10-76B0AFEB96C3}" presName="Name0" presStyleCnt="0">
        <dgm:presLayoutVars>
          <dgm:chPref val="1"/>
          <dgm:dir/>
          <dgm:animOne val="branch"/>
          <dgm:animLvl val="lvl"/>
          <dgm:resizeHandles/>
        </dgm:presLayoutVars>
      </dgm:prSet>
      <dgm:spPr/>
    </dgm:pt>
    <dgm:pt modelId="{4D97B94C-9B91-4335-BB72-80691245A99C}" type="pres">
      <dgm:prSet presAssocID="{379551ED-97AD-4771-8A60-EDCFA8390746}" presName="vertOne" presStyleCnt="0"/>
      <dgm:spPr/>
    </dgm:pt>
    <dgm:pt modelId="{12D2A42E-1B67-4778-BBD2-2DA65463F63E}" type="pres">
      <dgm:prSet presAssocID="{379551ED-97AD-4771-8A60-EDCFA8390746}" presName="txOne" presStyleLbl="node0" presStyleIdx="0" presStyleCnt="2">
        <dgm:presLayoutVars>
          <dgm:chPref val="3"/>
        </dgm:presLayoutVars>
      </dgm:prSet>
      <dgm:spPr/>
    </dgm:pt>
    <dgm:pt modelId="{EF084C3E-9D7E-4269-8AE1-A275203392C0}" type="pres">
      <dgm:prSet presAssocID="{379551ED-97AD-4771-8A60-EDCFA8390746}" presName="parTransOne" presStyleCnt="0"/>
      <dgm:spPr/>
    </dgm:pt>
    <dgm:pt modelId="{E1D12D48-2BBF-4238-A5BC-58762D88DA23}" type="pres">
      <dgm:prSet presAssocID="{379551ED-97AD-4771-8A60-EDCFA8390746}" presName="horzOne" presStyleCnt="0"/>
      <dgm:spPr/>
    </dgm:pt>
    <dgm:pt modelId="{E1B377AD-F393-4799-9968-34601045CD10}" type="pres">
      <dgm:prSet presAssocID="{07F3E0FC-556E-4ADA-99AB-68A2A2474BC0}" presName="vertTwo" presStyleCnt="0"/>
      <dgm:spPr/>
    </dgm:pt>
    <dgm:pt modelId="{13152F31-6F32-4E52-BEF6-A23EE44E0793}" type="pres">
      <dgm:prSet presAssocID="{07F3E0FC-556E-4ADA-99AB-68A2A2474BC0}" presName="txTwo" presStyleLbl="node2" presStyleIdx="0" presStyleCnt="6">
        <dgm:presLayoutVars>
          <dgm:chPref val="3"/>
        </dgm:presLayoutVars>
      </dgm:prSet>
      <dgm:spPr/>
    </dgm:pt>
    <dgm:pt modelId="{5A5CB19E-F13F-4E6D-B882-24233BF37491}" type="pres">
      <dgm:prSet presAssocID="{07F3E0FC-556E-4ADA-99AB-68A2A2474BC0}" presName="parTransTwo" presStyleCnt="0"/>
      <dgm:spPr/>
    </dgm:pt>
    <dgm:pt modelId="{99EA7EE5-2EA2-4FA3-B84C-8B16778B8508}" type="pres">
      <dgm:prSet presAssocID="{07F3E0FC-556E-4ADA-99AB-68A2A2474BC0}" presName="horzTwo" presStyleCnt="0"/>
      <dgm:spPr/>
    </dgm:pt>
    <dgm:pt modelId="{BB3994CE-B14C-49E8-9EC9-63A95F2917B7}" type="pres">
      <dgm:prSet presAssocID="{53E30FC2-AD43-4B9D-9CEB-400758B61A04}" presName="vertThree" presStyleCnt="0"/>
      <dgm:spPr/>
    </dgm:pt>
    <dgm:pt modelId="{D0D29755-8635-44D9-B9DB-ED8C569950C6}" type="pres">
      <dgm:prSet presAssocID="{53E30FC2-AD43-4B9D-9CEB-400758B61A04}" presName="txThree" presStyleLbl="node3" presStyleIdx="0" presStyleCnt="2">
        <dgm:presLayoutVars>
          <dgm:chPref val="3"/>
        </dgm:presLayoutVars>
      </dgm:prSet>
      <dgm:spPr/>
    </dgm:pt>
    <dgm:pt modelId="{A3F42288-A96F-4712-8EE9-8D09A759686D}" type="pres">
      <dgm:prSet presAssocID="{53E30FC2-AD43-4B9D-9CEB-400758B61A04}" presName="horzThree" presStyleCnt="0"/>
      <dgm:spPr/>
    </dgm:pt>
    <dgm:pt modelId="{0C2D2ACA-FF09-4F0B-8E76-C230ED9358DA}" type="pres">
      <dgm:prSet presAssocID="{22937DB7-B4E1-4BD8-8AFB-EE8FCA6ED36A}" presName="sibSpaceThree" presStyleCnt="0"/>
      <dgm:spPr/>
    </dgm:pt>
    <dgm:pt modelId="{ADADF71D-8069-4133-B0F5-5ECD3D0027F9}" type="pres">
      <dgm:prSet presAssocID="{0796A471-5595-48B0-8EC6-33E492894053}" presName="vertThree" presStyleCnt="0"/>
      <dgm:spPr/>
    </dgm:pt>
    <dgm:pt modelId="{0078B76C-A2CC-4491-8BB7-A0D0FDC703C3}" type="pres">
      <dgm:prSet presAssocID="{0796A471-5595-48B0-8EC6-33E492894053}" presName="txThree" presStyleLbl="node3" presStyleIdx="1" presStyleCnt="2">
        <dgm:presLayoutVars>
          <dgm:chPref val="3"/>
        </dgm:presLayoutVars>
      </dgm:prSet>
      <dgm:spPr/>
    </dgm:pt>
    <dgm:pt modelId="{05AB6694-A263-4B36-A8BA-40047A9AD332}" type="pres">
      <dgm:prSet presAssocID="{0796A471-5595-48B0-8EC6-33E492894053}" presName="horzThree" presStyleCnt="0"/>
      <dgm:spPr/>
    </dgm:pt>
    <dgm:pt modelId="{38627127-D911-49A6-BB28-F2A85C0A11AD}" type="pres">
      <dgm:prSet presAssocID="{C2EF842C-6647-44C4-A4A6-0708B04BCC32}" presName="sibSpaceTwo" presStyleCnt="0"/>
      <dgm:spPr/>
    </dgm:pt>
    <dgm:pt modelId="{32E70970-9776-4A64-834D-8B357CC25F9F}" type="pres">
      <dgm:prSet presAssocID="{EB5F175A-46BE-4008-B161-830DA9954CE5}" presName="vertTwo" presStyleCnt="0"/>
      <dgm:spPr/>
    </dgm:pt>
    <dgm:pt modelId="{79BDD648-492F-4A92-BC49-519246DFD3CA}" type="pres">
      <dgm:prSet presAssocID="{EB5F175A-46BE-4008-B161-830DA9954CE5}" presName="txTwo" presStyleLbl="node2" presStyleIdx="1" presStyleCnt="6">
        <dgm:presLayoutVars>
          <dgm:chPref val="3"/>
        </dgm:presLayoutVars>
      </dgm:prSet>
      <dgm:spPr/>
    </dgm:pt>
    <dgm:pt modelId="{587841AF-E99A-470D-9E9D-74DDBAA65DC6}" type="pres">
      <dgm:prSet presAssocID="{EB5F175A-46BE-4008-B161-830DA9954CE5}" presName="horzTwo" presStyleCnt="0"/>
      <dgm:spPr/>
    </dgm:pt>
    <dgm:pt modelId="{2DACB66B-9940-4A84-B893-D67090BA9CCA}" type="pres">
      <dgm:prSet presAssocID="{F9470BE9-CB77-4E32-941F-BF5F106E2020}" presName="sibSpaceTwo" presStyleCnt="0"/>
      <dgm:spPr/>
    </dgm:pt>
    <dgm:pt modelId="{5C274EF0-504B-41DD-BC7D-D6845BA10411}" type="pres">
      <dgm:prSet presAssocID="{753C24CE-887E-45ED-9678-DEEDAC663E3A}" presName="vertTwo" presStyleCnt="0"/>
      <dgm:spPr/>
    </dgm:pt>
    <dgm:pt modelId="{188972E9-55D8-47A6-85D8-EE9AEB4E198B}" type="pres">
      <dgm:prSet presAssocID="{753C24CE-887E-45ED-9678-DEEDAC663E3A}" presName="txTwo" presStyleLbl="node2" presStyleIdx="2" presStyleCnt="6">
        <dgm:presLayoutVars>
          <dgm:chPref val="3"/>
        </dgm:presLayoutVars>
      </dgm:prSet>
      <dgm:spPr/>
    </dgm:pt>
    <dgm:pt modelId="{2346C7B6-82E8-44AA-866D-070C57CB4E0C}" type="pres">
      <dgm:prSet presAssocID="{753C24CE-887E-45ED-9678-DEEDAC663E3A}" presName="horzTwo" presStyleCnt="0"/>
      <dgm:spPr/>
    </dgm:pt>
    <dgm:pt modelId="{B148B5B2-D38D-4358-99EE-C7E456E92C77}" type="pres">
      <dgm:prSet presAssocID="{A6511FAA-9C72-4C03-8BD0-B974B47C912C}" presName="sibSpaceOne" presStyleCnt="0"/>
      <dgm:spPr/>
    </dgm:pt>
    <dgm:pt modelId="{0489EA12-7BDE-4480-B087-0B65F758DC9E}" type="pres">
      <dgm:prSet presAssocID="{ED9BF1BE-0FFA-43E4-8B22-7D397ADCEEA6}" presName="vertOne" presStyleCnt="0"/>
      <dgm:spPr/>
    </dgm:pt>
    <dgm:pt modelId="{5EB5286C-237A-4D4F-92DA-352912CB529E}" type="pres">
      <dgm:prSet presAssocID="{ED9BF1BE-0FFA-43E4-8B22-7D397ADCEEA6}" presName="txOne" presStyleLbl="node0" presStyleIdx="1" presStyleCnt="2">
        <dgm:presLayoutVars>
          <dgm:chPref val="3"/>
        </dgm:presLayoutVars>
      </dgm:prSet>
      <dgm:spPr/>
    </dgm:pt>
    <dgm:pt modelId="{EE7766F3-35B2-448C-9B38-6403C9D59E2E}" type="pres">
      <dgm:prSet presAssocID="{ED9BF1BE-0FFA-43E4-8B22-7D397ADCEEA6}" presName="parTransOne" presStyleCnt="0"/>
      <dgm:spPr/>
    </dgm:pt>
    <dgm:pt modelId="{3FED1718-8F92-4AF4-8B54-22A23AF690D6}" type="pres">
      <dgm:prSet presAssocID="{ED9BF1BE-0FFA-43E4-8B22-7D397ADCEEA6}" presName="horzOne" presStyleCnt="0"/>
      <dgm:spPr/>
    </dgm:pt>
    <dgm:pt modelId="{8AEAD724-BC8E-4035-9D0D-AE6431D6F324}" type="pres">
      <dgm:prSet presAssocID="{B7E8AC48-0C24-4420-B7FB-E3FB0B4BB5A7}" presName="vertTwo" presStyleCnt="0"/>
      <dgm:spPr/>
    </dgm:pt>
    <dgm:pt modelId="{5717DD8A-3867-43C2-9568-A602E2494512}" type="pres">
      <dgm:prSet presAssocID="{B7E8AC48-0C24-4420-B7FB-E3FB0B4BB5A7}" presName="txTwo" presStyleLbl="node2" presStyleIdx="3" presStyleCnt="6">
        <dgm:presLayoutVars>
          <dgm:chPref val="3"/>
        </dgm:presLayoutVars>
      </dgm:prSet>
      <dgm:spPr/>
    </dgm:pt>
    <dgm:pt modelId="{CFA56B5D-40FB-4B48-86B0-EA6E64348A6D}" type="pres">
      <dgm:prSet presAssocID="{B7E8AC48-0C24-4420-B7FB-E3FB0B4BB5A7}" presName="horzTwo" presStyleCnt="0"/>
      <dgm:spPr/>
    </dgm:pt>
    <dgm:pt modelId="{92E45B0A-4743-4810-AB7B-1FCB00AB62EE}" type="pres">
      <dgm:prSet presAssocID="{D62878F9-FD63-440F-9274-E3F91D7F0627}" presName="sibSpaceTwo" presStyleCnt="0"/>
      <dgm:spPr/>
    </dgm:pt>
    <dgm:pt modelId="{6ED63AA5-0405-4F0C-BBB8-5615AC55B0A0}" type="pres">
      <dgm:prSet presAssocID="{C073E037-13B6-42C4-AE09-C5CB65F8CDB8}" presName="vertTwo" presStyleCnt="0"/>
      <dgm:spPr/>
    </dgm:pt>
    <dgm:pt modelId="{19011648-6A9C-4FE7-8E8A-045EC94A0012}" type="pres">
      <dgm:prSet presAssocID="{C073E037-13B6-42C4-AE09-C5CB65F8CDB8}" presName="txTwo" presStyleLbl="node2" presStyleIdx="4" presStyleCnt="6">
        <dgm:presLayoutVars>
          <dgm:chPref val="3"/>
        </dgm:presLayoutVars>
      </dgm:prSet>
      <dgm:spPr/>
    </dgm:pt>
    <dgm:pt modelId="{99A867DF-5CDA-4C17-B147-792E0043EB3A}" type="pres">
      <dgm:prSet presAssocID="{C073E037-13B6-42C4-AE09-C5CB65F8CDB8}" presName="horzTwo" presStyleCnt="0"/>
      <dgm:spPr/>
    </dgm:pt>
    <dgm:pt modelId="{2F7C573B-33D1-421E-9754-97166B7C5BA7}" type="pres">
      <dgm:prSet presAssocID="{F45892E4-0679-4FED-B5FE-4C881BB49BFC}" presName="sibSpaceTwo" presStyleCnt="0"/>
      <dgm:spPr/>
    </dgm:pt>
    <dgm:pt modelId="{2D764976-A3AF-41B4-A5A4-25BD7187595B}" type="pres">
      <dgm:prSet presAssocID="{E50CEF3C-3F03-4FA1-86AF-3B7F21CB7A34}" presName="vertTwo" presStyleCnt="0"/>
      <dgm:spPr/>
    </dgm:pt>
    <dgm:pt modelId="{B9AC36B2-3AE9-469B-8896-904F30ECDD9E}" type="pres">
      <dgm:prSet presAssocID="{E50CEF3C-3F03-4FA1-86AF-3B7F21CB7A34}" presName="txTwo" presStyleLbl="node2" presStyleIdx="5" presStyleCnt="6">
        <dgm:presLayoutVars>
          <dgm:chPref val="3"/>
        </dgm:presLayoutVars>
      </dgm:prSet>
      <dgm:spPr/>
    </dgm:pt>
    <dgm:pt modelId="{1C8CCA54-58B9-437B-85A8-253289BA12E0}" type="pres">
      <dgm:prSet presAssocID="{E50CEF3C-3F03-4FA1-86AF-3B7F21CB7A34}" presName="horzTwo" presStyleCnt="0"/>
      <dgm:spPr/>
    </dgm:pt>
  </dgm:ptLst>
  <dgm:cxnLst>
    <dgm:cxn modelId="{A1C75C0A-544C-4640-BB90-10404A6AA050}" type="presOf" srcId="{379551ED-97AD-4771-8A60-EDCFA8390746}" destId="{12D2A42E-1B67-4778-BBD2-2DA65463F63E}" srcOrd="0" destOrd="0" presId="urn:microsoft.com/office/officeart/2005/8/layout/hierarchy4"/>
    <dgm:cxn modelId="{83AAFB11-D438-4B7F-AEE1-1119CBEC6497}" type="presOf" srcId="{0796A471-5595-48B0-8EC6-33E492894053}" destId="{0078B76C-A2CC-4491-8BB7-A0D0FDC703C3}" srcOrd="0" destOrd="0" presId="urn:microsoft.com/office/officeart/2005/8/layout/hierarchy4"/>
    <dgm:cxn modelId="{CED32C26-1ABD-4EC8-B54C-3BE53A0B35E6}" srcId="{379551ED-97AD-4771-8A60-EDCFA8390746}" destId="{07F3E0FC-556E-4ADA-99AB-68A2A2474BC0}" srcOrd="0" destOrd="0" parTransId="{72A59986-A167-4FA7-97B1-F92D295A87D5}" sibTransId="{C2EF842C-6647-44C4-A4A6-0708B04BCC32}"/>
    <dgm:cxn modelId="{066B6527-F736-47C4-AB52-BC30E9D4F7BA}" srcId="{76F837E7-CC4B-4FBE-8D10-76B0AFEB96C3}" destId="{379551ED-97AD-4771-8A60-EDCFA8390746}" srcOrd="0" destOrd="0" parTransId="{1E5C6B51-7873-4761-96CD-32C0C97B77FC}" sibTransId="{A6511FAA-9C72-4C03-8BD0-B974B47C912C}"/>
    <dgm:cxn modelId="{73737432-147F-4BE4-986F-8CA91FDA78F8}" srcId="{ED9BF1BE-0FFA-43E4-8B22-7D397ADCEEA6}" destId="{C073E037-13B6-42C4-AE09-C5CB65F8CDB8}" srcOrd="1" destOrd="0" parTransId="{07ACEF8C-9B76-44F4-9BB8-DF298574FACB}" sibTransId="{F45892E4-0679-4FED-B5FE-4C881BB49BFC}"/>
    <dgm:cxn modelId="{4CBB8733-61FE-4CF5-B5BD-92E233A9CD1E}" srcId="{76F837E7-CC4B-4FBE-8D10-76B0AFEB96C3}" destId="{ED9BF1BE-0FFA-43E4-8B22-7D397ADCEEA6}" srcOrd="1" destOrd="0" parTransId="{1A25E3F4-A352-4484-9557-F65D5CC09AC7}" sibTransId="{87F596E4-9A08-42E2-BF7B-86B5F329D06C}"/>
    <dgm:cxn modelId="{96E84547-8F77-41F4-BE5E-0419EAEA43AC}" srcId="{379551ED-97AD-4771-8A60-EDCFA8390746}" destId="{753C24CE-887E-45ED-9678-DEEDAC663E3A}" srcOrd="2" destOrd="0" parTransId="{DA146204-AF9A-4161-95E5-002782BA1A38}" sibTransId="{5B9AC12C-C9A8-49B1-B26E-CE9CDA2D8488}"/>
    <dgm:cxn modelId="{C6867247-C435-4631-8357-197A4DA06FB7}" type="presOf" srcId="{B7E8AC48-0C24-4420-B7FB-E3FB0B4BB5A7}" destId="{5717DD8A-3867-43C2-9568-A602E2494512}" srcOrd="0" destOrd="0" presId="urn:microsoft.com/office/officeart/2005/8/layout/hierarchy4"/>
    <dgm:cxn modelId="{C3581762-3733-4084-B9AE-8ADEE79ECD13}" type="presOf" srcId="{753C24CE-887E-45ED-9678-DEEDAC663E3A}" destId="{188972E9-55D8-47A6-85D8-EE9AEB4E198B}" srcOrd="0" destOrd="0" presId="urn:microsoft.com/office/officeart/2005/8/layout/hierarchy4"/>
    <dgm:cxn modelId="{13FB719B-0FF7-49CC-AD6F-A1F9E9A7DD57}" srcId="{07F3E0FC-556E-4ADA-99AB-68A2A2474BC0}" destId="{0796A471-5595-48B0-8EC6-33E492894053}" srcOrd="1" destOrd="0" parTransId="{6767614F-7BFA-4F91-BE5A-05AAAF07616B}" sibTransId="{5800D1BF-D9C6-4029-BD65-EC18150EE612}"/>
    <dgm:cxn modelId="{188CD7AF-11D3-4EE7-A12C-F28467924EFD}" srcId="{ED9BF1BE-0FFA-43E4-8B22-7D397ADCEEA6}" destId="{E50CEF3C-3F03-4FA1-86AF-3B7F21CB7A34}" srcOrd="2" destOrd="0" parTransId="{CE8439C5-C4DE-4103-9771-7FDCAE80DA9A}" sibTransId="{520D6AA3-2BE8-4B4B-B169-17931FADF8C1}"/>
    <dgm:cxn modelId="{53BA8FBC-A4CB-4CB4-A52D-1CDE490AF36B}" type="presOf" srcId="{07F3E0FC-556E-4ADA-99AB-68A2A2474BC0}" destId="{13152F31-6F32-4E52-BEF6-A23EE44E0793}" srcOrd="0" destOrd="0" presId="urn:microsoft.com/office/officeart/2005/8/layout/hierarchy4"/>
    <dgm:cxn modelId="{630B5CCB-3DE3-40C1-8376-8E4CAC6D725A}" srcId="{07F3E0FC-556E-4ADA-99AB-68A2A2474BC0}" destId="{53E30FC2-AD43-4B9D-9CEB-400758B61A04}" srcOrd="0" destOrd="0" parTransId="{99A4B72C-F4DE-4658-913E-A6FBB9A76ADD}" sibTransId="{22937DB7-B4E1-4BD8-8AFB-EE8FCA6ED36A}"/>
    <dgm:cxn modelId="{8B4939D4-358E-45D1-B5FB-268ADC4C2E32}" type="presOf" srcId="{53E30FC2-AD43-4B9D-9CEB-400758B61A04}" destId="{D0D29755-8635-44D9-B9DB-ED8C569950C6}" srcOrd="0" destOrd="0" presId="urn:microsoft.com/office/officeart/2005/8/layout/hierarchy4"/>
    <dgm:cxn modelId="{B7F1FDD5-2822-4D4E-8536-6F9782F5379B}" type="presOf" srcId="{C073E037-13B6-42C4-AE09-C5CB65F8CDB8}" destId="{19011648-6A9C-4FE7-8E8A-045EC94A0012}" srcOrd="0" destOrd="0" presId="urn:microsoft.com/office/officeart/2005/8/layout/hierarchy4"/>
    <dgm:cxn modelId="{99C2D5D7-0A74-4672-822F-600A2F88B53C}" type="presOf" srcId="{EB5F175A-46BE-4008-B161-830DA9954CE5}" destId="{79BDD648-492F-4A92-BC49-519246DFD3CA}" srcOrd="0" destOrd="0" presId="urn:microsoft.com/office/officeart/2005/8/layout/hierarchy4"/>
    <dgm:cxn modelId="{78BAA8E0-CD53-4B05-865B-082BCC1863F0}" type="presOf" srcId="{E50CEF3C-3F03-4FA1-86AF-3B7F21CB7A34}" destId="{B9AC36B2-3AE9-469B-8896-904F30ECDD9E}" srcOrd="0" destOrd="0" presId="urn:microsoft.com/office/officeart/2005/8/layout/hierarchy4"/>
    <dgm:cxn modelId="{84C9A2E4-2863-4C1F-9C4C-65E593E3F745}" srcId="{ED9BF1BE-0FFA-43E4-8B22-7D397ADCEEA6}" destId="{B7E8AC48-0C24-4420-B7FB-E3FB0B4BB5A7}" srcOrd="0" destOrd="0" parTransId="{2B099C34-E443-4742-90F9-55E8215E1698}" sibTransId="{D62878F9-FD63-440F-9274-E3F91D7F0627}"/>
    <dgm:cxn modelId="{5B74F5E6-4041-4F47-A9A5-9D368FF3DB9F}" type="presOf" srcId="{ED9BF1BE-0FFA-43E4-8B22-7D397ADCEEA6}" destId="{5EB5286C-237A-4D4F-92DA-352912CB529E}" srcOrd="0" destOrd="0" presId="urn:microsoft.com/office/officeart/2005/8/layout/hierarchy4"/>
    <dgm:cxn modelId="{EED1DFEA-E9BF-4A87-BDE2-3B11A39546D3}" type="presOf" srcId="{76F837E7-CC4B-4FBE-8D10-76B0AFEB96C3}" destId="{4D13E3D3-BE88-4D83-AB24-1E4A39B1EAD5}" srcOrd="0" destOrd="0" presId="urn:microsoft.com/office/officeart/2005/8/layout/hierarchy4"/>
    <dgm:cxn modelId="{3CC23FF4-CA5A-4AEB-ABD3-A139EB9846B2}" srcId="{379551ED-97AD-4771-8A60-EDCFA8390746}" destId="{EB5F175A-46BE-4008-B161-830DA9954CE5}" srcOrd="1" destOrd="0" parTransId="{CE2F3D7C-52AB-43A3-AA06-9176D9D535EB}" sibTransId="{F9470BE9-CB77-4E32-941F-BF5F106E2020}"/>
    <dgm:cxn modelId="{ECB4CE80-9FAE-4E70-BE6F-7FB8A90E9E3A}" type="presParOf" srcId="{4D13E3D3-BE88-4D83-AB24-1E4A39B1EAD5}" destId="{4D97B94C-9B91-4335-BB72-80691245A99C}" srcOrd="0" destOrd="0" presId="urn:microsoft.com/office/officeart/2005/8/layout/hierarchy4"/>
    <dgm:cxn modelId="{816E3D50-4E59-490F-B868-A1D3C109897B}" type="presParOf" srcId="{4D97B94C-9B91-4335-BB72-80691245A99C}" destId="{12D2A42E-1B67-4778-BBD2-2DA65463F63E}" srcOrd="0" destOrd="0" presId="urn:microsoft.com/office/officeart/2005/8/layout/hierarchy4"/>
    <dgm:cxn modelId="{C5F598F8-9307-46C6-A137-1BBD9AFC719F}" type="presParOf" srcId="{4D97B94C-9B91-4335-BB72-80691245A99C}" destId="{EF084C3E-9D7E-4269-8AE1-A275203392C0}" srcOrd="1" destOrd="0" presId="urn:microsoft.com/office/officeart/2005/8/layout/hierarchy4"/>
    <dgm:cxn modelId="{C1B4CBD4-8A8A-43EB-B84B-E49D093A682C}" type="presParOf" srcId="{4D97B94C-9B91-4335-BB72-80691245A99C}" destId="{E1D12D48-2BBF-4238-A5BC-58762D88DA23}" srcOrd="2" destOrd="0" presId="urn:microsoft.com/office/officeart/2005/8/layout/hierarchy4"/>
    <dgm:cxn modelId="{4153190D-8A3E-4E8C-8F67-42897B1A7B2B}" type="presParOf" srcId="{E1D12D48-2BBF-4238-A5BC-58762D88DA23}" destId="{E1B377AD-F393-4799-9968-34601045CD10}" srcOrd="0" destOrd="0" presId="urn:microsoft.com/office/officeart/2005/8/layout/hierarchy4"/>
    <dgm:cxn modelId="{514B012B-996A-44B9-9716-A36278A8F954}" type="presParOf" srcId="{E1B377AD-F393-4799-9968-34601045CD10}" destId="{13152F31-6F32-4E52-BEF6-A23EE44E0793}" srcOrd="0" destOrd="0" presId="urn:microsoft.com/office/officeart/2005/8/layout/hierarchy4"/>
    <dgm:cxn modelId="{80EAF70D-3A6E-41E4-9116-EEEC7BEF0D19}" type="presParOf" srcId="{E1B377AD-F393-4799-9968-34601045CD10}" destId="{5A5CB19E-F13F-4E6D-B882-24233BF37491}" srcOrd="1" destOrd="0" presId="urn:microsoft.com/office/officeart/2005/8/layout/hierarchy4"/>
    <dgm:cxn modelId="{86C31DA2-BCC3-4A43-B075-2F5B359A1158}" type="presParOf" srcId="{E1B377AD-F393-4799-9968-34601045CD10}" destId="{99EA7EE5-2EA2-4FA3-B84C-8B16778B8508}" srcOrd="2" destOrd="0" presId="urn:microsoft.com/office/officeart/2005/8/layout/hierarchy4"/>
    <dgm:cxn modelId="{92AB0533-9BE3-404B-B008-23DB3F0C78C8}" type="presParOf" srcId="{99EA7EE5-2EA2-4FA3-B84C-8B16778B8508}" destId="{BB3994CE-B14C-49E8-9EC9-63A95F2917B7}" srcOrd="0" destOrd="0" presId="urn:microsoft.com/office/officeart/2005/8/layout/hierarchy4"/>
    <dgm:cxn modelId="{B96745C4-DA76-4C59-92D0-DC2850F5F246}" type="presParOf" srcId="{BB3994CE-B14C-49E8-9EC9-63A95F2917B7}" destId="{D0D29755-8635-44D9-B9DB-ED8C569950C6}" srcOrd="0" destOrd="0" presId="urn:microsoft.com/office/officeart/2005/8/layout/hierarchy4"/>
    <dgm:cxn modelId="{91B941C8-404A-4C51-830B-64C504BD8D9E}" type="presParOf" srcId="{BB3994CE-B14C-49E8-9EC9-63A95F2917B7}" destId="{A3F42288-A96F-4712-8EE9-8D09A759686D}" srcOrd="1" destOrd="0" presId="urn:microsoft.com/office/officeart/2005/8/layout/hierarchy4"/>
    <dgm:cxn modelId="{F3DB2E1A-3151-4D6C-B57D-568B6B00BC25}" type="presParOf" srcId="{99EA7EE5-2EA2-4FA3-B84C-8B16778B8508}" destId="{0C2D2ACA-FF09-4F0B-8E76-C230ED9358DA}" srcOrd="1" destOrd="0" presId="urn:microsoft.com/office/officeart/2005/8/layout/hierarchy4"/>
    <dgm:cxn modelId="{A06C6862-08BA-44B4-90B8-86C20BCBC30D}" type="presParOf" srcId="{99EA7EE5-2EA2-4FA3-B84C-8B16778B8508}" destId="{ADADF71D-8069-4133-B0F5-5ECD3D0027F9}" srcOrd="2" destOrd="0" presId="urn:microsoft.com/office/officeart/2005/8/layout/hierarchy4"/>
    <dgm:cxn modelId="{CC5C034C-24F1-46D2-925D-3E991E24774F}" type="presParOf" srcId="{ADADF71D-8069-4133-B0F5-5ECD3D0027F9}" destId="{0078B76C-A2CC-4491-8BB7-A0D0FDC703C3}" srcOrd="0" destOrd="0" presId="urn:microsoft.com/office/officeart/2005/8/layout/hierarchy4"/>
    <dgm:cxn modelId="{602C6F38-F545-4096-91DC-ECD37BDAE1C5}" type="presParOf" srcId="{ADADF71D-8069-4133-B0F5-5ECD3D0027F9}" destId="{05AB6694-A263-4B36-A8BA-40047A9AD332}" srcOrd="1" destOrd="0" presId="urn:microsoft.com/office/officeart/2005/8/layout/hierarchy4"/>
    <dgm:cxn modelId="{E17D0D7B-9D61-443D-AE38-471BF5CD8B07}" type="presParOf" srcId="{E1D12D48-2BBF-4238-A5BC-58762D88DA23}" destId="{38627127-D911-49A6-BB28-F2A85C0A11AD}" srcOrd="1" destOrd="0" presId="urn:microsoft.com/office/officeart/2005/8/layout/hierarchy4"/>
    <dgm:cxn modelId="{E8BE4F40-F6F1-44F8-BBA1-3C5E7225D029}" type="presParOf" srcId="{E1D12D48-2BBF-4238-A5BC-58762D88DA23}" destId="{32E70970-9776-4A64-834D-8B357CC25F9F}" srcOrd="2" destOrd="0" presId="urn:microsoft.com/office/officeart/2005/8/layout/hierarchy4"/>
    <dgm:cxn modelId="{B1D44CEC-5C0F-48E1-A89F-8A3373BA5056}" type="presParOf" srcId="{32E70970-9776-4A64-834D-8B357CC25F9F}" destId="{79BDD648-492F-4A92-BC49-519246DFD3CA}" srcOrd="0" destOrd="0" presId="urn:microsoft.com/office/officeart/2005/8/layout/hierarchy4"/>
    <dgm:cxn modelId="{C4D9B498-4FDF-418E-A701-CECF64471B9B}" type="presParOf" srcId="{32E70970-9776-4A64-834D-8B357CC25F9F}" destId="{587841AF-E99A-470D-9E9D-74DDBAA65DC6}" srcOrd="1" destOrd="0" presId="urn:microsoft.com/office/officeart/2005/8/layout/hierarchy4"/>
    <dgm:cxn modelId="{FF05354D-9E4C-4E4D-848A-44218ACE09C2}" type="presParOf" srcId="{E1D12D48-2BBF-4238-A5BC-58762D88DA23}" destId="{2DACB66B-9940-4A84-B893-D67090BA9CCA}" srcOrd="3" destOrd="0" presId="urn:microsoft.com/office/officeart/2005/8/layout/hierarchy4"/>
    <dgm:cxn modelId="{3F3D9F58-0F2C-4D31-B909-D16BB66E9A43}" type="presParOf" srcId="{E1D12D48-2BBF-4238-A5BC-58762D88DA23}" destId="{5C274EF0-504B-41DD-BC7D-D6845BA10411}" srcOrd="4" destOrd="0" presId="urn:microsoft.com/office/officeart/2005/8/layout/hierarchy4"/>
    <dgm:cxn modelId="{11559909-7BEF-4D25-B407-BA2B91C4E5FD}" type="presParOf" srcId="{5C274EF0-504B-41DD-BC7D-D6845BA10411}" destId="{188972E9-55D8-47A6-85D8-EE9AEB4E198B}" srcOrd="0" destOrd="0" presId="urn:microsoft.com/office/officeart/2005/8/layout/hierarchy4"/>
    <dgm:cxn modelId="{82EF3D85-1048-425F-9B86-F8C14E94293E}" type="presParOf" srcId="{5C274EF0-504B-41DD-BC7D-D6845BA10411}" destId="{2346C7B6-82E8-44AA-866D-070C57CB4E0C}" srcOrd="1" destOrd="0" presId="urn:microsoft.com/office/officeart/2005/8/layout/hierarchy4"/>
    <dgm:cxn modelId="{46D29A8A-7BBC-4E3D-9DA4-78F9DCDC4160}" type="presParOf" srcId="{4D13E3D3-BE88-4D83-AB24-1E4A39B1EAD5}" destId="{B148B5B2-D38D-4358-99EE-C7E456E92C77}" srcOrd="1" destOrd="0" presId="urn:microsoft.com/office/officeart/2005/8/layout/hierarchy4"/>
    <dgm:cxn modelId="{C57D2269-F59B-4CE3-83C3-35D4E5DD83AE}" type="presParOf" srcId="{4D13E3D3-BE88-4D83-AB24-1E4A39B1EAD5}" destId="{0489EA12-7BDE-4480-B087-0B65F758DC9E}" srcOrd="2" destOrd="0" presId="urn:microsoft.com/office/officeart/2005/8/layout/hierarchy4"/>
    <dgm:cxn modelId="{05C3E727-E69E-4E19-BD10-F36F104D9E92}" type="presParOf" srcId="{0489EA12-7BDE-4480-B087-0B65F758DC9E}" destId="{5EB5286C-237A-4D4F-92DA-352912CB529E}" srcOrd="0" destOrd="0" presId="urn:microsoft.com/office/officeart/2005/8/layout/hierarchy4"/>
    <dgm:cxn modelId="{4137D0B8-4B50-46AE-86C5-D38CA5C4430A}" type="presParOf" srcId="{0489EA12-7BDE-4480-B087-0B65F758DC9E}" destId="{EE7766F3-35B2-448C-9B38-6403C9D59E2E}" srcOrd="1" destOrd="0" presId="urn:microsoft.com/office/officeart/2005/8/layout/hierarchy4"/>
    <dgm:cxn modelId="{179FE17C-86C8-41E7-B9AE-B21E5650C752}" type="presParOf" srcId="{0489EA12-7BDE-4480-B087-0B65F758DC9E}" destId="{3FED1718-8F92-4AF4-8B54-22A23AF690D6}" srcOrd="2" destOrd="0" presId="urn:microsoft.com/office/officeart/2005/8/layout/hierarchy4"/>
    <dgm:cxn modelId="{5AFC30F2-58EC-46CC-BEC7-4B40DA6C4D89}" type="presParOf" srcId="{3FED1718-8F92-4AF4-8B54-22A23AF690D6}" destId="{8AEAD724-BC8E-4035-9D0D-AE6431D6F324}" srcOrd="0" destOrd="0" presId="urn:microsoft.com/office/officeart/2005/8/layout/hierarchy4"/>
    <dgm:cxn modelId="{13841B6C-28AC-41BC-A96C-B39B2D9E97C4}" type="presParOf" srcId="{8AEAD724-BC8E-4035-9D0D-AE6431D6F324}" destId="{5717DD8A-3867-43C2-9568-A602E2494512}" srcOrd="0" destOrd="0" presId="urn:microsoft.com/office/officeart/2005/8/layout/hierarchy4"/>
    <dgm:cxn modelId="{8A28F160-8339-4C8D-BD1A-6CFD7115F201}" type="presParOf" srcId="{8AEAD724-BC8E-4035-9D0D-AE6431D6F324}" destId="{CFA56B5D-40FB-4B48-86B0-EA6E64348A6D}" srcOrd="1" destOrd="0" presId="urn:microsoft.com/office/officeart/2005/8/layout/hierarchy4"/>
    <dgm:cxn modelId="{16391FD1-616B-4BB3-B2A4-F5F8301E27BE}" type="presParOf" srcId="{3FED1718-8F92-4AF4-8B54-22A23AF690D6}" destId="{92E45B0A-4743-4810-AB7B-1FCB00AB62EE}" srcOrd="1" destOrd="0" presId="urn:microsoft.com/office/officeart/2005/8/layout/hierarchy4"/>
    <dgm:cxn modelId="{74EB2184-EA21-4762-A7E4-61167A08BA26}" type="presParOf" srcId="{3FED1718-8F92-4AF4-8B54-22A23AF690D6}" destId="{6ED63AA5-0405-4F0C-BBB8-5615AC55B0A0}" srcOrd="2" destOrd="0" presId="urn:microsoft.com/office/officeart/2005/8/layout/hierarchy4"/>
    <dgm:cxn modelId="{74FAE562-0DCB-4966-BE85-1440DD4D93A0}" type="presParOf" srcId="{6ED63AA5-0405-4F0C-BBB8-5615AC55B0A0}" destId="{19011648-6A9C-4FE7-8E8A-045EC94A0012}" srcOrd="0" destOrd="0" presId="urn:microsoft.com/office/officeart/2005/8/layout/hierarchy4"/>
    <dgm:cxn modelId="{BA49852D-5BA1-42A0-A964-74B27B36D7AC}" type="presParOf" srcId="{6ED63AA5-0405-4F0C-BBB8-5615AC55B0A0}" destId="{99A867DF-5CDA-4C17-B147-792E0043EB3A}" srcOrd="1" destOrd="0" presId="urn:microsoft.com/office/officeart/2005/8/layout/hierarchy4"/>
    <dgm:cxn modelId="{E98A3582-E01D-4391-B33C-6256D0DFB8E6}" type="presParOf" srcId="{3FED1718-8F92-4AF4-8B54-22A23AF690D6}" destId="{2F7C573B-33D1-421E-9754-97166B7C5BA7}" srcOrd="3" destOrd="0" presId="urn:microsoft.com/office/officeart/2005/8/layout/hierarchy4"/>
    <dgm:cxn modelId="{FABBF8AE-A57C-41FA-BF9B-2A738E628470}" type="presParOf" srcId="{3FED1718-8F92-4AF4-8B54-22A23AF690D6}" destId="{2D764976-A3AF-41B4-A5A4-25BD7187595B}" srcOrd="4" destOrd="0" presId="urn:microsoft.com/office/officeart/2005/8/layout/hierarchy4"/>
    <dgm:cxn modelId="{39453CAF-9894-4CD5-A82B-076A4B4A2C5B}" type="presParOf" srcId="{2D764976-A3AF-41B4-A5A4-25BD7187595B}" destId="{B9AC36B2-3AE9-469B-8896-904F30ECDD9E}" srcOrd="0" destOrd="0" presId="urn:microsoft.com/office/officeart/2005/8/layout/hierarchy4"/>
    <dgm:cxn modelId="{2B9538F3-7983-4950-AE0C-76BD0A3897E8}" type="presParOf" srcId="{2D764976-A3AF-41B4-A5A4-25BD7187595B}" destId="{1C8CCA54-58B9-437B-85A8-253289BA12E0}"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F837E7-CC4B-4FBE-8D10-76B0AFEB96C3}" type="doc">
      <dgm:prSet loTypeId="urn:microsoft.com/office/officeart/2005/8/layout/hierarchy4" loCatId="list" qsTypeId="urn:microsoft.com/office/officeart/2005/8/quickstyle/simple5" qsCatId="simple" csTypeId="urn:microsoft.com/office/officeart/2005/8/colors/accent0_3" csCatId="mainScheme" phldr="1"/>
      <dgm:spPr/>
      <dgm:t>
        <a:bodyPr/>
        <a:lstStyle/>
        <a:p>
          <a:endParaRPr lang="en-US"/>
        </a:p>
      </dgm:t>
    </dgm:pt>
    <dgm:pt modelId="{379551ED-97AD-4771-8A60-EDCFA8390746}">
      <dgm:prSet phldrT="[Text]"/>
      <dgm:spPr/>
      <dgm:t>
        <a:bodyPr/>
        <a:lstStyle/>
        <a:p>
          <a:r>
            <a:rPr lang="en-US" dirty="0"/>
            <a:t>Title IX	</a:t>
          </a:r>
        </a:p>
      </dgm:t>
    </dgm:pt>
    <dgm:pt modelId="{1E5C6B51-7873-4761-96CD-32C0C97B77FC}" type="parTrans" cxnId="{066B6527-F736-47C4-AB52-BC30E9D4F7BA}">
      <dgm:prSet/>
      <dgm:spPr/>
      <dgm:t>
        <a:bodyPr/>
        <a:lstStyle/>
        <a:p>
          <a:endParaRPr lang="en-US"/>
        </a:p>
      </dgm:t>
    </dgm:pt>
    <dgm:pt modelId="{A6511FAA-9C72-4C03-8BD0-B974B47C912C}" type="sibTrans" cxnId="{066B6527-F736-47C4-AB52-BC30E9D4F7BA}">
      <dgm:prSet/>
      <dgm:spPr/>
      <dgm:t>
        <a:bodyPr/>
        <a:lstStyle/>
        <a:p>
          <a:endParaRPr lang="en-US"/>
        </a:p>
      </dgm:t>
    </dgm:pt>
    <dgm:pt modelId="{ED9BF1BE-0FFA-43E4-8B22-7D397ADCEEA6}">
      <dgm:prSet phldrT="[Text]"/>
      <dgm:spPr/>
      <dgm:t>
        <a:bodyPr/>
        <a:lstStyle/>
        <a:p>
          <a:r>
            <a:rPr lang="en-US" dirty="0"/>
            <a:t>Equity</a:t>
          </a:r>
        </a:p>
      </dgm:t>
    </dgm:pt>
    <dgm:pt modelId="{1A25E3F4-A352-4484-9557-F65D5CC09AC7}" type="parTrans" cxnId="{4CBB8733-61FE-4CF5-B5BD-92E233A9CD1E}">
      <dgm:prSet/>
      <dgm:spPr/>
      <dgm:t>
        <a:bodyPr/>
        <a:lstStyle/>
        <a:p>
          <a:endParaRPr lang="en-US"/>
        </a:p>
      </dgm:t>
    </dgm:pt>
    <dgm:pt modelId="{87F596E4-9A08-42E2-BF7B-86B5F329D06C}" type="sibTrans" cxnId="{4CBB8733-61FE-4CF5-B5BD-92E233A9CD1E}">
      <dgm:prSet/>
      <dgm:spPr/>
      <dgm:t>
        <a:bodyPr/>
        <a:lstStyle/>
        <a:p>
          <a:endParaRPr lang="en-US"/>
        </a:p>
      </dgm:t>
    </dgm:pt>
    <dgm:pt modelId="{C073E037-13B6-42C4-AE09-C5CB65F8CDB8}">
      <dgm:prSet phldrT="[Text]"/>
      <dgm:spPr/>
      <dgm:t>
        <a:bodyPr/>
        <a:lstStyle/>
        <a:p>
          <a:r>
            <a:rPr lang="en-US" dirty="0"/>
            <a:t>Administrative Resolution</a:t>
          </a:r>
        </a:p>
      </dgm:t>
    </dgm:pt>
    <dgm:pt modelId="{07ACEF8C-9B76-44F4-9BB8-DF298574FACB}" type="parTrans" cxnId="{73737432-147F-4BE4-986F-8CA91FDA78F8}">
      <dgm:prSet/>
      <dgm:spPr/>
      <dgm:t>
        <a:bodyPr/>
        <a:lstStyle/>
        <a:p>
          <a:endParaRPr lang="en-US"/>
        </a:p>
      </dgm:t>
    </dgm:pt>
    <dgm:pt modelId="{F45892E4-0679-4FED-B5FE-4C881BB49BFC}" type="sibTrans" cxnId="{73737432-147F-4BE4-986F-8CA91FDA78F8}">
      <dgm:prSet/>
      <dgm:spPr/>
      <dgm:t>
        <a:bodyPr/>
        <a:lstStyle/>
        <a:p>
          <a:endParaRPr lang="en-US"/>
        </a:p>
      </dgm:t>
    </dgm:pt>
    <dgm:pt modelId="{07F3E0FC-556E-4ADA-99AB-68A2A2474BC0}">
      <dgm:prSet phldrT="[Text]"/>
      <dgm:spPr/>
      <dgm:t>
        <a:bodyPr/>
        <a:lstStyle/>
        <a:p>
          <a:r>
            <a:rPr lang="en-US" dirty="0"/>
            <a:t>Informal Resolution*</a:t>
          </a:r>
        </a:p>
      </dgm:t>
    </dgm:pt>
    <dgm:pt modelId="{72A59986-A167-4FA7-97B1-F92D295A87D5}" type="parTrans" cxnId="{CED32C26-1ABD-4EC8-B54C-3BE53A0B35E6}">
      <dgm:prSet/>
      <dgm:spPr/>
      <dgm:t>
        <a:bodyPr/>
        <a:lstStyle/>
        <a:p>
          <a:endParaRPr lang="en-US"/>
        </a:p>
      </dgm:t>
    </dgm:pt>
    <dgm:pt modelId="{C2EF842C-6647-44C4-A4A6-0708B04BCC32}" type="sibTrans" cxnId="{CED32C26-1ABD-4EC8-B54C-3BE53A0B35E6}">
      <dgm:prSet/>
      <dgm:spPr/>
      <dgm:t>
        <a:bodyPr/>
        <a:lstStyle/>
        <a:p>
          <a:endParaRPr lang="en-US"/>
        </a:p>
      </dgm:t>
    </dgm:pt>
    <dgm:pt modelId="{0796A471-5595-48B0-8EC6-33E492894053}">
      <dgm:prSet phldrT="[Text]"/>
      <dgm:spPr/>
      <dgm:t>
        <a:bodyPr/>
        <a:lstStyle/>
        <a:p>
          <a:r>
            <a:rPr lang="en-US" dirty="0"/>
            <a:t>Administrative Resolution</a:t>
          </a:r>
        </a:p>
      </dgm:t>
    </dgm:pt>
    <dgm:pt modelId="{6767614F-7BFA-4F91-BE5A-05AAAF07616B}" type="parTrans" cxnId="{13FB719B-0FF7-49CC-AD6F-A1F9E9A7DD57}">
      <dgm:prSet/>
      <dgm:spPr/>
      <dgm:t>
        <a:bodyPr/>
        <a:lstStyle/>
        <a:p>
          <a:endParaRPr lang="en-US"/>
        </a:p>
      </dgm:t>
    </dgm:pt>
    <dgm:pt modelId="{5800D1BF-D9C6-4029-BD65-EC18150EE612}" type="sibTrans" cxnId="{13FB719B-0FF7-49CC-AD6F-A1F9E9A7DD57}">
      <dgm:prSet/>
      <dgm:spPr/>
      <dgm:t>
        <a:bodyPr/>
        <a:lstStyle/>
        <a:p>
          <a:endParaRPr lang="en-US"/>
        </a:p>
      </dgm:t>
    </dgm:pt>
    <dgm:pt modelId="{53E30FC2-AD43-4B9D-9CEB-400758B61A04}">
      <dgm:prSet phldrT="[Text]"/>
      <dgm:spPr/>
      <dgm:t>
        <a:bodyPr/>
        <a:lstStyle/>
        <a:p>
          <a:r>
            <a:rPr lang="en-US" dirty="0"/>
            <a:t>Facilitated Dialogue/Mediation</a:t>
          </a:r>
        </a:p>
      </dgm:t>
    </dgm:pt>
    <dgm:pt modelId="{99A4B72C-F4DE-4658-913E-A6FBB9A76ADD}" type="parTrans" cxnId="{630B5CCB-3DE3-40C1-8376-8E4CAC6D725A}">
      <dgm:prSet/>
      <dgm:spPr/>
      <dgm:t>
        <a:bodyPr/>
        <a:lstStyle/>
        <a:p>
          <a:endParaRPr lang="en-US"/>
        </a:p>
      </dgm:t>
    </dgm:pt>
    <dgm:pt modelId="{22937DB7-B4E1-4BD8-8AFB-EE8FCA6ED36A}" type="sibTrans" cxnId="{630B5CCB-3DE3-40C1-8376-8E4CAC6D725A}">
      <dgm:prSet/>
      <dgm:spPr/>
      <dgm:t>
        <a:bodyPr/>
        <a:lstStyle/>
        <a:p>
          <a:endParaRPr lang="en-US"/>
        </a:p>
      </dgm:t>
    </dgm:pt>
    <dgm:pt modelId="{EB5F175A-46BE-4008-B161-830DA9954CE5}">
      <dgm:prSet phldrT="[Text]"/>
      <dgm:spPr/>
      <dgm:t>
        <a:bodyPr/>
        <a:lstStyle/>
        <a:p>
          <a:r>
            <a:rPr lang="en-US" dirty="0"/>
            <a:t>Hearing Panel Resolution</a:t>
          </a:r>
        </a:p>
      </dgm:t>
    </dgm:pt>
    <dgm:pt modelId="{CE2F3D7C-52AB-43A3-AA06-9176D9D535EB}" type="parTrans" cxnId="{3CC23FF4-CA5A-4AEB-ABD3-A139EB9846B2}">
      <dgm:prSet/>
      <dgm:spPr/>
      <dgm:t>
        <a:bodyPr/>
        <a:lstStyle/>
        <a:p>
          <a:endParaRPr lang="en-US"/>
        </a:p>
      </dgm:t>
    </dgm:pt>
    <dgm:pt modelId="{F9470BE9-CB77-4E32-941F-BF5F106E2020}" type="sibTrans" cxnId="{3CC23FF4-CA5A-4AEB-ABD3-A139EB9846B2}">
      <dgm:prSet/>
      <dgm:spPr/>
      <dgm:t>
        <a:bodyPr/>
        <a:lstStyle/>
        <a:p>
          <a:endParaRPr lang="en-US"/>
        </a:p>
      </dgm:t>
    </dgm:pt>
    <dgm:pt modelId="{753C24CE-887E-45ED-9678-DEEDAC663E3A}">
      <dgm:prSet phldrT="[Text]"/>
      <dgm:spPr/>
      <dgm:t>
        <a:bodyPr/>
        <a:lstStyle/>
        <a:p>
          <a:r>
            <a:rPr lang="en-US" dirty="0"/>
            <a:t>Academic Medical Center (AMC) Process</a:t>
          </a:r>
        </a:p>
      </dgm:t>
    </dgm:pt>
    <dgm:pt modelId="{DA146204-AF9A-4161-95E5-002782BA1A38}" type="parTrans" cxnId="{96E84547-8F77-41F4-BE5E-0419EAEA43AC}">
      <dgm:prSet/>
      <dgm:spPr/>
      <dgm:t>
        <a:bodyPr/>
        <a:lstStyle/>
        <a:p>
          <a:endParaRPr lang="en-US"/>
        </a:p>
      </dgm:t>
    </dgm:pt>
    <dgm:pt modelId="{5B9AC12C-C9A8-49B1-B26E-CE9CDA2D8488}" type="sibTrans" cxnId="{96E84547-8F77-41F4-BE5E-0419EAEA43AC}">
      <dgm:prSet/>
      <dgm:spPr/>
      <dgm:t>
        <a:bodyPr/>
        <a:lstStyle/>
        <a:p>
          <a:endParaRPr lang="en-US"/>
        </a:p>
      </dgm:t>
    </dgm:pt>
    <dgm:pt modelId="{B7E8AC48-0C24-4420-B7FB-E3FB0B4BB5A7}">
      <dgm:prSet phldrT="[Text]" custT="1"/>
      <dgm:spPr/>
      <dgm:t>
        <a:bodyPr/>
        <a:lstStyle/>
        <a:p>
          <a:r>
            <a:rPr lang="en-US" sz="1400" dirty="0"/>
            <a:t>Conflict Resolution*</a:t>
          </a:r>
        </a:p>
        <a:p>
          <a:r>
            <a:rPr lang="en-US" sz="1000" dirty="0"/>
            <a:t>(facilitated dialogue/agreement/mediation)</a:t>
          </a:r>
        </a:p>
      </dgm:t>
    </dgm:pt>
    <dgm:pt modelId="{2B099C34-E443-4742-90F9-55E8215E1698}" type="parTrans" cxnId="{84C9A2E4-2863-4C1F-9C4C-65E593E3F745}">
      <dgm:prSet/>
      <dgm:spPr/>
      <dgm:t>
        <a:bodyPr/>
        <a:lstStyle/>
        <a:p>
          <a:endParaRPr lang="en-US"/>
        </a:p>
      </dgm:t>
    </dgm:pt>
    <dgm:pt modelId="{D62878F9-FD63-440F-9274-E3F91D7F0627}" type="sibTrans" cxnId="{84C9A2E4-2863-4C1F-9C4C-65E593E3F745}">
      <dgm:prSet/>
      <dgm:spPr/>
      <dgm:t>
        <a:bodyPr/>
        <a:lstStyle/>
        <a:p>
          <a:endParaRPr lang="en-US"/>
        </a:p>
      </dgm:t>
    </dgm:pt>
    <dgm:pt modelId="{E50CEF3C-3F03-4FA1-86AF-3B7F21CB7A34}">
      <dgm:prSet phldrT="[Text]"/>
      <dgm:spPr/>
      <dgm:t>
        <a:bodyPr/>
        <a:lstStyle/>
        <a:p>
          <a:r>
            <a:rPr lang="en-US" dirty="0"/>
            <a:t>Hearing Panel Resolution</a:t>
          </a:r>
        </a:p>
      </dgm:t>
    </dgm:pt>
    <dgm:pt modelId="{CE8439C5-C4DE-4103-9771-7FDCAE80DA9A}" type="parTrans" cxnId="{188CD7AF-11D3-4EE7-A12C-F28467924EFD}">
      <dgm:prSet/>
      <dgm:spPr/>
      <dgm:t>
        <a:bodyPr/>
        <a:lstStyle/>
        <a:p>
          <a:endParaRPr lang="en-US"/>
        </a:p>
      </dgm:t>
    </dgm:pt>
    <dgm:pt modelId="{520D6AA3-2BE8-4B4B-B169-17931FADF8C1}" type="sibTrans" cxnId="{188CD7AF-11D3-4EE7-A12C-F28467924EFD}">
      <dgm:prSet/>
      <dgm:spPr/>
      <dgm:t>
        <a:bodyPr/>
        <a:lstStyle/>
        <a:p>
          <a:endParaRPr lang="en-US"/>
        </a:p>
      </dgm:t>
    </dgm:pt>
    <dgm:pt modelId="{4D13E3D3-BE88-4D83-AB24-1E4A39B1EAD5}" type="pres">
      <dgm:prSet presAssocID="{76F837E7-CC4B-4FBE-8D10-76B0AFEB96C3}" presName="Name0" presStyleCnt="0">
        <dgm:presLayoutVars>
          <dgm:chPref val="1"/>
          <dgm:dir/>
          <dgm:animOne val="branch"/>
          <dgm:animLvl val="lvl"/>
          <dgm:resizeHandles/>
        </dgm:presLayoutVars>
      </dgm:prSet>
      <dgm:spPr/>
    </dgm:pt>
    <dgm:pt modelId="{4D97B94C-9B91-4335-BB72-80691245A99C}" type="pres">
      <dgm:prSet presAssocID="{379551ED-97AD-4771-8A60-EDCFA8390746}" presName="vertOne" presStyleCnt="0"/>
      <dgm:spPr/>
    </dgm:pt>
    <dgm:pt modelId="{12D2A42E-1B67-4778-BBD2-2DA65463F63E}" type="pres">
      <dgm:prSet presAssocID="{379551ED-97AD-4771-8A60-EDCFA8390746}" presName="txOne" presStyleLbl="node0" presStyleIdx="0" presStyleCnt="2">
        <dgm:presLayoutVars>
          <dgm:chPref val="3"/>
        </dgm:presLayoutVars>
      </dgm:prSet>
      <dgm:spPr/>
    </dgm:pt>
    <dgm:pt modelId="{EF084C3E-9D7E-4269-8AE1-A275203392C0}" type="pres">
      <dgm:prSet presAssocID="{379551ED-97AD-4771-8A60-EDCFA8390746}" presName="parTransOne" presStyleCnt="0"/>
      <dgm:spPr/>
    </dgm:pt>
    <dgm:pt modelId="{E1D12D48-2BBF-4238-A5BC-58762D88DA23}" type="pres">
      <dgm:prSet presAssocID="{379551ED-97AD-4771-8A60-EDCFA8390746}" presName="horzOne" presStyleCnt="0"/>
      <dgm:spPr/>
    </dgm:pt>
    <dgm:pt modelId="{E1B377AD-F393-4799-9968-34601045CD10}" type="pres">
      <dgm:prSet presAssocID="{07F3E0FC-556E-4ADA-99AB-68A2A2474BC0}" presName="vertTwo" presStyleCnt="0"/>
      <dgm:spPr/>
    </dgm:pt>
    <dgm:pt modelId="{13152F31-6F32-4E52-BEF6-A23EE44E0793}" type="pres">
      <dgm:prSet presAssocID="{07F3E0FC-556E-4ADA-99AB-68A2A2474BC0}" presName="txTwo" presStyleLbl="node2" presStyleIdx="0" presStyleCnt="6">
        <dgm:presLayoutVars>
          <dgm:chPref val="3"/>
        </dgm:presLayoutVars>
      </dgm:prSet>
      <dgm:spPr/>
    </dgm:pt>
    <dgm:pt modelId="{5A5CB19E-F13F-4E6D-B882-24233BF37491}" type="pres">
      <dgm:prSet presAssocID="{07F3E0FC-556E-4ADA-99AB-68A2A2474BC0}" presName="parTransTwo" presStyleCnt="0"/>
      <dgm:spPr/>
    </dgm:pt>
    <dgm:pt modelId="{99EA7EE5-2EA2-4FA3-B84C-8B16778B8508}" type="pres">
      <dgm:prSet presAssocID="{07F3E0FC-556E-4ADA-99AB-68A2A2474BC0}" presName="horzTwo" presStyleCnt="0"/>
      <dgm:spPr/>
    </dgm:pt>
    <dgm:pt modelId="{BB3994CE-B14C-49E8-9EC9-63A95F2917B7}" type="pres">
      <dgm:prSet presAssocID="{53E30FC2-AD43-4B9D-9CEB-400758B61A04}" presName="vertThree" presStyleCnt="0"/>
      <dgm:spPr/>
    </dgm:pt>
    <dgm:pt modelId="{D0D29755-8635-44D9-B9DB-ED8C569950C6}" type="pres">
      <dgm:prSet presAssocID="{53E30FC2-AD43-4B9D-9CEB-400758B61A04}" presName="txThree" presStyleLbl="node3" presStyleIdx="0" presStyleCnt="2">
        <dgm:presLayoutVars>
          <dgm:chPref val="3"/>
        </dgm:presLayoutVars>
      </dgm:prSet>
      <dgm:spPr/>
    </dgm:pt>
    <dgm:pt modelId="{A3F42288-A96F-4712-8EE9-8D09A759686D}" type="pres">
      <dgm:prSet presAssocID="{53E30FC2-AD43-4B9D-9CEB-400758B61A04}" presName="horzThree" presStyleCnt="0"/>
      <dgm:spPr/>
    </dgm:pt>
    <dgm:pt modelId="{0C2D2ACA-FF09-4F0B-8E76-C230ED9358DA}" type="pres">
      <dgm:prSet presAssocID="{22937DB7-B4E1-4BD8-8AFB-EE8FCA6ED36A}" presName="sibSpaceThree" presStyleCnt="0"/>
      <dgm:spPr/>
    </dgm:pt>
    <dgm:pt modelId="{ADADF71D-8069-4133-B0F5-5ECD3D0027F9}" type="pres">
      <dgm:prSet presAssocID="{0796A471-5595-48B0-8EC6-33E492894053}" presName="vertThree" presStyleCnt="0"/>
      <dgm:spPr/>
    </dgm:pt>
    <dgm:pt modelId="{0078B76C-A2CC-4491-8BB7-A0D0FDC703C3}" type="pres">
      <dgm:prSet presAssocID="{0796A471-5595-48B0-8EC6-33E492894053}" presName="txThree" presStyleLbl="node3" presStyleIdx="1" presStyleCnt="2">
        <dgm:presLayoutVars>
          <dgm:chPref val="3"/>
        </dgm:presLayoutVars>
      </dgm:prSet>
      <dgm:spPr/>
    </dgm:pt>
    <dgm:pt modelId="{05AB6694-A263-4B36-A8BA-40047A9AD332}" type="pres">
      <dgm:prSet presAssocID="{0796A471-5595-48B0-8EC6-33E492894053}" presName="horzThree" presStyleCnt="0"/>
      <dgm:spPr/>
    </dgm:pt>
    <dgm:pt modelId="{38627127-D911-49A6-BB28-F2A85C0A11AD}" type="pres">
      <dgm:prSet presAssocID="{C2EF842C-6647-44C4-A4A6-0708B04BCC32}" presName="sibSpaceTwo" presStyleCnt="0"/>
      <dgm:spPr/>
    </dgm:pt>
    <dgm:pt modelId="{32E70970-9776-4A64-834D-8B357CC25F9F}" type="pres">
      <dgm:prSet presAssocID="{EB5F175A-46BE-4008-B161-830DA9954CE5}" presName="vertTwo" presStyleCnt="0"/>
      <dgm:spPr/>
    </dgm:pt>
    <dgm:pt modelId="{79BDD648-492F-4A92-BC49-519246DFD3CA}" type="pres">
      <dgm:prSet presAssocID="{EB5F175A-46BE-4008-B161-830DA9954CE5}" presName="txTwo" presStyleLbl="node2" presStyleIdx="1" presStyleCnt="6">
        <dgm:presLayoutVars>
          <dgm:chPref val="3"/>
        </dgm:presLayoutVars>
      </dgm:prSet>
      <dgm:spPr/>
    </dgm:pt>
    <dgm:pt modelId="{587841AF-E99A-470D-9E9D-74DDBAA65DC6}" type="pres">
      <dgm:prSet presAssocID="{EB5F175A-46BE-4008-B161-830DA9954CE5}" presName="horzTwo" presStyleCnt="0"/>
      <dgm:spPr/>
    </dgm:pt>
    <dgm:pt modelId="{2DACB66B-9940-4A84-B893-D67090BA9CCA}" type="pres">
      <dgm:prSet presAssocID="{F9470BE9-CB77-4E32-941F-BF5F106E2020}" presName="sibSpaceTwo" presStyleCnt="0"/>
      <dgm:spPr/>
    </dgm:pt>
    <dgm:pt modelId="{5C274EF0-504B-41DD-BC7D-D6845BA10411}" type="pres">
      <dgm:prSet presAssocID="{753C24CE-887E-45ED-9678-DEEDAC663E3A}" presName="vertTwo" presStyleCnt="0"/>
      <dgm:spPr/>
    </dgm:pt>
    <dgm:pt modelId="{188972E9-55D8-47A6-85D8-EE9AEB4E198B}" type="pres">
      <dgm:prSet presAssocID="{753C24CE-887E-45ED-9678-DEEDAC663E3A}" presName="txTwo" presStyleLbl="node2" presStyleIdx="2" presStyleCnt="6">
        <dgm:presLayoutVars>
          <dgm:chPref val="3"/>
        </dgm:presLayoutVars>
      </dgm:prSet>
      <dgm:spPr/>
    </dgm:pt>
    <dgm:pt modelId="{2346C7B6-82E8-44AA-866D-070C57CB4E0C}" type="pres">
      <dgm:prSet presAssocID="{753C24CE-887E-45ED-9678-DEEDAC663E3A}" presName="horzTwo" presStyleCnt="0"/>
      <dgm:spPr/>
    </dgm:pt>
    <dgm:pt modelId="{B148B5B2-D38D-4358-99EE-C7E456E92C77}" type="pres">
      <dgm:prSet presAssocID="{A6511FAA-9C72-4C03-8BD0-B974B47C912C}" presName="sibSpaceOne" presStyleCnt="0"/>
      <dgm:spPr/>
    </dgm:pt>
    <dgm:pt modelId="{0489EA12-7BDE-4480-B087-0B65F758DC9E}" type="pres">
      <dgm:prSet presAssocID="{ED9BF1BE-0FFA-43E4-8B22-7D397ADCEEA6}" presName="vertOne" presStyleCnt="0"/>
      <dgm:spPr/>
    </dgm:pt>
    <dgm:pt modelId="{5EB5286C-237A-4D4F-92DA-352912CB529E}" type="pres">
      <dgm:prSet presAssocID="{ED9BF1BE-0FFA-43E4-8B22-7D397ADCEEA6}" presName="txOne" presStyleLbl="node0" presStyleIdx="1" presStyleCnt="2">
        <dgm:presLayoutVars>
          <dgm:chPref val="3"/>
        </dgm:presLayoutVars>
      </dgm:prSet>
      <dgm:spPr/>
    </dgm:pt>
    <dgm:pt modelId="{EE7766F3-35B2-448C-9B38-6403C9D59E2E}" type="pres">
      <dgm:prSet presAssocID="{ED9BF1BE-0FFA-43E4-8B22-7D397ADCEEA6}" presName="parTransOne" presStyleCnt="0"/>
      <dgm:spPr/>
    </dgm:pt>
    <dgm:pt modelId="{3FED1718-8F92-4AF4-8B54-22A23AF690D6}" type="pres">
      <dgm:prSet presAssocID="{ED9BF1BE-0FFA-43E4-8B22-7D397ADCEEA6}" presName="horzOne" presStyleCnt="0"/>
      <dgm:spPr/>
    </dgm:pt>
    <dgm:pt modelId="{8AEAD724-BC8E-4035-9D0D-AE6431D6F324}" type="pres">
      <dgm:prSet presAssocID="{B7E8AC48-0C24-4420-B7FB-E3FB0B4BB5A7}" presName="vertTwo" presStyleCnt="0"/>
      <dgm:spPr/>
    </dgm:pt>
    <dgm:pt modelId="{5717DD8A-3867-43C2-9568-A602E2494512}" type="pres">
      <dgm:prSet presAssocID="{B7E8AC48-0C24-4420-B7FB-E3FB0B4BB5A7}" presName="txTwo" presStyleLbl="node2" presStyleIdx="3" presStyleCnt="6">
        <dgm:presLayoutVars>
          <dgm:chPref val="3"/>
        </dgm:presLayoutVars>
      </dgm:prSet>
      <dgm:spPr/>
    </dgm:pt>
    <dgm:pt modelId="{CFA56B5D-40FB-4B48-86B0-EA6E64348A6D}" type="pres">
      <dgm:prSet presAssocID="{B7E8AC48-0C24-4420-B7FB-E3FB0B4BB5A7}" presName="horzTwo" presStyleCnt="0"/>
      <dgm:spPr/>
    </dgm:pt>
    <dgm:pt modelId="{92E45B0A-4743-4810-AB7B-1FCB00AB62EE}" type="pres">
      <dgm:prSet presAssocID="{D62878F9-FD63-440F-9274-E3F91D7F0627}" presName="sibSpaceTwo" presStyleCnt="0"/>
      <dgm:spPr/>
    </dgm:pt>
    <dgm:pt modelId="{6ED63AA5-0405-4F0C-BBB8-5615AC55B0A0}" type="pres">
      <dgm:prSet presAssocID="{C073E037-13B6-42C4-AE09-C5CB65F8CDB8}" presName="vertTwo" presStyleCnt="0"/>
      <dgm:spPr/>
    </dgm:pt>
    <dgm:pt modelId="{19011648-6A9C-4FE7-8E8A-045EC94A0012}" type="pres">
      <dgm:prSet presAssocID="{C073E037-13B6-42C4-AE09-C5CB65F8CDB8}" presName="txTwo" presStyleLbl="node2" presStyleIdx="4" presStyleCnt="6">
        <dgm:presLayoutVars>
          <dgm:chPref val="3"/>
        </dgm:presLayoutVars>
      </dgm:prSet>
      <dgm:spPr/>
    </dgm:pt>
    <dgm:pt modelId="{99A867DF-5CDA-4C17-B147-792E0043EB3A}" type="pres">
      <dgm:prSet presAssocID="{C073E037-13B6-42C4-AE09-C5CB65F8CDB8}" presName="horzTwo" presStyleCnt="0"/>
      <dgm:spPr/>
    </dgm:pt>
    <dgm:pt modelId="{2F7C573B-33D1-421E-9754-97166B7C5BA7}" type="pres">
      <dgm:prSet presAssocID="{F45892E4-0679-4FED-B5FE-4C881BB49BFC}" presName="sibSpaceTwo" presStyleCnt="0"/>
      <dgm:spPr/>
    </dgm:pt>
    <dgm:pt modelId="{2D764976-A3AF-41B4-A5A4-25BD7187595B}" type="pres">
      <dgm:prSet presAssocID="{E50CEF3C-3F03-4FA1-86AF-3B7F21CB7A34}" presName="vertTwo" presStyleCnt="0"/>
      <dgm:spPr/>
    </dgm:pt>
    <dgm:pt modelId="{B9AC36B2-3AE9-469B-8896-904F30ECDD9E}" type="pres">
      <dgm:prSet presAssocID="{E50CEF3C-3F03-4FA1-86AF-3B7F21CB7A34}" presName="txTwo" presStyleLbl="node2" presStyleIdx="5" presStyleCnt="6">
        <dgm:presLayoutVars>
          <dgm:chPref val="3"/>
        </dgm:presLayoutVars>
      </dgm:prSet>
      <dgm:spPr/>
    </dgm:pt>
    <dgm:pt modelId="{1C8CCA54-58B9-437B-85A8-253289BA12E0}" type="pres">
      <dgm:prSet presAssocID="{E50CEF3C-3F03-4FA1-86AF-3B7F21CB7A34}" presName="horzTwo" presStyleCnt="0"/>
      <dgm:spPr/>
    </dgm:pt>
  </dgm:ptLst>
  <dgm:cxnLst>
    <dgm:cxn modelId="{A1C75C0A-544C-4640-BB90-10404A6AA050}" type="presOf" srcId="{379551ED-97AD-4771-8A60-EDCFA8390746}" destId="{12D2A42E-1B67-4778-BBD2-2DA65463F63E}" srcOrd="0" destOrd="0" presId="urn:microsoft.com/office/officeart/2005/8/layout/hierarchy4"/>
    <dgm:cxn modelId="{83AAFB11-D438-4B7F-AEE1-1119CBEC6497}" type="presOf" srcId="{0796A471-5595-48B0-8EC6-33E492894053}" destId="{0078B76C-A2CC-4491-8BB7-A0D0FDC703C3}" srcOrd="0" destOrd="0" presId="urn:microsoft.com/office/officeart/2005/8/layout/hierarchy4"/>
    <dgm:cxn modelId="{CED32C26-1ABD-4EC8-B54C-3BE53A0B35E6}" srcId="{379551ED-97AD-4771-8A60-EDCFA8390746}" destId="{07F3E0FC-556E-4ADA-99AB-68A2A2474BC0}" srcOrd="0" destOrd="0" parTransId="{72A59986-A167-4FA7-97B1-F92D295A87D5}" sibTransId="{C2EF842C-6647-44C4-A4A6-0708B04BCC32}"/>
    <dgm:cxn modelId="{066B6527-F736-47C4-AB52-BC30E9D4F7BA}" srcId="{76F837E7-CC4B-4FBE-8D10-76B0AFEB96C3}" destId="{379551ED-97AD-4771-8A60-EDCFA8390746}" srcOrd="0" destOrd="0" parTransId="{1E5C6B51-7873-4761-96CD-32C0C97B77FC}" sibTransId="{A6511FAA-9C72-4C03-8BD0-B974B47C912C}"/>
    <dgm:cxn modelId="{73737432-147F-4BE4-986F-8CA91FDA78F8}" srcId="{ED9BF1BE-0FFA-43E4-8B22-7D397ADCEEA6}" destId="{C073E037-13B6-42C4-AE09-C5CB65F8CDB8}" srcOrd="1" destOrd="0" parTransId="{07ACEF8C-9B76-44F4-9BB8-DF298574FACB}" sibTransId="{F45892E4-0679-4FED-B5FE-4C881BB49BFC}"/>
    <dgm:cxn modelId="{4CBB8733-61FE-4CF5-B5BD-92E233A9CD1E}" srcId="{76F837E7-CC4B-4FBE-8D10-76B0AFEB96C3}" destId="{ED9BF1BE-0FFA-43E4-8B22-7D397ADCEEA6}" srcOrd="1" destOrd="0" parTransId="{1A25E3F4-A352-4484-9557-F65D5CC09AC7}" sibTransId="{87F596E4-9A08-42E2-BF7B-86B5F329D06C}"/>
    <dgm:cxn modelId="{96E84547-8F77-41F4-BE5E-0419EAEA43AC}" srcId="{379551ED-97AD-4771-8A60-EDCFA8390746}" destId="{753C24CE-887E-45ED-9678-DEEDAC663E3A}" srcOrd="2" destOrd="0" parTransId="{DA146204-AF9A-4161-95E5-002782BA1A38}" sibTransId="{5B9AC12C-C9A8-49B1-B26E-CE9CDA2D8488}"/>
    <dgm:cxn modelId="{C6867247-C435-4631-8357-197A4DA06FB7}" type="presOf" srcId="{B7E8AC48-0C24-4420-B7FB-E3FB0B4BB5A7}" destId="{5717DD8A-3867-43C2-9568-A602E2494512}" srcOrd="0" destOrd="0" presId="urn:microsoft.com/office/officeart/2005/8/layout/hierarchy4"/>
    <dgm:cxn modelId="{C3581762-3733-4084-B9AE-8ADEE79ECD13}" type="presOf" srcId="{753C24CE-887E-45ED-9678-DEEDAC663E3A}" destId="{188972E9-55D8-47A6-85D8-EE9AEB4E198B}" srcOrd="0" destOrd="0" presId="urn:microsoft.com/office/officeart/2005/8/layout/hierarchy4"/>
    <dgm:cxn modelId="{13FB719B-0FF7-49CC-AD6F-A1F9E9A7DD57}" srcId="{07F3E0FC-556E-4ADA-99AB-68A2A2474BC0}" destId="{0796A471-5595-48B0-8EC6-33E492894053}" srcOrd="1" destOrd="0" parTransId="{6767614F-7BFA-4F91-BE5A-05AAAF07616B}" sibTransId="{5800D1BF-D9C6-4029-BD65-EC18150EE612}"/>
    <dgm:cxn modelId="{188CD7AF-11D3-4EE7-A12C-F28467924EFD}" srcId="{ED9BF1BE-0FFA-43E4-8B22-7D397ADCEEA6}" destId="{E50CEF3C-3F03-4FA1-86AF-3B7F21CB7A34}" srcOrd="2" destOrd="0" parTransId="{CE8439C5-C4DE-4103-9771-7FDCAE80DA9A}" sibTransId="{520D6AA3-2BE8-4B4B-B169-17931FADF8C1}"/>
    <dgm:cxn modelId="{53BA8FBC-A4CB-4CB4-A52D-1CDE490AF36B}" type="presOf" srcId="{07F3E0FC-556E-4ADA-99AB-68A2A2474BC0}" destId="{13152F31-6F32-4E52-BEF6-A23EE44E0793}" srcOrd="0" destOrd="0" presId="urn:microsoft.com/office/officeart/2005/8/layout/hierarchy4"/>
    <dgm:cxn modelId="{630B5CCB-3DE3-40C1-8376-8E4CAC6D725A}" srcId="{07F3E0FC-556E-4ADA-99AB-68A2A2474BC0}" destId="{53E30FC2-AD43-4B9D-9CEB-400758B61A04}" srcOrd="0" destOrd="0" parTransId="{99A4B72C-F4DE-4658-913E-A6FBB9A76ADD}" sibTransId="{22937DB7-B4E1-4BD8-8AFB-EE8FCA6ED36A}"/>
    <dgm:cxn modelId="{8B4939D4-358E-45D1-B5FB-268ADC4C2E32}" type="presOf" srcId="{53E30FC2-AD43-4B9D-9CEB-400758B61A04}" destId="{D0D29755-8635-44D9-B9DB-ED8C569950C6}" srcOrd="0" destOrd="0" presId="urn:microsoft.com/office/officeart/2005/8/layout/hierarchy4"/>
    <dgm:cxn modelId="{B7F1FDD5-2822-4D4E-8536-6F9782F5379B}" type="presOf" srcId="{C073E037-13B6-42C4-AE09-C5CB65F8CDB8}" destId="{19011648-6A9C-4FE7-8E8A-045EC94A0012}" srcOrd="0" destOrd="0" presId="urn:microsoft.com/office/officeart/2005/8/layout/hierarchy4"/>
    <dgm:cxn modelId="{99C2D5D7-0A74-4672-822F-600A2F88B53C}" type="presOf" srcId="{EB5F175A-46BE-4008-B161-830DA9954CE5}" destId="{79BDD648-492F-4A92-BC49-519246DFD3CA}" srcOrd="0" destOrd="0" presId="urn:microsoft.com/office/officeart/2005/8/layout/hierarchy4"/>
    <dgm:cxn modelId="{78BAA8E0-CD53-4B05-865B-082BCC1863F0}" type="presOf" srcId="{E50CEF3C-3F03-4FA1-86AF-3B7F21CB7A34}" destId="{B9AC36B2-3AE9-469B-8896-904F30ECDD9E}" srcOrd="0" destOrd="0" presId="urn:microsoft.com/office/officeart/2005/8/layout/hierarchy4"/>
    <dgm:cxn modelId="{84C9A2E4-2863-4C1F-9C4C-65E593E3F745}" srcId="{ED9BF1BE-0FFA-43E4-8B22-7D397ADCEEA6}" destId="{B7E8AC48-0C24-4420-B7FB-E3FB0B4BB5A7}" srcOrd="0" destOrd="0" parTransId="{2B099C34-E443-4742-90F9-55E8215E1698}" sibTransId="{D62878F9-FD63-440F-9274-E3F91D7F0627}"/>
    <dgm:cxn modelId="{5B74F5E6-4041-4F47-A9A5-9D368FF3DB9F}" type="presOf" srcId="{ED9BF1BE-0FFA-43E4-8B22-7D397ADCEEA6}" destId="{5EB5286C-237A-4D4F-92DA-352912CB529E}" srcOrd="0" destOrd="0" presId="urn:microsoft.com/office/officeart/2005/8/layout/hierarchy4"/>
    <dgm:cxn modelId="{EED1DFEA-E9BF-4A87-BDE2-3B11A39546D3}" type="presOf" srcId="{76F837E7-CC4B-4FBE-8D10-76B0AFEB96C3}" destId="{4D13E3D3-BE88-4D83-AB24-1E4A39B1EAD5}" srcOrd="0" destOrd="0" presId="urn:microsoft.com/office/officeart/2005/8/layout/hierarchy4"/>
    <dgm:cxn modelId="{3CC23FF4-CA5A-4AEB-ABD3-A139EB9846B2}" srcId="{379551ED-97AD-4771-8A60-EDCFA8390746}" destId="{EB5F175A-46BE-4008-B161-830DA9954CE5}" srcOrd="1" destOrd="0" parTransId="{CE2F3D7C-52AB-43A3-AA06-9176D9D535EB}" sibTransId="{F9470BE9-CB77-4E32-941F-BF5F106E2020}"/>
    <dgm:cxn modelId="{ECB4CE80-9FAE-4E70-BE6F-7FB8A90E9E3A}" type="presParOf" srcId="{4D13E3D3-BE88-4D83-AB24-1E4A39B1EAD5}" destId="{4D97B94C-9B91-4335-BB72-80691245A99C}" srcOrd="0" destOrd="0" presId="urn:microsoft.com/office/officeart/2005/8/layout/hierarchy4"/>
    <dgm:cxn modelId="{816E3D50-4E59-490F-B868-A1D3C109897B}" type="presParOf" srcId="{4D97B94C-9B91-4335-BB72-80691245A99C}" destId="{12D2A42E-1B67-4778-BBD2-2DA65463F63E}" srcOrd="0" destOrd="0" presId="urn:microsoft.com/office/officeart/2005/8/layout/hierarchy4"/>
    <dgm:cxn modelId="{C5F598F8-9307-46C6-A137-1BBD9AFC719F}" type="presParOf" srcId="{4D97B94C-9B91-4335-BB72-80691245A99C}" destId="{EF084C3E-9D7E-4269-8AE1-A275203392C0}" srcOrd="1" destOrd="0" presId="urn:microsoft.com/office/officeart/2005/8/layout/hierarchy4"/>
    <dgm:cxn modelId="{C1B4CBD4-8A8A-43EB-B84B-E49D093A682C}" type="presParOf" srcId="{4D97B94C-9B91-4335-BB72-80691245A99C}" destId="{E1D12D48-2BBF-4238-A5BC-58762D88DA23}" srcOrd="2" destOrd="0" presId="urn:microsoft.com/office/officeart/2005/8/layout/hierarchy4"/>
    <dgm:cxn modelId="{4153190D-8A3E-4E8C-8F67-42897B1A7B2B}" type="presParOf" srcId="{E1D12D48-2BBF-4238-A5BC-58762D88DA23}" destId="{E1B377AD-F393-4799-9968-34601045CD10}" srcOrd="0" destOrd="0" presId="urn:microsoft.com/office/officeart/2005/8/layout/hierarchy4"/>
    <dgm:cxn modelId="{514B012B-996A-44B9-9716-A36278A8F954}" type="presParOf" srcId="{E1B377AD-F393-4799-9968-34601045CD10}" destId="{13152F31-6F32-4E52-BEF6-A23EE44E0793}" srcOrd="0" destOrd="0" presId="urn:microsoft.com/office/officeart/2005/8/layout/hierarchy4"/>
    <dgm:cxn modelId="{80EAF70D-3A6E-41E4-9116-EEEC7BEF0D19}" type="presParOf" srcId="{E1B377AD-F393-4799-9968-34601045CD10}" destId="{5A5CB19E-F13F-4E6D-B882-24233BF37491}" srcOrd="1" destOrd="0" presId="urn:microsoft.com/office/officeart/2005/8/layout/hierarchy4"/>
    <dgm:cxn modelId="{86C31DA2-BCC3-4A43-B075-2F5B359A1158}" type="presParOf" srcId="{E1B377AD-F393-4799-9968-34601045CD10}" destId="{99EA7EE5-2EA2-4FA3-B84C-8B16778B8508}" srcOrd="2" destOrd="0" presId="urn:microsoft.com/office/officeart/2005/8/layout/hierarchy4"/>
    <dgm:cxn modelId="{92AB0533-9BE3-404B-B008-23DB3F0C78C8}" type="presParOf" srcId="{99EA7EE5-2EA2-4FA3-B84C-8B16778B8508}" destId="{BB3994CE-B14C-49E8-9EC9-63A95F2917B7}" srcOrd="0" destOrd="0" presId="urn:microsoft.com/office/officeart/2005/8/layout/hierarchy4"/>
    <dgm:cxn modelId="{B96745C4-DA76-4C59-92D0-DC2850F5F246}" type="presParOf" srcId="{BB3994CE-B14C-49E8-9EC9-63A95F2917B7}" destId="{D0D29755-8635-44D9-B9DB-ED8C569950C6}" srcOrd="0" destOrd="0" presId="urn:microsoft.com/office/officeart/2005/8/layout/hierarchy4"/>
    <dgm:cxn modelId="{91B941C8-404A-4C51-830B-64C504BD8D9E}" type="presParOf" srcId="{BB3994CE-B14C-49E8-9EC9-63A95F2917B7}" destId="{A3F42288-A96F-4712-8EE9-8D09A759686D}" srcOrd="1" destOrd="0" presId="urn:microsoft.com/office/officeart/2005/8/layout/hierarchy4"/>
    <dgm:cxn modelId="{F3DB2E1A-3151-4D6C-B57D-568B6B00BC25}" type="presParOf" srcId="{99EA7EE5-2EA2-4FA3-B84C-8B16778B8508}" destId="{0C2D2ACA-FF09-4F0B-8E76-C230ED9358DA}" srcOrd="1" destOrd="0" presId="urn:microsoft.com/office/officeart/2005/8/layout/hierarchy4"/>
    <dgm:cxn modelId="{A06C6862-08BA-44B4-90B8-86C20BCBC30D}" type="presParOf" srcId="{99EA7EE5-2EA2-4FA3-B84C-8B16778B8508}" destId="{ADADF71D-8069-4133-B0F5-5ECD3D0027F9}" srcOrd="2" destOrd="0" presId="urn:microsoft.com/office/officeart/2005/8/layout/hierarchy4"/>
    <dgm:cxn modelId="{CC5C034C-24F1-46D2-925D-3E991E24774F}" type="presParOf" srcId="{ADADF71D-8069-4133-B0F5-5ECD3D0027F9}" destId="{0078B76C-A2CC-4491-8BB7-A0D0FDC703C3}" srcOrd="0" destOrd="0" presId="urn:microsoft.com/office/officeart/2005/8/layout/hierarchy4"/>
    <dgm:cxn modelId="{602C6F38-F545-4096-91DC-ECD37BDAE1C5}" type="presParOf" srcId="{ADADF71D-8069-4133-B0F5-5ECD3D0027F9}" destId="{05AB6694-A263-4B36-A8BA-40047A9AD332}" srcOrd="1" destOrd="0" presId="urn:microsoft.com/office/officeart/2005/8/layout/hierarchy4"/>
    <dgm:cxn modelId="{E17D0D7B-9D61-443D-AE38-471BF5CD8B07}" type="presParOf" srcId="{E1D12D48-2BBF-4238-A5BC-58762D88DA23}" destId="{38627127-D911-49A6-BB28-F2A85C0A11AD}" srcOrd="1" destOrd="0" presId="urn:microsoft.com/office/officeart/2005/8/layout/hierarchy4"/>
    <dgm:cxn modelId="{E8BE4F40-F6F1-44F8-BBA1-3C5E7225D029}" type="presParOf" srcId="{E1D12D48-2BBF-4238-A5BC-58762D88DA23}" destId="{32E70970-9776-4A64-834D-8B357CC25F9F}" srcOrd="2" destOrd="0" presId="urn:microsoft.com/office/officeart/2005/8/layout/hierarchy4"/>
    <dgm:cxn modelId="{B1D44CEC-5C0F-48E1-A89F-8A3373BA5056}" type="presParOf" srcId="{32E70970-9776-4A64-834D-8B357CC25F9F}" destId="{79BDD648-492F-4A92-BC49-519246DFD3CA}" srcOrd="0" destOrd="0" presId="urn:microsoft.com/office/officeart/2005/8/layout/hierarchy4"/>
    <dgm:cxn modelId="{C4D9B498-4FDF-418E-A701-CECF64471B9B}" type="presParOf" srcId="{32E70970-9776-4A64-834D-8B357CC25F9F}" destId="{587841AF-E99A-470D-9E9D-74DDBAA65DC6}" srcOrd="1" destOrd="0" presId="urn:microsoft.com/office/officeart/2005/8/layout/hierarchy4"/>
    <dgm:cxn modelId="{FF05354D-9E4C-4E4D-848A-44218ACE09C2}" type="presParOf" srcId="{E1D12D48-2BBF-4238-A5BC-58762D88DA23}" destId="{2DACB66B-9940-4A84-B893-D67090BA9CCA}" srcOrd="3" destOrd="0" presId="urn:microsoft.com/office/officeart/2005/8/layout/hierarchy4"/>
    <dgm:cxn modelId="{3F3D9F58-0F2C-4D31-B909-D16BB66E9A43}" type="presParOf" srcId="{E1D12D48-2BBF-4238-A5BC-58762D88DA23}" destId="{5C274EF0-504B-41DD-BC7D-D6845BA10411}" srcOrd="4" destOrd="0" presId="urn:microsoft.com/office/officeart/2005/8/layout/hierarchy4"/>
    <dgm:cxn modelId="{11559909-7BEF-4D25-B407-BA2B91C4E5FD}" type="presParOf" srcId="{5C274EF0-504B-41DD-BC7D-D6845BA10411}" destId="{188972E9-55D8-47A6-85D8-EE9AEB4E198B}" srcOrd="0" destOrd="0" presId="urn:microsoft.com/office/officeart/2005/8/layout/hierarchy4"/>
    <dgm:cxn modelId="{82EF3D85-1048-425F-9B86-F8C14E94293E}" type="presParOf" srcId="{5C274EF0-504B-41DD-BC7D-D6845BA10411}" destId="{2346C7B6-82E8-44AA-866D-070C57CB4E0C}" srcOrd="1" destOrd="0" presId="urn:microsoft.com/office/officeart/2005/8/layout/hierarchy4"/>
    <dgm:cxn modelId="{46D29A8A-7BBC-4E3D-9DA4-78F9DCDC4160}" type="presParOf" srcId="{4D13E3D3-BE88-4D83-AB24-1E4A39B1EAD5}" destId="{B148B5B2-D38D-4358-99EE-C7E456E92C77}" srcOrd="1" destOrd="0" presId="urn:microsoft.com/office/officeart/2005/8/layout/hierarchy4"/>
    <dgm:cxn modelId="{C57D2269-F59B-4CE3-83C3-35D4E5DD83AE}" type="presParOf" srcId="{4D13E3D3-BE88-4D83-AB24-1E4A39B1EAD5}" destId="{0489EA12-7BDE-4480-B087-0B65F758DC9E}" srcOrd="2" destOrd="0" presId="urn:microsoft.com/office/officeart/2005/8/layout/hierarchy4"/>
    <dgm:cxn modelId="{05C3E727-E69E-4E19-BD10-F36F104D9E92}" type="presParOf" srcId="{0489EA12-7BDE-4480-B087-0B65F758DC9E}" destId="{5EB5286C-237A-4D4F-92DA-352912CB529E}" srcOrd="0" destOrd="0" presId="urn:microsoft.com/office/officeart/2005/8/layout/hierarchy4"/>
    <dgm:cxn modelId="{4137D0B8-4B50-46AE-86C5-D38CA5C4430A}" type="presParOf" srcId="{0489EA12-7BDE-4480-B087-0B65F758DC9E}" destId="{EE7766F3-35B2-448C-9B38-6403C9D59E2E}" srcOrd="1" destOrd="0" presId="urn:microsoft.com/office/officeart/2005/8/layout/hierarchy4"/>
    <dgm:cxn modelId="{179FE17C-86C8-41E7-B9AE-B21E5650C752}" type="presParOf" srcId="{0489EA12-7BDE-4480-B087-0B65F758DC9E}" destId="{3FED1718-8F92-4AF4-8B54-22A23AF690D6}" srcOrd="2" destOrd="0" presId="urn:microsoft.com/office/officeart/2005/8/layout/hierarchy4"/>
    <dgm:cxn modelId="{5AFC30F2-58EC-46CC-BEC7-4B40DA6C4D89}" type="presParOf" srcId="{3FED1718-8F92-4AF4-8B54-22A23AF690D6}" destId="{8AEAD724-BC8E-4035-9D0D-AE6431D6F324}" srcOrd="0" destOrd="0" presId="urn:microsoft.com/office/officeart/2005/8/layout/hierarchy4"/>
    <dgm:cxn modelId="{13841B6C-28AC-41BC-A96C-B39B2D9E97C4}" type="presParOf" srcId="{8AEAD724-BC8E-4035-9D0D-AE6431D6F324}" destId="{5717DD8A-3867-43C2-9568-A602E2494512}" srcOrd="0" destOrd="0" presId="urn:microsoft.com/office/officeart/2005/8/layout/hierarchy4"/>
    <dgm:cxn modelId="{8A28F160-8339-4C8D-BD1A-6CFD7115F201}" type="presParOf" srcId="{8AEAD724-BC8E-4035-9D0D-AE6431D6F324}" destId="{CFA56B5D-40FB-4B48-86B0-EA6E64348A6D}" srcOrd="1" destOrd="0" presId="urn:microsoft.com/office/officeart/2005/8/layout/hierarchy4"/>
    <dgm:cxn modelId="{16391FD1-616B-4BB3-B2A4-F5F8301E27BE}" type="presParOf" srcId="{3FED1718-8F92-4AF4-8B54-22A23AF690D6}" destId="{92E45B0A-4743-4810-AB7B-1FCB00AB62EE}" srcOrd="1" destOrd="0" presId="urn:microsoft.com/office/officeart/2005/8/layout/hierarchy4"/>
    <dgm:cxn modelId="{74EB2184-EA21-4762-A7E4-61167A08BA26}" type="presParOf" srcId="{3FED1718-8F92-4AF4-8B54-22A23AF690D6}" destId="{6ED63AA5-0405-4F0C-BBB8-5615AC55B0A0}" srcOrd="2" destOrd="0" presId="urn:microsoft.com/office/officeart/2005/8/layout/hierarchy4"/>
    <dgm:cxn modelId="{74FAE562-0DCB-4966-BE85-1440DD4D93A0}" type="presParOf" srcId="{6ED63AA5-0405-4F0C-BBB8-5615AC55B0A0}" destId="{19011648-6A9C-4FE7-8E8A-045EC94A0012}" srcOrd="0" destOrd="0" presId="urn:microsoft.com/office/officeart/2005/8/layout/hierarchy4"/>
    <dgm:cxn modelId="{BA49852D-5BA1-42A0-A964-74B27B36D7AC}" type="presParOf" srcId="{6ED63AA5-0405-4F0C-BBB8-5615AC55B0A0}" destId="{99A867DF-5CDA-4C17-B147-792E0043EB3A}" srcOrd="1" destOrd="0" presId="urn:microsoft.com/office/officeart/2005/8/layout/hierarchy4"/>
    <dgm:cxn modelId="{E98A3582-E01D-4391-B33C-6256D0DFB8E6}" type="presParOf" srcId="{3FED1718-8F92-4AF4-8B54-22A23AF690D6}" destId="{2F7C573B-33D1-421E-9754-97166B7C5BA7}" srcOrd="3" destOrd="0" presId="urn:microsoft.com/office/officeart/2005/8/layout/hierarchy4"/>
    <dgm:cxn modelId="{FABBF8AE-A57C-41FA-BF9B-2A738E628470}" type="presParOf" srcId="{3FED1718-8F92-4AF4-8B54-22A23AF690D6}" destId="{2D764976-A3AF-41B4-A5A4-25BD7187595B}" srcOrd="4" destOrd="0" presId="urn:microsoft.com/office/officeart/2005/8/layout/hierarchy4"/>
    <dgm:cxn modelId="{39453CAF-9894-4CD5-A82B-076A4B4A2C5B}" type="presParOf" srcId="{2D764976-A3AF-41B4-A5A4-25BD7187595B}" destId="{B9AC36B2-3AE9-469B-8896-904F30ECDD9E}" srcOrd="0" destOrd="0" presId="urn:microsoft.com/office/officeart/2005/8/layout/hierarchy4"/>
    <dgm:cxn modelId="{2B9538F3-7983-4950-AE0C-76BD0A3897E8}" type="presParOf" srcId="{2D764976-A3AF-41B4-A5A4-25BD7187595B}" destId="{1C8CCA54-58B9-437B-85A8-253289BA12E0}"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D2A42E-1B67-4778-BBD2-2DA65463F63E}">
      <dsp:nvSpPr>
        <dsp:cNvPr id="0" name=""/>
        <dsp:cNvSpPr/>
      </dsp:nvSpPr>
      <dsp:spPr>
        <a:xfrm>
          <a:off x="7789" y="1827"/>
          <a:ext cx="5858082" cy="1459166"/>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Title IX	</a:t>
          </a:r>
        </a:p>
      </dsp:txBody>
      <dsp:txXfrm>
        <a:off x="50527" y="44565"/>
        <a:ext cx="5772606" cy="1373690"/>
      </dsp:txXfrm>
    </dsp:sp>
    <dsp:sp modelId="{13152F31-6F32-4E52-BEF6-A23EE44E0793}">
      <dsp:nvSpPr>
        <dsp:cNvPr id="0" name=""/>
        <dsp:cNvSpPr/>
      </dsp:nvSpPr>
      <dsp:spPr>
        <a:xfrm>
          <a:off x="7789" y="1642141"/>
          <a:ext cx="2841378" cy="1459166"/>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Informal Resolution</a:t>
          </a:r>
        </a:p>
      </dsp:txBody>
      <dsp:txXfrm>
        <a:off x="50527" y="1684879"/>
        <a:ext cx="2755902" cy="1373690"/>
      </dsp:txXfrm>
    </dsp:sp>
    <dsp:sp modelId="{D0D29755-8635-44D9-B9DB-ED8C569950C6}">
      <dsp:nvSpPr>
        <dsp:cNvPr id="0" name=""/>
        <dsp:cNvSpPr/>
      </dsp:nvSpPr>
      <dsp:spPr>
        <a:xfrm>
          <a:off x="7789" y="3282456"/>
          <a:ext cx="1391468" cy="1459166"/>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Facilitated Dialogue</a:t>
          </a:r>
        </a:p>
        <a:p>
          <a:pPr marL="0" lvl="0" indent="0" algn="ctr" defTabSz="577850">
            <a:lnSpc>
              <a:spcPct val="90000"/>
            </a:lnSpc>
            <a:spcBef>
              <a:spcPct val="0"/>
            </a:spcBef>
            <a:spcAft>
              <a:spcPct val="35000"/>
            </a:spcAft>
            <a:buNone/>
          </a:pPr>
          <a:r>
            <a:rPr lang="en-US" sz="1300" kern="1200" dirty="0"/>
            <a:t>or</a:t>
          </a:r>
        </a:p>
        <a:p>
          <a:pPr marL="0" lvl="0" indent="0" algn="ctr" defTabSz="577850">
            <a:lnSpc>
              <a:spcPct val="90000"/>
            </a:lnSpc>
            <a:spcBef>
              <a:spcPct val="0"/>
            </a:spcBef>
            <a:spcAft>
              <a:spcPct val="35000"/>
            </a:spcAft>
            <a:buNone/>
          </a:pPr>
          <a:r>
            <a:rPr lang="en-US" sz="1300" kern="1200" dirty="0"/>
            <a:t>Mutual agreement with specific terms</a:t>
          </a:r>
        </a:p>
      </dsp:txBody>
      <dsp:txXfrm>
        <a:off x="48544" y="3323211"/>
        <a:ext cx="1309958" cy="1377656"/>
      </dsp:txXfrm>
    </dsp:sp>
    <dsp:sp modelId="{0078B76C-A2CC-4491-8BB7-A0D0FDC703C3}">
      <dsp:nvSpPr>
        <dsp:cNvPr id="0" name=""/>
        <dsp:cNvSpPr/>
      </dsp:nvSpPr>
      <dsp:spPr>
        <a:xfrm>
          <a:off x="1457699" y="3282456"/>
          <a:ext cx="1391468" cy="1459166"/>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Administrative Resolution</a:t>
          </a:r>
        </a:p>
      </dsp:txBody>
      <dsp:txXfrm>
        <a:off x="1498454" y="3323211"/>
        <a:ext cx="1309958" cy="1377656"/>
      </dsp:txXfrm>
    </dsp:sp>
    <dsp:sp modelId="{79BDD648-492F-4A92-BC49-519246DFD3CA}">
      <dsp:nvSpPr>
        <dsp:cNvPr id="0" name=""/>
        <dsp:cNvSpPr/>
      </dsp:nvSpPr>
      <dsp:spPr>
        <a:xfrm>
          <a:off x="2966051" y="1642141"/>
          <a:ext cx="1391468" cy="1459166"/>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Hearing Panel Resolution</a:t>
          </a:r>
        </a:p>
      </dsp:txBody>
      <dsp:txXfrm>
        <a:off x="3006806" y="1682896"/>
        <a:ext cx="1309958" cy="1377656"/>
      </dsp:txXfrm>
    </dsp:sp>
    <dsp:sp modelId="{188972E9-55D8-47A6-85D8-EE9AEB4E198B}">
      <dsp:nvSpPr>
        <dsp:cNvPr id="0" name=""/>
        <dsp:cNvSpPr/>
      </dsp:nvSpPr>
      <dsp:spPr>
        <a:xfrm>
          <a:off x="4474403" y="1642141"/>
          <a:ext cx="1391468" cy="1459166"/>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Academic Medical Center (AMC) Process</a:t>
          </a:r>
        </a:p>
      </dsp:txBody>
      <dsp:txXfrm>
        <a:off x="4515158" y="1682896"/>
        <a:ext cx="1309958" cy="1377656"/>
      </dsp:txXfrm>
    </dsp:sp>
    <dsp:sp modelId="{5EB5286C-237A-4D4F-92DA-352912CB529E}">
      <dsp:nvSpPr>
        <dsp:cNvPr id="0" name=""/>
        <dsp:cNvSpPr/>
      </dsp:nvSpPr>
      <dsp:spPr>
        <a:xfrm>
          <a:off x="6099638" y="1827"/>
          <a:ext cx="4408172" cy="1459166"/>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Equity</a:t>
          </a:r>
        </a:p>
      </dsp:txBody>
      <dsp:txXfrm>
        <a:off x="6142376" y="44565"/>
        <a:ext cx="4322696" cy="1373690"/>
      </dsp:txXfrm>
    </dsp:sp>
    <dsp:sp modelId="{5717DD8A-3867-43C2-9568-A602E2494512}">
      <dsp:nvSpPr>
        <dsp:cNvPr id="0" name=""/>
        <dsp:cNvSpPr/>
      </dsp:nvSpPr>
      <dsp:spPr>
        <a:xfrm>
          <a:off x="6099638" y="1642141"/>
          <a:ext cx="1391468" cy="1459166"/>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Conflict Resolution</a:t>
          </a:r>
        </a:p>
      </dsp:txBody>
      <dsp:txXfrm>
        <a:off x="6140393" y="1682896"/>
        <a:ext cx="1309958" cy="1377656"/>
      </dsp:txXfrm>
    </dsp:sp>
    <dsp:sp modelId="{19011648-6A9C-4FE7-8E8A-045EC94A0012}">
      <dsp:nvSpPr>
        <dsp:cNvPr id="0" name=""/>
        <dsp:cNvSpPr/>
      </dsp:nvSpPr>
      <dsp:spPr>
        <a:xfrm>
          <a:off x="7607990" y="1642141"/>
          <a:ext cx="1391468" cy="1459166"/>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Administrative Resolution</a:t>
          </a:r>
        </a:p>
      </dsp:txBody>
      <dsp:txXfrm>
        <a:off x="7648745" y="1682896"/>
        <a:ext cx="1309958" cy="1377656"/>
      </dsp:txXfrm>
    </dsp:sp>
    <dsp:sp modelId="{B9AC36B2-3AE9-469B-8896-904F30ECDD9E}">
      <dsp:nvSpPr>
        <dsp:cNvPr id="0" name=""/>
        <dsp:cNvSpPr/>
      </dsp:nvSpPr>
      <dsp:spPr>
        <a:xfrm>
          <a:off x="9116342" y="1642141"/>
          <a:ext cx="1391468" cy="1459166"/>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Hearing Panel Resolution</a:t>
          </a:r>
        </a:p>
      </dsp:txBody>
      <dsp:txXfrm>
        <a:off x="9157097" y="1682896"/>
        <a:ext cx="1309958" cy="13776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D2A42E-1B67-4778-BBD2-2DA65463F63E}">
      <dsp:nvSpPr>
        <dsp:cNvPr id="0" name=""/>
        <dsp:cNvSpPr/>
      </dsp:nvSpPr>
      <dsp:spPr>
        <a:xfrm>
          <a:off x="7789" y="1827"/>
          <a:ext cx="5858082" cy="1459166"/>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Title IX	</a:t>
          </a:r>
        </a:p>
      </dsp:txBody>
      <dsp:txXfrm>
        <a:off x="50527" y="44565"/>
        <a:ext cx="5772606" cy="1373690"/>
      </dsp:txXfrm>
    </dsp:sp>
    <dsp:sp modelId="{13152F31-6F32-4E52-BEF6-A23EE44E0793}">
      <dsp:nvSpPr>
        <dsp:cNvPr id="0" name=""/>
        <dsp:cNvSpPr/>
      </dsp:nvSpPr>
      <dsp:spPr>
        <a:xfrm>
          <a:off x="7789" y="1642141"/>
          <a:ext cx="2841378" cy="1459166"/>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Informal Resolution*</a:t>
          </a:r>
        </a:p>
      </dsp:txBody>
      <dsp:txXfrm>
        <a:off x="50527" y="1684879"/>
        <a:ext cx="2755902" cy="1373690"/>
      </dsp:txXfrm>
    </dsp:sp>
    <dsp:sp modelId="{D0D29755-8635-44D9-B9DB-ED8C569950C6}">
      <dsp:nvSpPr>
        <dsp:cNvPr id="0" name=""/>
        <dsp:cNvSpPr/>
      </dsp:nvSpPr>
      <dsp:spPr>
        <a:xfrm>
          <a:off x="7789" y="3282456"/>
          <a:ext cx="1391468" cy="1459166"/>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Facilitated Dialogue/Mediation</a:t>
          </a:r>
        </a:p>
      </dsp:txBody>
      <dsp:txXfrm>
        <a:off x="48544" y="3323211"/>
        <a:ext cx="1309958" cy="1377656"/>
      </dsp:txXfrm>
    </dsp:sp>
    <dsp:sp modelId="{0078B76C-A2CC-4491-8BB7-A0D0FDC703C3}">
      <dsp:nvSpPr>
        <dsp:cNvPr id="0" name=""/>
        <dsp:cNvSpPr/>
      </dsp:nvSpPr>
      <dsp:spPr>
        <a:xfrm>
          <a:off x="1457699" y="3282456"/>
          <a:ext cx="1391468" cy="1459166"/>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Administrative Resolution</a:t>
          </a:r>
        </a:p>
      </dsp:txBody>
      <dsp:txXfrm>
        <a:off x="1498454" y="3323211"/>
        <a:ext cx="1309958" cy="1377656"/>
      </dsp:txXfrm>
    </dsp:sp>
    <dsp:sp modelId="{79BDD648-492F-4A92-BC49-519246DFD3CA}">
      <dsp:nvSpPr>
        <dsp:cNvPr id="0" name=""/>
        <dsp:cNvSpPr/>
      </dsp:nvSpPr>
      <dsp:spPr>
        <a:xfrm>
          <a:off x="2966051" y="1642141"/>
          <a:ext cx="1391468" cy="1459166"/>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Hearing Panel Resolution</a:t>
          </a:r>
        </a:p>
      </dsp:txBody>
      <dsp:txXfrm>
        <a:off x="3006806" y="1682896"/>
        <a:ext cx="1309958" cy="1377656"/>
      </dsp:txXfrm>
    </dsp:sp>
    <dsp:sp modelId="{188972E9-55D8-47A6-85D8-EE9AEB4E198B}">
      <dsp:nvSpPr>
        <dsp:cNvPr id="0" name=""/>
        <dsp:cNvSpPr/>
      </dsp:nvSpPr>
      <dsp:spPr>
        <a:xfrm>
          <a:off x="4474403" y="1642141"/>
          <a:ext cx="1391468" cy="1459166"/>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Academic Medical Center (AMC) Process</a:t>
          </a:r>
        </a:p>
      </dsp:txBody>
      <dsp:txXfrm>
        <a:off x="4515158" y="1682896"/>
        <a:ext cx="1309958" cy="1377656"/>
      </dsp:txXfrm>
    </dsp:sp>
    <dsp:sp modelId="{5EB5286C-237A-4D4F-92DA-352912CB529E}">
      <dsp:nvSpPr>
        <dsp:cNvPr id="0" name=""/>
        <dsp:cNvSpPr/>
      </dsp:nvSpPr>
      <dsp:spPr>
        <a:xfrm>
          <a:off x="6099638" y="1827"/>
          <a:ext cx="4408172" cy="1459166"/>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Equity</a:t>
          </a:r>
        </a:p>
      </dsp:txBody>
      <dsp:txXfrm>
        <a:off x="6142376" y="44565"/>
        <a:ext cx="4322696" cy="1373690"/>
      </dsp:txXfrm>
    </dsp:sp>
    <dsp:sp modelId="{5717DD8A-3867-43C2-9568-A602E2494512}">
      <dsp:nvSpPr>
        <dsp:cNvPr id="0" name=""/>
        <dsp:cNvSpPr/>
      </dsp:nvSpPr>
      <dsp:spPr>
        <a:xfrm>
          <a:off x="6099638" y="1642141"/>
          <a:ext cx="1391468" cy="1459166"/>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Conflict Resolution*</a:t>
          </a:r>
        </a:p>
        <a:p>
          <a:pPr marL="0" lvl="0" indent="0" algn="ctr" defTabSz="622300">
            <a:lnSpc>
              <a:spcPct val="90000"/>
            </a:lnSpc>
            <a:spcBef>
              <a:spcPct val="0"/>
            </a:spcBef>
            <a:spcAft>
              <a:spcPct val="35000"/>
            </a:spcAft>
            <a:buNone/>
          </a:pPr>
          <a:r>
            <a:rPr lang="en-US" sz="1000" kern="1200" dirty="0"/>
            <a:t>(facilitated dialogue/agreement/mediation)</a:t>
          </a:r>
        </a:p>
      </dsp:txBody>
      <dsp:txXfrm>
        <a:off x="6140393" y="1682896"/>
        <a:ext cx="1309958" cy="1377656"/>
      </dsp:txXfrm>
    </dsp:sp>
    <dsp:sp modelId="{19011648-6A9C-4FE7-8E8A-045EC94A0012}">
      <dsp:nvSpPr>
        <dsp:cNvPr id="0" name=""/>
        <dsp:cNvSpPr/>
      </dsp:nvSpPr>
      <dsp:spPr>
        <a:xfrm>
          <a:off x="7607990" y="1642141"/>
          <a:ext cx="1391468" cy="1459166"/>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Administrative Resolution</a:t>
          </a:r>
        </a:p>
      </dsp:txBody>
      <dsp:txXfrm>
        <a:off x="7648745" y="1682896"/>
        <a:ext cx="1309958" cy="1377656"/>
      </dsp:txXfrm>
    </dsp:sp>
    <dsp:sp modelId="{B9AC36B2-3AE9-469B-8896-904F30ECDD9E}">
      <dsp:nvSpPr>
        <dsp:cNvPr id="0" name=""/>
        <dsp:cNvSpPr/>
      </dsp:nvSpPr>
      <dsp:spPr>
        <a:xfrm>
          <a:off x="9116342" y="1642141"/>
          <a:ext cx="1391468" cy="1459166"/>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Hearing Panel Resolution</a:t>
          </a:r>
        </a:p>
      </dsp:txBody>
      <dsp:txXfrm>
        <a:off x="9157097" y="1682896"/>
        <a:ext cx="1309958" cy="137765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DF1862-78B1-974A-A29B-822243AE9273}" type="datetimeFigureOut">
              <a:rPr lang="en-US" smtClean="0"/>
              <a:t>12/8/23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FD6FC2-BA70-DC42-A0D9-C04394D4B948}" type="slidenum">
              <a:rPr lang="en-US" smtClean="0"/>
              <a:t>‹#›</a:t>
            </a:fld>
            <a:endParaRPr lang="en-US"/>
          </a:p>
        </p:txBody>
      </p:sp>
    </p:spTree>
    <p:extLst>
      <p:ext uri="{BB962C8B-B14F-4D97-AF65-F5344CB8AC3E}">
        <p14:creationId xmlns:p14="http://schemas.microsoft.com/office/powerpoint/2010/main" val="3305456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3246EE-DFBD-43EC-BFCD-396B101535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36996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tyle 1">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89"/>
            <a:ext cx="12192000" cy="6858000"/>
          </a:xfrm>
          <a:prstGeom prst="rect">
            <a:avLst/>
          </a:prstGeom>
        </p:spPr>
      </p:pic>
      <p:sp>
        <p:nvSpPr>
          <p:cNvPr id="2" name="Title 1"/>
          <p:cNvSpPr>
            <a:spLocks noGrp="1"/>
          </p:cNvSpPr>
          <p:nvPr>
            <p:ph type="ctrTitle"/>
          </p:nvPr>
        </p:nvSpPr>
        <p:spPr>
          <a:xfrm>
            <a:off x="1524000" y="1162796"/>
            <a:ext cx="9144000" cy="2387600"/>
          </a:xfrm>
          <a:ln>
            <a:noFill/>
          </a:ln>
        </p:spPr>
        <p:txBody>
          <a:bodyPr anchor="b">
            <a:normAutofit/>
          </a:bodyPr>
          <a:lstStyle>
            <a:lvl1pPr algn="ctr">
              <a:defRPr sz="4800" b="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591797"/>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838200" y="6355080"/>
            <a:ext cx="2743200" cy="365125"/>
          </a:xfrm>
        </p:spPr>
        <p:txBody>
          <a:bodyPr/>
          <a:lstStyle/>
          <a:p>
            <a:fld id="{14E617FB-8185-974E-8BF9-AD669BD63726}" type="datetimeFigureOut">
              <a:rPr lang="en-US" smtClean="0"/>
              <a:t>12/8/23</a:t>
            </a:fld>
            <a:endParaRPr lang="en-US" dirty="0"/>
          </a:p>
        </p:txBody>
      </p:sp>
      <p:sp>
        <p:nvSpPr>
          <p:cNvPr id="5" name="Footer Placeholder 4"/>
          <p:cNvSpPr>
            <a:spLocks noGrp="1"/>
          </p:cNvSpPr>
          <p:nvPr>
            <p:ph type="ftr" sz="quarter" idx="11"/>
          </p:nvPr>
        </p:nvSpPr>
        <p:spPr>
          <a:xfrm>
            <a:off x="4038600" y="6355080"/>
            <a:ext cx="4114800" cy="365125"/>
          </a:xfrm>
        </p:spPr>
        <p:txBody>
          <a:bodyPr/>
          <a:lstStyle/>
          <a:p>
            <a:endParaRPr lang="en-US" dirty="0"/>
          </a:p>
        </p:txBody>
      </p:sp>
      <p:sp>
        <p:nvSpPr>
          <p:cNvPr id="6" name="Slide Number Placeholder 5"/>
          <p:cNvSpPr>
            <a:spLocks noGrp="1"/>
          </p:cNvSpPr>
          <p:nvPr>
            <p:ph type="sldNum" sz="quarter" idx="12"/>
          </p:nvPr>
        </p:nvSpPr>
        <p:spPr>
          <a:xfrm>
            <a:off x="8610600" y="6355080"/>
            <a:ext cx="2743200" cy="365125"/>
          </a:xfrm>
        </p:spPr>
        <p:txBody>
          <a:bodyPr/>
          <a:lstStyle/>
          <a:p>
            <a:fld id="{048A7FD7-D788-5C4F-8784-060411599E56}" type="slidenum">
              <a:rPr lang="en-US" smtClean="0"/>
              <a:t>‹#›</a:t>
            </a:fld>
            <a:endParaRPr lang="en-US" dirty="0"/>
          </a:p>
        </p:txBody>
      </p:sp>
      <p:cxnSp>
        <p:nvCxnSpPr>
          <p:cNvPr id="11" name="Straight Connector 10"/>
          <p:cNvCxnSpPr/>
          <p:nvPr userDrawn="1"/>
        </p:nvCxnSpPr>
        <p:spPr>
          <a:xfrm>
            <a:off x="1514878" y="3541434"/>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3104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solidFill>
                  <a:srgbClr val="2D3D54"/>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buClr>
                <a:srgbClr val="2D3D54"/>
              </a:buClr>
              <a:defRPr/>
            </a:lvl1pPr>
            <a:lvl2pPr>
              <a:buClr>
                <a:srgbClr val="2D3D54"/>
              </a:buClr>
              <a:defRPr sz="2400"/>
            </a:lvl2pPr>
            <a:lvl3pPr>
              <a:buClr>
                <a:srgbClr val="2D3D54"/>
              </a:buClr>
              <a:defRPr sz="2000"/>
            </a:lvl3pPr>
            <a:lvl4pPr>
              <a:buClr>
                <a:srgbClr val="2D3D54"/>
              </a:buClr>
              <a:defRPr sz="1800"/>
            </a:lvl4pPr>
            <a:lvl5pPr>
              <a:buClr>
                <a:srgbClr val="2D3D54"/>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E617FB-8185-974E-8BF9-AD669BD63726}" type="datetimeFigureOut">
              <a:rPr lang="en-US" smtClean="0"/>
              <a:t>12/8/23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8A7FD7-D788-5C4F-8784-060411599E56}" type="slidenum">
              <a:rPr lang="en-US" smtClean="0"/>
              <a:t>‹#›</a:t>
            </a:fld>
            <a:endParaRPr lang="en-US" dirty="0"/>
          </a:p>
        </p:txBody>
      </p:sp>
    </p:spTree>
    <p:extLst>
      <p:ext uri="{BB962C8B-B14F-4D97-AF65-F5344CB8AC3E}">
        <p14:creationId xmlns:p14="http://schemas.microsoft.com/office/powerpoint/2010/main" val="444184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normAutofit/>
          </a:bodyPr>
          <a:lstStyle>
            <a:lvl1pPr>
              <a:defRPr sz="4000">
                <a:solidFill>
                  <a:srgbClr val="2D3D54"/>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lvl1pPr>
              <a:buClr>
                <a:schemeClr val="tx2"/>
              </a:buClr>
              <a:defRPr>
                <a:solidFill>
                  <a:srgbClr val="2D3D54"/>
                </a:solidFill>
              </a:defRPr>
            </a:lvl1pPr>
            <a:lvl2pPr>
              <a:buClr>
                <a:schemeClr val="tx2"/>
              </a:buClr>
              <a:defRPr sz="2400">
                <a:solidFill>
                  <a:srgbClr val="2D3D54"/>
                </a:solidFill>
              </a:defRPr>
            </a:lvl2pPr>
            <a:lvl3pPr>
              <a:buClr>
                <a:schemeClr val="tx2"/>
              </a:buClr>
              <a:defRPr sz="2000">
                <a:solidFill>
                  <a:srgbClr val="2D3D54"/>
                </a:solidFill>
              </a:defRPr>
            </a:lvl3pPr>
            <a:lvl4pPr>
              <a:buClr>
                <a:schemeClr val="tx2"/>
              </a:buClr>
              <a:defRPr sz="1800">
                <a:solidFill>
                  <a:srgbClr val="2D3D54"/>
                </a:solidFill>
              </a:defRPr>
            </a:lvl4pPr>
            <a:lvl5pPr>
              <a:buClr>
                <a:schemeClr val="tx2"/>
              </a:buClr>
              <a:defRPr sz="1800">
                <a:solidFill>
                  <a:srgbClr val="2D3D5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E617FB-8185-974E-8BF9-AD669BD63726}" type="datetimeFigureOut">
              <a:rPr lang="en-US" smtClean="0"/>
              <a:t>12/8/23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8A7FD7-D788-5C4F-8784-060411599E56}" type="slidenum">
              <a:rPr lang="en-US" smtClean="0"/>
              <a:t>‹#›</a:t>
            </a:fld>
            <a:endParaRPr lang="en-US" dirty="0"/>
          </a:p>
        </p:txBody>
      </p:sp>
    </p:spTree>
    <p:extLst>
      <p:ext uri="{BB962C8B-B14F-4D97-AF65-F5344CB8AC3E}">
        <p14:creationId xmlns:p14="http://schemas.microsoft.com/office/powerpoint/2010/main" val="755247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clus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itle 1"/>
          <p:cNvSpPr>
            <a:spLocks noGrp="1"/>
          </p:cNvSpPr>
          <p:nvPr>
            <p:ph type="ctrTitle" hasCustomPrompt="1"/>
          </p:nvPr>
        </p:nvSpPr>
        <p:spPr>
          <a:xfrm>
            <a:off x="1524000" y="1162796"/>
            <a:ext cx="9144000" cy="2387600"/>
          </a:xfrm>
          <a:ln>
            <a:noFill/>
          </a:ln>
        </p:spPr>
        <p:txBody>
          <a:bodyPr anchor="b">
            <a:normAutofit/>
          </a:bodyPr>
          <a:lstStyle>
            <a:lvl1pPr algn="ctr">
              <a:defRPr sz="4800" b="1" baseline="0">
                <a:solidFill>
                  <a:schemeClr val="bg1"/>
                </a:solidFill>
              </a:defRPr>
            </a:lvl1pPr>
          </a:lstStyle>
          <a:p>
            <a:r>
              <a:rPr lang="en-US" dirty="0"/>
              <a:t>Click to edit conclusion text</a:t>
            </a:r>
          </a:p>
        </p:txBody>
      </p:sp>
    </p:spTree>
    <p:extLst>
      <p:ext uri="{BB962C8B-B14F-4D97-AF65-F5344CB8AC3E}">
        <p14:creationId xmlns:p14="http://schemas.microsoft.com/office/powerpoint/2010/main" val="18100761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4E617FB-8185-974E-8BF9-AD669BD63726}" type="datetimeFigureOut">
              <a:rPr lang="en-US" smtClean="0"/>
              <a:t>12/8/23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8A7FD7-D788-5C4F-8784-060411599E56}" type="slidenum">
              <a:rPr lang="en-US" smtClean="0"/>
              <a:t>‹#›</a:t>
            </a:fld>
            <a:endParaRPr lang="en-US" dirty="0"/>
          </a:p>
        </p:txBody>
      </p:sp>
    </p:spTree>
    <p:extLst>
      <p:ext uri="{BB962C8B-B14F-4D97-AF65-F5344CB8AC3E}">
        <p14:creationId xmlns:p14="http://schemas.microsoft.com/office/powerpoint/2010/main" val="695753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2"/>
            <a:ext cx="12192000" cy="6853437"/>
          </a:xfrm>
          <a:prstGeom prst="rect">
            <a:avLst/>
          </a:prstGeom>
        </p:spPr>
      </p:pic>
      <p:sp>
        <p:nvSpPr>
          <p:cNvPr id="2" name="Title 1"/>
          <p:cNvSpPr>
            <a:spLocks noGrp="1"/>
          </p:cNvSpPr>
          <p:nvPr>
            <p:ph type="ctrTitle"/>
          </p:nvPr>
        </p:nvSpPr>
        <p:spPr>
          <a:xfrm>
            <a:off x="914400" y="2294508"/>
            <a:ext cx="10363200" cy="1470025"/>
          </a:xfrm>
        </p:spPr>
        <p:txBody>
          <a:bodyPr/>
          <a:lstStyle/>
          <a:p>
            <a:r>
              <a:rPr lang="en-US" dirty="0"/>
              <a:t>Click to edit Master title style</a:t>
            </a:r>
          </a:p>
        </p:txBody>
      </p:sp>
      <p:sp>
        <p:nvSpPr>
          <p:cNvPr id="3" name="Subtitle 2"/>
          <p:cNvSpPr>
            <a:spLocks noGrp="1"/>
          </p:cNvSpPr>
          <p:nvPr>
            <p:ph type="subTitle" idx="1"/>
          </p:nvPr>
        </p:nvSpPr>
        <p:spPr>
          <a:xfrm>
            <a:off x="1828800" y="3886200"/>
            <a:ext cx="8534400" cy="1607334"/>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1DE228BA-AEFE-4047-AB47-36DBE999DFD8}" type="slidenum">
              <a:rPr lang="en-US" smtClean="0"/>
              <a:t>‹#›</a:t>
            </a:fld>
            <a:endParaRPr lang="en-US"/>
          </a:p>
        </p:txBody>
      </p:sp>
    </p:spTree>
    <p:extLst>
      <p:ext uri="{BB962C8B-B14F-4D97-AF65-F5344CB8AC3E}">
        <p14:creationId xmlns:p14="http://schemas.microsoft.com/office/powerpoint/2010/main" val="41827419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1DE228BA-AEFE-4047-AB47-36DBE999DFD8}" type="slidenum">
              <a:rPr lang="en-US" smtClean="0"/>
              <a:t>‹#›</a:t>
            </a:fld>
            <a:endParaRPr lang="en-US"/>
          </a:p>
        </p:txBody>
      </p:sp>
    </p:spTree>
    <p:extLst>
      <p:ext uri="{BB962C8B-B14F-4D97-AF65-F5344CB8AC3E}">
        <p14:creationId xmlns:p14="http://schemas.microsoft.com/office/powerpoint/2010/main" val="38205010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3664917"/>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164730"/>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1DE228BA-AEFE-4047-AB47-36DBE999DFD8}" type="slidenum">
              <a:rPr lang="en-US" smtClean="0"/>
              <a:t>‹#›</a:t>
            </a:fld>
            <a:endParaRPr lang="en-US"/>
          </a:p>
        </p:txBody>
      </p:sp>
    </p:spTree>
    <p:extLst>
      <p:ext uri="{BB962C8B-B14F-4D97-AF65-F5344CB8AC3E}">
        <p14:creationId xmlns:p14="http://schemas.microsoft.com/office/powerpoint/2010/main" val="28374762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319876"/>
            <a:ext cx="5384800" cy="423787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319876"/>
            <a:ext cx="5384800" cy="423787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1DE228BA-AEFE-4047-AB47-36DBE999DFD8}" type="slidenum">
              <a:rPr lang="en-US" smtClean="0"/>
              <a:t>‹#›</a:t>
            </a:fld>
            <a:endParaRPr lang="en-US"/>
          </a:p>
        </p:txBody>
      </p:sp>
    </p:spTree>
    <p:extLst>
      <p:ext uri="{BB962C8B-B14F-4D97-AF65-F5344CB8AC3E}">
        <p14:creationId xmlns:p14="http://schemas.microsoft.com/office/powerpoint/2010/main" val="2721651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32109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1967990"/>
            <a:ext cx="5386917" cy="361829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32109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1967990"/>
            <a:ext cx="5389033" cy="361829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1DE228BA-AEFE-4047-AB47-36DBE999DFD8}" type="slidenum">
              <a:rPr lang="en-US" smtClean="0"/>
              <a:t>‹#›</a:t>
            </a:fld>
            <a:endParaRPr lang="en-US"/>
          </a:p>
        </p:txBody>
      </p:sp>
    </p:spTree>
    <p:extLst>
      <p:ext uri="{BB962C8B-B14F-4D97-AF65-F5344CB8AC3E}">
        <p14:creationId xmlns:p14="http://schemas.microsoft.com/office/powerpoint/2010/main" val="8082006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1DE228BA-AEFE-4047-AB47-36DBE999DFD8}" type="slidenum">
              <a:rPr lang="en-US" smtClean="0"/>
              <a:t>‹#›</a:t>
            </a:fld>
            <a:endParaRPr lang="en-US"/>
          </a:p>
        </p:txBody>
      </p:sp>
    </p:spTree>
    <p:extLst>
      <p:ext uri="{BB962C8B-B14F-4D97-AF65-F5344CB8AC3E}">
        <p14:creationId xmlns:p14="http://schemas.microsoft.com/office/powerpoint/2010/main" val="1207348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4E617FB-8185-974E-8BF9-AD669BD63726}" type="datetimeFigureOut">
              <a:rPr lang="en-US" smtClean="0"/>
              <a:t>12/8/23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8A7FD7-D788-5C4F-8784-060411599E56}" type="slidenum">
              <a:rPr lang="en-US" smtClean="0"/>
              <a:t>‹#›</a:t>
            </a:fld>
            <a:endParaRPr lang="en-US" dirty="0"/>
          </a:p>
        </p:txBody>
      </p:sp>
      <p:sp>
        <p:nvSpPr>
          <p:cNvPr id="11" name="Title 1"/>
          <p:cNvSpPr>
            <a:spLocks noGrp="1"/>
          </p:cNvSpPr>
          <p:nvPr>
            <p:ph type="ctrTitle" hasCustomPrompt="1"/>
          </p:nvPr>
        </p:nvSpPr>
        <p:spPr>
          <a:xfrm>
            <a:off x="838200" y="3648270"/>
            <a:ext cx="10024282" cy="859125"/>
          </a:xfrm>
          <a:ln>
            <a:noFill/>
          </a:ln>
        </p:spPr>
        <p:txBody>
          <a:bodyPr anchor="ctr">
            <a:normAutofit/>
          </a:bodyPr>
          <a:lstStyle>
            <a:lvl1pPr algn="l">
              <a:defRPr sz="4800" b="1">
                <a:solidFill>
                  <a:srgbClr val="2D3D54"/>
                </a:solidFill>
              </a:defRPr>
            </a:lvl1pPr>
          </a:lstStyle>
          <a:p>
            <a:r>
              <a:rPr lang="en-US" dirty="0"/>
              <a:t>Click to edit section header</a:t>
            </a:r>
          </a:p>
        </p:txBody>
      </p:sp>
      <p:cxnSp>
        <p:nvCxnSpPr>
          <p:cNvPr id="12" name="Straight Connector 11"/>
          <p:cNvCxnSpPr/>
          <p:nvPr/>
        </p:nvCxnSpPr>
        <p:spPr>
          <a:xfrm>
            <a:off x="836332" y="4521705"/>
            <a:ext cx="10050217" cy="0"/>
          </a:xfrm>
          <a:prstGeom prst="line">
            <a:avLst/>
          </a:prstGeom>
          <a:ln w="38100">
            <a:solidFill>
              <a:srgbClr val="2D3D54"/>
            </a:solidFill>
          </a:ln>
        </p:spPr>
        <p:style>
          <a:lnRef idx="1">
            <a:schemeClr val="accent1"/>
          </a:lnRef>
          <a:fillRef idx="0">
            <a:schemeClr val="accent1"/>
          </a:fillRef>
          <a:effectRef idx="0">
            <a:schemeClr val="accent1"/>
          </a:effectRef>
          <a:fontRef idx="minor">
            <a:schemeClr val="tx1"/>
          </a:fontRef>
        </p:style>
      </p:cxnSp>
      <p:sp>
        <p:nvSpPr>
          <p:cNvPr id="13" name="Text Placeholder 6"/>
          <p:cNvSpPr>
            <a:spLocks noGrp="1"/>
          </p:cNvSpPr>
          <p:nvPr>
            <p:ph type="body" sz="quarter" idx="13" hasCustomPrompt="1"/>
          </p:nvPr>
        </p:nvSpPr>
        <p:spPr>
          <a:xfrm>
            <a:off x="838129" y="4559765"/>
            <a:ext cx="10025135" cy="758176"/>
          </a:xfrm>
        </p:spPr>
        <p:txBody>
          <a:bodyPr/>
          <a:lstStyle>
            <a:lvl1pPr marL="0" indent="0">
              <a:buNone/>
              <a:defRPr baseline="0">
                <a:solidFill>
                  <a:srgbClr val="2D3D54"/>
                </a:solidFill>
              </a:defRPr>
            </a:lvl1pPr>
          </a:lstStyle>
          <a:p>
            <a:pPr lvl="0"/>
            <a:r>
              <a:rPr lang="en-US" dirty="0"/>
              <a:t>Click to edit section </a:t>
            </a:r>
            <a:r>
              <a:rPr lang="en-US" dirty="0" err="1"/>
              <a:t>subheader</a:t>
            </a:r>
            <a:endParaRPr lang="en-US" dirty="0"/>
          </a:p>
        </p:txBody>
      </p:sp>
    </p:spTree>
    <p:extLst>
      <p:ext uri="{BB962C8B-B14F-4D97-AF65-F5344CB8AC3E}">
        <p14:creationId xmlns:p14="http://schemas.microsoft.com/office/powerpoint/2010/main" val="16558985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DE228BA-AEFE-4047-AB47-36DBE999DFD8}" type="slidenum">
              <a:rPr lang="en-US" smtClean="0"/>
              <a:t>‹#›</a:t>
            </a:fld>
            <a:endParaRPr lang="en-US"/>
          </a:p>
        </p:txBody>
      </p:sp>
      <p:sp>
        <p:nvSpPr>
          <p:cNvPr id="5" name="Rectangle 4"/>
          <p:cNvSpPr/>
          <p:nvPr userDrawn="1"/>
        </p:nvSpPr>
        <p:spPr>
          <a:xfrm>
            <a:off x="0" y="820463"/>
            <a:ext cx="12204192" cy="5636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1651500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1285069"/>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1285069"/>
            <a:ext cx="6815667" cy="43111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447119"/>
            <a:ext cx="4011084" cy="314914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1DE228BA-AEFE-4047-AB47-36DBE999DFD8}" type="slidenum">
              <a:rPr lang="en-US" smtClean="0"/>
              <a:t>‹#›</a:t>
            </a:fld>
            <a:endParaRPr lang="en-US"/>
          </a:p>
        </p:txBody>
      </p:sp>
    </p:spTree>
    <p:extLst>
      <p:ext uri="{BB962C8B-B14F-4D97-AF65-F5344CB8AC3E}">
        <p14:creationId xmlns:p14="http://schemas.microsoft.com/office/powerpoint/2010/main" val="28792659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Rectangle 8"/>
          <p:cNvSpPr/>
          <p:nvPr userDrawn="1"/>
        </p:nvSpPr>
        <p:spPr>
          <a:xfrm>
            <a:off x="0" y="820463"/>
            <a:ext cx="12204192" cy="5636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2389717" y="4372533"/>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184708"/>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4939271"/>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1DE228BA-AEFE-4047-AB47-36DBE999DFD8}" type="slidenum">
              <a:rPr lang="en-US" smtClean="0"/>
              <a:t>‹#›</a:t>
            </a:fld>
            <a:endParaRPr lang="en-US"/>
          </a:p>
        </p:txBody>
      </p:sp>
    </p:spTree>
    <p:extLst>
      <p:ext uri="{BB962C8B-B14F-4D97-AF65-F5344CB8AC3E}">
        <p14:creationId xmlns:p14="http://schemas.microsoft.com/office/powerpoint/2010/main" val="27053849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1DE228BA-AEFE-4047-AB47-36DBE999DFD8}" type="slidenum">
              <a:rPr lang="en-US" smtClean="0"/>
              <a:t>‹#›</a:t>
            </a:fld>
            <a:endParaRPr lang="en-US"/>
          </a:p>
        </p:txBody>
      </p:sp>
    </p:spTree>
    <p:extLst>
      <p:ext uri="{BB962C8B-B14F-4D97-AF65-F5344CB8AC3E}">
        <p14:creationId xmlns:p14="http://schemas.microsoft.com/office/powerpoint/2010/main" val="3032272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396"/>
            <a:ext cx="12192000" cy="6846604"/>
          </a:xfrm>
          <a:prstGeom prst="rect">
            <a:avLst/>
          </a:prstGeom>
        </p:spPr>
      </p:pic>
    </p:spTree>
    <p:extLst>
      <p:ext uri="{BB962C8B-B14F-4D97-AF65-F5344CB8AC3E}">
        <p14:creationId xmlns:p14="http://schemas.microsoft.com/office/powerpoint/2010/main" val="35118135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447"/>
            <a:ext cx="12192000" cy="6857999"/>
          </a:xfrm>
          <a:prstGeom prst="rect">
            <a:avLst/>
          </a:prstGeom>
        </p:spPr>
      </p:pic>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E0C20EA-FF7A-4189-8D4F-592AE8C4E173}" type="datetime1">
              <a:rPr lang="en-US" smtClean="0"/>
              <a:t>12/8/23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C19187-0210-4CC7-AE51-7FFB2AB55339}" type="slidenum">
              <a:rPr lang="en-US" smtClean="0"/>
              <a:t>‹#›</a:t>
            </a:fld>
            <a:endParaRPr lang="en-US"/>
          </a:p>
        </p:txBody>
      </p:sp>
    </p:spTree>
    <p:extLst>
      <p:ext uri="{BB962C8B-B14F-4D97-AF65-F5344CB8AC3E}">
        <p14:creationId xmlns:p14="http://schemas.microsoft.com/office/powerpoint/2010/main" val="1173758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6093092"/>
            <a:ext cx="12192001" cy="7680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2268" y="6248540"/>
            <a:ext cx="3432432" cy="4572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6781E8-5148-4D4D-A8F1-E09AB668A717}" type="datetime1">
              <a:rPr lang="en-US" smtClean="0"/>
              <a:t>12/8/23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C19187-0210-4CC7-AE51-7FFB2AB55339}" type="slidenum">
              <a:rPr lang="en-US" smtClean="0"/>
              <a:t>‹#›</a:t>
            </a:fld>
            <a:endParaRPr lang="en-US"/>
          </a:p>
        </p:txBody>
      </p:sp>
    </p:spTree>
    <p:extLst>
      <p:ext uri="{BB962C8B-B14F-4D97-AF65-F5344CB8AC3E}">
        <p14:creationId xmlns:p14="http://schemas.microsoft.com/office/powerpoint/2010/main" val="30173517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eature Program Layout">
    <p:spTree>
      <p:nvGrpSpPr>
        <p:cNvPr id="1" name=""/>
        <p:cNvGrpSpPr/>
        <p:nvPr/>
      </p:nvGrpSpPr>
      <p:grpSpPr>
        <a:xfrm>
          <a:off x="0" y="0"/>
          <a:ext cx="0" cy="0"/>
          <a:chOff x="0" y="0"/>
          <a:chExt cx="0" cy="0"/>
        </a:xfrm>
      </p:grpSpPr>
      <p:sp>
        <p:nvSpPr>
          <p:cNvPr id="11" name="Rectangle 10"/>
          <p:cNvSpPr/>
          <p:nvPr userDrawn="1"/>
        </p:nvSpPr>
        <p:spPr>
          <a:xfrm>
            <a:off x="0" y="6093092"/>
            <a:ext cx="12192001" cy="7680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8715E4A2-5BBC-465A-8F04-D58E3186B83D}" type="datetime1">
              <a:rPr lang="en-US" smtClean="0"/>
              <a:pPr/>
              <a:t>12/8/23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C19187-0210-4CC7-AE51-7FFB2AB55339}" type="slidenum">
              <a:rPr lang="en-US" smtClean="0"/>
              <a:pPr/>
              <a:t>‹#›</a:t>
            </a:fld>
            <a:endParaRPr lang="en-US"/>
          </a:p>
        </p:txBody>
      </p:sp>
      <p:cxnSp>
        <p:nvCxnSpPr>
          <p:cNvPr id="8" name="Straight Connector 7"/>
          <p:cNvCxnSpPr/>
          <p:nvPr/>
        </p:nvCxnSpPr>
        <p:spPr>
          <a:xfrm>
            <a:off x="3068748" y="-18288"/>
            <a:ext cx="0" cy="612648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956304" y="0"/>
            <a:ext cx="0" cy="6089904"/>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a:spLocks noGrp="1"/>
          </p:cNvSpPr>
          <p:nvPr userDrawn="1">
            <p:ph idx="1"/>
          </p:nvPr>
        </p:nvSpPr>
        <p:spPr>
          <a:xfrm>
            <a:off x="3195919" y="365125"/>
            <a:ext cx="8677834" cy="5429620"/>
          </a:xfrm>
        </p:spPr>
        <p:txBody>
          <a:bodyPr lIns="274320" tIns="274320" rIns="274320" bIns="274320" anchor="ctr"/>
          <a:lstStyle>
            <a:lvl1pPr marL="0" indent="0" algn="l">
              <a:buNone/>
              <a:defRPr/>
            </a:lvl1pPr>
            <a:lvl2pPr algn="l">
              <a:defRPr/>
            </a:lvl2pPr>
            <a:lvl3pPr algn="l">
              <a:defRPr/>
            </a:lvl3pPr>
            <a:lvl4pPr algn="l">
              <a:defRPr/>
            </a:lvl4pPr>
            <a:lvl5pPr algn="l">
              <a:defRPr/>
            </a:lvl5pPr>
          </a:lstStyle>
          <a:p>
            <a:pPr lvl="0"/>
            <a:endParaRPr lang="en-US" dirty="0"/>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p:cNvSpPr>
            <a:spLocks noGrp="1"/>
          </p:cNvSpPr>
          <p:nvPr>
            <p:ph type="title"/>
          </p:nvPr>
        </p:nvSpPr>
        <p:spPr>
          <a:xfrm>
            <a:off x="276447" y="365125"/>
            <a:ext cx="2552687" cy="5429619"/>
          </a:xfrm>
        </p:spPr>
        <p:txBody>
          <a:bodyPr>
            <a:normAutofit/>
          </a:bodyPr>
          <a:lstStyle>
            <a:lvl1pPr algn="r">
              <a:defRPr sz="3200"/>
            </a:lvl1pPr>
          </a:lstStyle>
          <a:p>
            <a:r>
              <a:rPr lang="en-US" dirty="0"/>
              <a:t>Click to edit Master title style</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2268" y="6248540"/>
            <a:ext cx="3432432" cy="457200"/>
          </a:xfrm>
          <a:prstGeom prst="rect">
            <a:avLst/>
          </a:prstGeom>
        </p:spPr>
      </p:pic>
    </p:spTree>
    <p:extLst>
      <p:ext uri="{BB962C8B-B14F-4D97-AF65-F5344CB8AC3E}">
        <p14:creationId xmlns:p14="http://schemas.microsoft.com/office/powerpoint/2010/main" val="16965838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6093092"/>
            <a:ext cx="12192001" cy="7680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AAED1B-313E-4B62-8C7C-65548EA49248}" type="datetime1">
              <a:rPr lang="en-US" smtClean="0"/>
              <a:t>12/8/23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C19187-0210-4CC7-AE51-7FFB2AB55339}" type="slidenum">
              <a:rPr lang="en-US" smtClean="0"/>
              <a:t>‹#›</a:t>
            </a:fld>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2268" y="6248540"/>
            <a:ext cx="3432432" cy="457200"/>
          </a:xfrm>
          <a:prstGeom prst="rect">
            <a:avLst/>
          </a:prstGeom>
        </p:spPr>
      </p:pic>
    </p:spTree>
    <p:extLst>
      <p:ext uri="{BB962C8B-B14F-4D97-AF65-F5344CB8AC3E}">
        <p14:creationId xmlns:p14="http://schemas.microsoft.com/office/powerpoint/2010/main" val="21641364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userDrawn="1"/>
        </p:nvSpPr>
        <p:spPr>
          <a:xfrm>
            <a:off x="0" y="6093092"/>
            <a:ext cx="12192001" cy="7680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1263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1263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13ED5CB-31F7-4B4E-962B-A2106D67B258}" type="datetime1">
              <a:rPr lang="en-US" smtClean="0"/>
              <a:t>12/8/23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C19187-0210-4CC7-AE51-7FFB2AB55339}" type="slidenum">
              <a:rPr lang="en-US" smtClean="0"/>
              <a:t>‹#›</a:t>
            </a:fld>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2268" y="6248540"/>
            <a:ext cx="3432432" cy="457200"/>
          </a:xfrm>
          <a:prstGeom prst="rect">
            <a:avLst/>
          </a:prstGeom>
        </p:spPr>
      </p:pic>
    </p:spTree>
    <p:extLst>
      <p:ext uri="{BB962C8B-B14F-4D97-AF65-F5344CB8AC3E}">
        <p14:creationId xmlns:p14="http://schemas.microsoft.com/office/powerpoint/2010/main" val="3102728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8200" y="365126"/>
            <a:ext cx="10515600" cy="603866"/>
          </a:xfrm>
        </p:spPr>
        <p:txBody>
          <a:bodyPr>
            <a:noAutofit/>
          </a:bodyPr>
          <a:lstStyle>
            <a:lvl1pPr>
              <a:defRPr sz="4000" b="1">
                <a:solidFill>
                  <a:srgbClr val="2C3C54"/>
                </a:solidFill>
              </a:defRPr>
            </a:lvl1pPr>
          </a:lstStyle>
          <a:p>
            <a:r>
              <a:rPr lang="en-US"/>
              <a:t>Click to edit Master title style</a:t>
            </a:r>
            <a:endParaRPr lang="en-US" dirty="0"/>
          </a:p>
        </p:txBody>
      </p:sp>
      <p:sp>
        <p:nvSpPr>
          <p:cNvPr id="3" name="Content Placeholder 2"/>
          <p:cNvSpPr>
            <a:spLocks noGrp="1"/>
          </p:cNvSpPr>
          <p:nvPr>
            <p:ph idx="1"/>
          </p:nvPr>
        </p:nvSpPr>
        <p:spPr>
          <a:xfrm>
            <a:off x="838200" y="1433015"/>
            <a:ext cx="10515600" cy="4743948"/>
          </a:xfrm>
        </p:spPr>
        <p:txBody>
          <a:bodyPr>
            <a:normAutofit/>
          </a:bodyPr>
          <a:lstStyle>
            <a:lvl1pPr marL="228600" indent="-228600">
              <a:buClr>
                <a:schemeClr val="tx2"/>
              </a:buClr>
              <a:buFont typeface="Wingdings" panose="05000000000000000000" pitchFamily="2" charset="2"/>
              <a:buChar char="§"/>
              <a:defRPr sz="2800"/>
            </a:lvl1pPr>
            <a:lvl2pPr marL="685800" indent="-228600">
              <a:buClr>
                <a:schemeClr val="tx2"/>
              </a:buClr>
              <a:buFont typeface="Arial" panose="020B0604020202020204" pitchFamily="34" charset="0"/>
              <a:buChar char="–"/>
              <a:defRPr sz="2400"/>
            </a:lvl2pPr>
            <a:lvl3pPr marL="1143000" indent="-228600">
              <a:buClr>
                <a:schemeClr val="tx2"/>
              </a:buClr>
              <a:buFont typeface="Wingdings" panose="05000000000000000000" pitchFamily="2" charset="2"/>
              <a:buChar char="§"/>
              <a:defRPr sz="2000"/>
            </a:lvl3pPr>
            <a:lvl4pPr marL="1600200" indent="-228600">
              <a:buClr>
                <a:schemeClr val="tx2"/>
              </a:buClr>
              <a:buFont typeface="Arial" panose="020B0604020202020204" pitchFamily="34" charset="0"/>
              <a:buChar char="–"/>
              <a:defRPr sz="1800"/>
            </a:lvl4pPr>
            <a:lvl5pPr marL="2057400" indent="-228600">
              <a:buClr>
                <a:schemeClr val="tx2"/>
              </a:buClr>
              <a:buFont typeface="Wingdings" panose="05000000000000000000" pitchFamily="2" charset="2"/>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E617FB-8185-974E-8BF9-AD669BD63726}" type="datetimeFigureOut">
              <a:rPr lang="en-US" smtClean="0"/>
              <a:t>12/8/23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TextBox 8"/>
          <p:cNvSpPr txBox="1"/>
          <p:nvPr/>
        </p:nvSpPr>
        <p:spPr>
          <a:xfrm>
            <a:off x="516194" y="1843548"/>
            <a:ext cx="184731" cy="369332"/>
          </a:xfrm>
          <a:prstGeom prst="rect">
            <a:avLst/>
          </a:prstGeom>
          <a:noFill/>
        </p:spPr>
        <p:txBody>
          <a:bodyPr wrap="none" rtlCol="0">
            <a:spAutoFit/>
          </a:bodyPr>
          <a:lstStyle/>
          <a:p>
            <a:endParaRPr lang="en-US" dirty="0"/>
          </a:p>
        </p:txBody>
      </p:sp>
      <p:sp>
        <p:nvSpPr>
          <p:cNvPr id="15" name="Slide Number Placeholder 5"/>
          <p:cNvSpPr>
            <a:spLocks noGrp="1"/>
          </p:cNvSpPr>
          <p:nvPr>
            <p:ph type="sldNum" sz="quarter" idx="4"/>
          </p:nvPr>
        </p:nvSpPr>
        <p:spPr>
          <a:xfrm>
            <a:off x="8610600" y="6356350"/>
            <a:ext cx="251657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8A7FD7-D788-5C4F-8784-060411599E56}" type="slidenum">
              <a:rPr lang="en-US" smtClean="0"/>
              <a:t>‹#›</a:t>
            </a:fld>
            <a:endParaRPr lang="en-US" dirty="0"/>
          </a:p>
        </p:txBody>
      </p:sp>
    </p:spTree>
    <p:extLst>
      <p:ext uri="{BB962C8B-B14F-4D97-AF65-F5344CB8AC3E}">
        <p14:creationId xmlns:p14="http://schemas.microsoft.com/office/powerpoint/2010/main" val="14466677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userDrawn="1"/>
        </p:nvSpPr>
        <p:spPr>
          <a:xfrm>
            <a:off x="0" y="6093092"/>
            <a:ext cx="12192001" cy="7680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4468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4468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1F89C9A-49EC-41D9-936C-28FEBFD9DA84}" type="datetime1">
              <a:rPr lang="en-US" smtClean="0"/>
              <a:t>12/8/23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C19187-0210-4CC7-AE51-7FFB2AB55339}" type="slidenum">
              <a:rPr lang="en-US" smtClean="0"/>
              <a:t>‹#›</a:t>
            </a:fld>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2268" y="6248540"/>
            <a:ext cx="3432432" cy="457200"/>
          </a:xfrm>
          <a:prstGeom prst="rect">
            <a:avLst/>
          </a:prstGeom>
        </p:spPr>
      </p:pic>
    </p:spTree>
    <p:extLst>
      <p:ext uri="{BB962C8B-B14F-4D97-AF65-F5344CB8AC3E}">
        <p14:creationId xmlns:p14="http://schemas.microsoft.com/office/powerpoint/2010/main" val="2204975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0" y="6093092"/>
            <a:ext cx="12192001" cy="7680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F780268-55A1-4560-99A4-D44BDB06C860}" type="datetime1">
              <a:rPr lang="en-US" smtClean="0"/>
              <a:t>12/8/23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C19187-0210-4CC7-AE51-7FFB2AB55339}"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2268" y="6248540"/>
            <a:ext cx="3432432" cy="457200"/>
          </a:xfrm>
          <a:prstGeom prst="rect">
            <a:avLst/>
          </a:prstGeom>
        </p:spPr>
      </p:pic>
    </p:spTree>
    <p:extLst>
      <p:ext uri="{BB962C8B-B14F-4D97-AF65-F5344CB8AC3E}">
        <p14:creationId xmlns:p14="http://schemas.microsoft.com/office/powerpoint/2010/main" val="17153929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FE0924F3-9107-4B27-A238-A67E4B823817}" type="datetime1">
              <a:rPr lang="en-US" smtClean="0"/>
              <a:pPr/>
              <a:t>12/8/23</a:t>
            </a:fld>
            <a:endParaRPr lang="en-US"/>
          </a:p>
        </p:txBody>
      </p:sp>
      <p:sp>
        <p:nvSpPr>
          <p:cNvPr id="3" name="Footer Placeholder 2"/>
          <p:cNvSpPr>
            <a:spLocks noGrp="1"/>
          </p:cNvSpPr>
          <p:nvPr>
            <p:ph type="ftr" sz="quarter" idx="11"/>
          </p:nvPr>
        </p:nvSpPr>
        <p:spPr/>
        <p:txBody>
          <a:bodyPr/>
          <a:lstStyle>
            <a:lvl1pPr>
              <a:defRPr>
                <a:solidFill>
                  <a:schemeClr val="tx1"/>
                </a:solidFill>
              </a:defRPr>
            </a:lvl1pPr>
          </a:lstStyle>
          <a:p>
            <a:endParaRPr lang="en-US"/>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C6C19187-0210-4CC7-AE51-7FFB2AB55339}" type="slidenum">
              <a:rPr lang="en-US" smtClean="0"/>
              <a:pPr/>
              <a:t>‹#›</a:t>
            </a:fld>
            <a:endParaRPr lang="en-US"/>
          </a:p>
        </p:txBody>
      </p:sp>
    </p:spTree>
    <p:extLst>
      <p:ext uri="{BB962C8B-B14F-4D97-AF65-F5344CB8AC3E}">
        <p14:creationId xmlns:p14="http://schemas.microsoft.com/office/powerpoint/2010/main" val="29905261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Footer Only">
    <p:spTree>
      <p:nvGrpSpPr>
        <p:cNvPr id="1" name=""/>
        <p:cNvGrpSpPr/>
        <p:nvPr/>
      </p:nvGrpSpPr>
      <p:grpSpPr>
        <a:xfrm>
          <a:off x="0" y="0"/>
          <a:ext cx="0" cy="0"/>
          <a:chOff x="0" y="0"/>
          <a:chExt cx="0" cy="0"/>
        </a:xfrm>
      </p:grpSpPr>
      <p:sp>
        <p:nvSpPr>
          <p:cNvPr id="5" name="Rectangle 4"/>
          <p:cNvSpPr/>
          <p:nvPr userDrawn="1"/>
        </p:nvSpPr>
        <p:spPr>
          <a:xfrm>
            <a:off x="0" y="6093092"/>
            <a:ext cx="12192001" cy="7680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FE0924F3-9107-4B27-A238-A67E4B823817}" type="datetime1">
              <a:rPr lang="en-US" smtClean="0"/>
              <a:t>12/8/23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C19187-0210-4CC7-AE51-7FFB2AB55339}"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2268" y="6248540"/>
            <a:ext cx="3432432" cy="457200"/>
          </a:xfrm>
          <a:prstGeom prst="rect">
            <a:avLst/>
          </a:prstGeom>
        </p:spPr>
      </p:pic>
    </p:spTree>
    <p:extLst>
      <p:ext uri="{BB962C8B-B14F-4D97-AF65-F5344CB8AC3E}">
        <p14:creationId xmlns:p14="http://schemas.microsoft.com/office/powerpoint/2010/main" val="2923307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userDrawn="1"/>
        </p:nvSpPr>
        <p:spPr>
          <a:xfrm>
            <a:off x="0" y="6093092"/>
            <a:ext cx="12192001" cy="7680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D809BDD-55FA-4905-B8BD-7C3D7E03DE44}" type="datetime1">
              <a:rPr lang="en-US" smtClean="0"/>
              <a:t>12/8/23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C19187-0210-4CC7-AE51-7FFB2AB55339}" type="slidenum">
              <a:rPr lang="en-US" smtClean="0"/>
              <a:t>‹#›</a:t>
            </a:fld>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2268" y="6248540"/>
            <a:ext cx="3432432" cy="457200"/>
          </a:xfrm>
          <a:prstGeom prst="rect">
            <a:avLst/>
          </a:prstGeom>
        </p:spPr>
      </p:pic>
    </p:spTree>
    <p:extLst>
      <p:ext uri="{BB962C8B-B14F-4D97-AF65-F5344CB8AC3E}">
        <p14:creationId xmlns:p14="http://schemas.microsoft.com/office/powerpoint/2010/main" val="40410395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0" y="6093092"/>
            <a:ext cx="12192001" cy="7680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86DF94-0994-4495-9DB7-364218E6529B}" type="datetime1">
              <a:rPr lang="en-US" smtClean="0"/>
              <a:t>12/8/23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C19187-0210-4CC7-AE51-7FFB2AB55339}" type="slidenum">
              <a:rPr lang="en-US" smtClean="0"/>
              <a:t>‹#›</a:t>
            </a:fld>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2268" y="6248540"/>
            <a:ext cx="3432432" cy="457200"/>
          </a:xfrm>
          <a:prstGeom prst="rect">
            <a:avLst/>
          </a:prstGeom>
        </p:spPr>
      </p:pic>
    </p:spTree>
    <p:extLst>
      <p:ext uri="{BB962C8B-B14F-4D97-AF65-F5344CB8AC3E}">
        <p14:creationId xmlns:p14="http://schemas.microsoft.com/office/powerpoint/2010/main" val="5297708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userDrawn="1"/>
        </p:nvSpPr>
        <p:spPr>
          <a:xfrm>
            <a:off x="0" y="6093092"/>
            <a:ext cx="12192001" cy="7680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D9B6F3-1F38-4A32-88BF-EAE5970D1DEB}" type="datetime1">
              <a:rPr lang="en-US" smtClean="0"/>
              <a:t>12/8/23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C19187-0210-4CC7-AE51-7FFB2AB55339}" type="slidenum">
              <a:rPr lang="en-US" smtClean="0"/>
              <a:t>‹#›</a:t>
            </a:fld>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2268" y="6248540"/>
            <a:ext cx="3432432" cy="457200"/>
          </a:xfrm>
          <a:prstGeom prst="rect">
            <a:avLst/>
          </a:prstGeom>
        </p:spPr>
      </p:pic>
    </p:spTree>
    <p:extLst>
      <p:ext uri="{BB962C8B-B14F-4D97-AF65-F5344CB8AC3E}">
        <p14:creationId xmlns:p14="http://schemas.microsoft.com/office/powerpoint/2010/main" val="23364830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rot="5400000">
            <a:off x="-3159012" y="3045302"/>
            <a:ext cx="7086122" cy="7680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894435" y="1582472"/>
            <a:ext cx="2745946" cy="365760"/>
          </a:xfrm>
          <a:prstGeom prst="rect">
            <a:avLst/>
          </a:prstGeom>
        </p:spPr>
      </p:pic>
      <p:sp>
        <p:nvSpPr>
          <p:cNvPr id="4" name="Date Placeholder 3"/>
          <p:cNvSpPr>
            <a:spLocks noGrp="1"/>
          </p:cNvSpPr>
          <p:nvPr>
            <p:ph type="dt" sz="half" idx="10"/>
          </p:nvPr>
        </p:nvSpPr>
        <p:spPr>
          <a:xfrm rot="5400000">
            <a:off x="-123892" y="4583076"/>
            <a:ext cx="1204854" cy="365125"/>
          </a:xfrm>
        </p:spPr>
        <p:txBody>
          <a:bodyPr/>
          <a:lstStyle/>
          <a:p>
            <a:fld id="{F53E6520-C5B9-4C69-92E6-F8E6353D3C23}" type="datetime1">
              <a:rPr lang="en-US" smtClean="0"/>
              <a:t>12/8/23</a:t>
            </a:fld>
            <a:endParaRPr lang="en-US" dirty="0"/>
          </a:p>
        </p:txBody>
      </p:sp>
      <p:sp>
        <p:nvSpPr>
          <p:cNvPr id="6" name="Slide Number Placeholder 5"/>
          <p:cNvSpPr>
            <a:spLocks noGrp="1"/>
          </p:cNvSpPr>
          <p:nvPr>
            <p:ph type="sldNum" sz="quarter" idx="12"/>
          </p:nvPr>
        </p:nvSpPr>
        <p:spPr>
          <a:xfrm rot="5400000">
            <a:off x="126671" y="5642536"/>
            <a:ext cx="703729" cy="365125"/>
          </a:xfrm>
        </p:spPr>
        <p:txBody>
          <a:bodyPr/>
          <a:lstStyle/>
          <a:p>
            <a:fld id="{C6C19187-0210-4CC7-AE51-7FFB2AB55339}" type="slidenum">
              <a:rPr lang="en-US" smtClean="0"/>
              <a:t>‹#›</a:t>
            </a:fld>
            <a:endParaRPr lang="en-US"/>
          </a:p>
        </p:txBody>
      </p:sp>
    </p:spTree>
    <p:extLst>
      <p:ext uri="{BB962C8B-B14F-4D97-AF65-F5344CB8AC3E}">
        <p14:creationId xmlns:p14="http://schemas.microsoft.com/office/powerpoint/2010/main" val="8373508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Date Placeholder 3"/>
          <p:cNvSpPr>
            <a:spLocks noGrp="1"/>
          </p:cNvSpPr>
          <p:nvPr>
            <p:ph type="dt" sz="half" idx="10"/>
          </p:nvPr>
        </p:nvSpPr>
        <p:spPr/>
        <p:txBody>
          <a:bodyPr/>
          <a:lstStyle/>
          <a:p>
            <a:fld id="{876781E8-5148-4D4D-A8F1-E09AB668A717}" type="datetime1">
              <a:rPr lang="en-US" smtClean="0"/>
              <a:t>12/8/23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C19187-0210-4CC7-AE51-7FFB2AB55339}" type="slidenum">
              <a:rPr lang="en-US" smtClean="0"/>
              <a:t>‹#›</a:t>
            </a:fld>
            <a:endParaRPr lang="en-US"/>
          </a:p>
        </p:txBody>
      </p:sp>
    </p:spTree>
    <p:extLst>
      <p:ext uri="{BB962C8B-B14F-4D97-AF65-F5344CB8AC3E}">
        <p14:creationId xmlns:p14="http://schemas.microsoft.com/office/powerpoint/2010/main" val="3344080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sz="half" idx="1"/>
          </p:nvPr>
        </p:nvSpPr>
        <p:spPr>
          <a:xfrm>
            <a:off x="838200" y="1405719"/>
            <a:ext cx="5181600" cy="4771244"/>
          </a:xfrm>
        </p:spPr>
        <p:txBody>
          <a:bodyPr>
            <a:normAutofit/>
          </a:bodyPr>
          <a:lstStyle>
            <a:lvl1pPr marL="228600" indent="-228600">
              <a:buClr>
                <a:srgbClr val="2D3D54"/>
              </a:buClr>
              <a:buFont typeface="Wingdings" panose="05000000000000000000" pitchFamily="2" charset="2"/>
              <a:buChar char="§"/>
              <a:defRPr lang="en-US" sz="2800" dirty="0" smtClean="0"/>
            </a:lvl1pPr>
            <a:lvl2pPr marL="685800" indent="-228600">
              <a:buClr>
                <a:srgbClr val="2D3D54"/>
              </a:buClr>
              <a:buFont typeface="Arial" panose="020B0604020202020204" pitchFamily="34" charset="0"/>
              <a:buChar char="–"/>
              <a:defRPr lang="en-US" sz="2400" dirty="0" smtClean="0"/>
            </a:lvl2pPr>
            <a:lvl3pPr marL="1143000" indent="-228600">
              <a:buClr>
                <a:srgbClr val="2D3D54"/>
              </a:buClr>
              <a:buFont typeface="Wingdings" panose="05000000000000000000" pitchFamily="2" charset="2"/>
              <a:buChar char="§"/>
              <a:defRPr lang="en-US" sz="2000" dirty="0" smtClean="0"/>
            </a:lvl3pPr>
            <a:lvl4pPr marL="1600200" indent="-228600">
              <a:buClr>
                <a:srgbClr val="2D3D54"/>
              </a:buClr>
              <a:buFont typeface="Arial" panose="020B0604020202020204" pitchFamily="34" charset="0"/>
              <a:buChar char="–"/>
              <a:defRPr lang="en-US" sz="1800" dirty="0" smtClean="0"/>
            </a:lvl4pPr>
            <a:lvl5pPr marL="2057400" indent="-228600">
              <a:buClr>
                <a:srgbClr val="2D3D54"/>
              </a:buClr>
              <a:buFont typeface="Wingdings" panose="05000000000000000000" pitchFamily="2" charset="2"/>
              <a:buChar char="§"/>
              <a:defRPr lang="en-US" sz="18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405719"/>
            <a:ext cx="5181600" cy="4771244"/>
          </a:xfrm>
        </p:spPr>
        <p:txBody>
          <a:bodyPr>
            <a:normAutofit/>
          </a:bodyPr>
          <a:lstStyle>
            <a:lvl1pPr marL="228600" indent="-228600">
              <a:buClr>
                <a:srgbClr val="2D3D54"/>
              </a:buClr>
              <a:buFont typeface="Wingdings" panose="05000000000000000000" pitchFamily="2" charset="2"/>
              <a:buChar char="§"/>
              <a:defRPr sz="2800"/>
            </a:lvl1pPr>
            <a:lvl2pPr marL="685800" indent="-228600">
              <a:buClr>
                <a:srgbClr val="2D3D54"/>
              </a:buClr>
              <a:buFont typeface="Arial" panose="020B0604020202020204" pitchFamily="34" charset="0"/>
              <a:buChar char="–"/>
              <a:defRPr sz="2400"/>
            </a:lvl2pPr>
            <a:lvl3pPr marL="1143000" indent="-228600">
              <a:buClr>
                <a:srgbClr val="2D3D54"/>
              </a:buClr>
              <a:buFont typeface="Wingdings" panose="05000000000000000000" pitchFamily="2" charset="2"/>
              <a:buChar char="§"/>
              <a:defRPr sz="2000"/>
            </a:lvl3pPr>
            <a:lvl4pPr marL="1600200" indent="-228600">
              <a:buClr>
                <a:srgbClr val="2D3D54"/>
              </a:buClr>
              <a:buFont typeface="Arial" panose="020B0604020202020204" pitchFamily="34" charset="0"/>
              <a:buChar char="–"/>
              <a:defRPr sz="1800"/>
            </a:lvl4pPr>
            <a:lvl5pPr marL="2057400" indent="-228600">
              <a:buClr>
                <a:srgbClr val="2D3D54"/>
              </a:buClr>
              <a:buFont typeface="Wingdings" panose="05000000000000000000" pitchFamily="2" charset="2"/>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4E617FB-8185-974E-8BF9-AD669BD63726}" type="datetimeFigureOut">
              <a:rPr lang="en-US" smtClean="0"/>
              <a:t>12/8/23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48A7FD7-D788-5C4F-8784-060411599E56}" type="slidenum">
              <a:rPr lang="en-US" smtClean="0"/>
              <a:t>‹#›</a:t>
            </a:fld>
            <a:endParaRPr lang="en-US" dirty="0"/>
          </a:p>
        </p:txBody>
      </p:sp>
      <p:sp>
        <p:nvSpPr>
          <p:cNvPr id="8" name="Title 1"/>
          <p:cNvSpPr>
            <a:spLocks noGrp="1"/>
          </p:cNvSpPr>
          <p:nvPr>
            <p:ph type="title"/>
          </p:nvPr>
        </p:nvSpPr>
        <p:spPr>
          <a:xfrm>
            <a:off x="838200" y="365126"/>
            <a:ext cx="10515600" cy="603866"/>
          </a:xfrm>
        </p:spPr>
        <p:txBody>
          <a:bodyPr/>
          <a:lstStyle>
            <a:lvl1pPr>
              <a:defRPr sz="4000" b="1">
                <a:solidFill>
                  <a:srgbClr val="2D3D54"/>
                </a:solidFill>
              </a:defRPr>
            </a:lvl1pPr>
          </a:lstStyle>
          <a:p>
            <a:r>
              <a:rPr lang="en-US"/>
              <a:t>Click to edit Master title style</a:t>
            </a:r>
            <a:endParaRPr lang="en-US" dirty="0"/>
          </a:p>
        </p:txBody>
      </p:sp>
    </p:spTree>
    <p:extLst>
      <p:ext uri="{BB962C8B-B14F-4D97-AF65-F5344CB8AC3E}">
        <p14:creationId xmlns:p14="http://schemas.microsoft.com/office/powerpoint/2010/main" val="334350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p:cNvSpPr>
            <a:spLocks noGrp="1"/>
          </p:cNvSpPr>
          <p:nvPr>
            <p:ph type="body" idx="1"/>
          </p:nvPr>
        </p:nvSpPr>
        <p:spPr>
          <a:xfrm>
            <a:off x="839788" y="1325077"/>
            <a:ext cx="5157787" cy="82391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148989"/>
            <a:ext cx="5157787" cy="4040674"/>
          </a:xfrm>
        </p:spPr>
        <p:txBody>
          <a:bodyPr>
            <a:normAutofit/>
          </a:bodyPr>
          <a:lstStyle>
            <a:lvl1pPr marL="228600" indent="-228600">
              <a:buClr>
                <a:srgbClr val="2D3D54"/>
              </a:buClr>
              <a:buFont typeface="Wingdings" panose="05000000000000000000" pitchFamily="2" charset="2"/>
              <a:buChar char="§"/>
              <a:defRPr sz="2800"/>
            </a:lvl1pPr>
            <a:lvl2pPr marL="685800" indent="-228600">
              <a:buClr>
                <a:srgbClr val="2D3D54"/>
              </a:buClr>
              <a:buFont typeface="Arial" panose="020B0604020202020204" pitchFamily="34" charset="0"/>
              <a:buChar char="–"/>
              <a:defRPr sz="2400"/>
            </a:lvl2pPr>
            <a:lvl3pPr marL="1143000" indent="-228600">
              <a:buClr>
                <a:srgbClr val="2D3D54"/>
              </a:buClr>
              <a:buFont typeface="Wingdings" panose="05000000000000000000" pitchFamily="2" charset="2"/>
              <a:buChar char="§"/>
              <a:defRPr sz="2000"/>
            </a:lvl3pPr>
            <a:lvl4pPr marL="1600200" indent="-228600">
              <a:buClr>
                <a:srgbClr val="2D3D54"/>
              </a:buClr>
              <a:buFont typeface="Arial" panose="020B0604020202020204" pitchFamily="34" charset="0"/>
              <a:buChar char="–"/>
              <a:defRPr sz="1800"/>
            </a:lvl4pPr>
            <a:lvl5pPr marL="2057400" indent="-228600">
              <a:buClr>
                <a:srgbClr val="2D3D54"/>
              </a:buClr>
              <a:buFont typeface="Wingdings" panose="05000000000000000000" pitchFamily="2" charset="2"/>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325077"/>
            <a:ext cx="5183188" cy="82391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148989"/>
            <a:ext cx="5183188" cy="4040674"/>
          </a:xfrm>
        </p:spPr>
        <p:txBody>
          <a:bodyPr>
            <a:normAutofit/>
          </a:bodyPr>
          <a:lstStyle>
            <a:lvl1pPr marL="228600" indent="-228600">
              <a:buClr>
                <a:srgbClr val="2D3D54"/>
              </a:buClr>
              <a:buFont typeface="Wingdings" panose="05000000000000000000" pitchFamily="2" charset="2"/>
              <a:buChar char="§"/>
              <a:defRPr sz="2800"/>
            </a:lvl1pPr>
            <a:lvl2pPr marL="685800" indent="-228600">
              <a:buClr>
                <a:srgbClr val="2D3D54"/>
              </a:buClr>
              <a:buFont typeface="Arial" panose="020B0604020202020204" pitchFamily="34" charset="0"/>
              <a:buChar char="–"/>
              <a:defRPr sz="2400"/>
            </a:lvl2pPr>
            <a:lvl3pPr marL="1143000" indent="-228600">
              <a:buClr>
                <a:srgbClr val="2D3D54"/>
              </a:buClr>
              <a:buFont typeface="Wingdings" panose="05000000000000000000" pitchFamily="2" charset="2"/>
              <a:buChar char="§"/>
              <a:defRPr sz="2000"/>
            </a:lvl3pPr>
            <a:lvl4pPr marL="1600200" indent="-228600">
              <a:buClr>
                <a:srgbClr val="2D3D54"/>
              </a:buClr>
              <a:buFont typeface="Arial" panose="020B0604020202020204" pitchFamily="34" charset="0"/>
              <a:buChar char="–"/>
              <a:defRPr sz="1800"/>
            </a:lvl4pPr>
            <a:lvl5pPr marL="2057400" indent="-228600">
              <a:buClr>
                <a:srgbClr val="2D3D54"/>
              </a:buClr>
              <a:buFont typeface="Wingdings" panose="05000000000000000000" pitchFamily="2" charset="2"/>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4E617FB-8185-974E-8BF9-AD669BD63726}" type="datetimeFigureOut">
              <a:rPr lang="en-US" smtClean="0"/>
              <a:t>12/8/23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48A7FD7-D788-5C4F-8784-060411599E56}" type="slidenum">
              <a:rPr lang="en-US" smtClean="0"/>
              <a:t>‹#›</a:t>
            </a:fld>
            <a:endParaRPr lang="en-US" dirty="0"/>
          </a:p>
        </p:txBody>
      </p:sp>
      <p:sp>
        <p:nvSpPr>
          <p:cNvPr id="10" name="Title 1"/>
          <p:cNvSpPr>
            <a:spLocks noGrp="1"/>
          </p:cNvSpPr>
          <p:nvPr>
            <p:ph type="title"/>
          </p:nvPr>
        </p:nvSpPr>
        <p:spPr>
          <a:xfrm>
            <a:off x="838200" y="365126"/>
            <a:ext cx="10515600" cy="603866"/>
          </a:xfrm>
        </p:spPr>
        <p:txBody>
          <a:bodyPr/>
          <a:lstStyle>
            <a:lvl1pPr>
              <a:defRPr sz="4000" b="1">
                <a:solidFill>
                  <a:srgbClr val="2D3D54"/>
                </a:solidFill>
              </a:defRPr>
            </a:lvl1pPr>
          </a:lstStyle>
          <a:p>
            <a:r>
              <a:rPr lang="en-US"/>
              <a:t>Click to edit Master title style</a:t>
            </a:r>
            <a:endParaRPr lang="en-US" dirty="0"/>
          </a:p>
        </p:txBody>
      </p:sp>
    </p:spTree>
    <p:extLst>
      <p:ext uri="{BB962C8B-B14F-4D97-AF65-F5344CB8AC3E}">
        <p14:creationId xmlns:p14="http://schemas.microsoft.com/office/powerpoint/2010/main" val="1613918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Date Placeholder 2"/>
          <p:cNvSpPr>
            <a:spLocks noGrp="1"/>
          </p:cNvSpPr>
          <p:nvPr>
            <p:ph type="dt" sz="half" idx="10"/>
          </p:nvPr>
        </p:nvSpPr>
        <p:spPr/>
        <p:txBody>
          <a:bodyPr/>
          <a:lstStyle/>
          <a:p>
            <a:fld id="{14E617FB-8185-974E-8BF9-AD669BD63726}" type="datetimeFigureOut">
              <a:rPr lang="en-US" smtClean="0"/>
              <a:t>12/8/23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48A7FD7-D788-5C4F-8784-060411599E56}" type="slidenum">
              <a:rPr lang="en-US" smtClean="0"/>
              <a:t>‹#›</a:t>
            </a:fld>
            <a:endParaRPr lang="en-US" dirty="0"/>
          </a:p>
        </p:txBody>
      </p:sp>
      <p:sp>
        <p:nvSpPr>
          <p:cNvPr id="10" name="Title 1"/>
          <p:cNvSpPr>
            <a:spLocks noGrp="1"/>
          </p:cNvSpPr>
          <p:nvPr>
            <p:ph type="title"/>
          </p:nvPr>
        </p:nvSpPr>
        <p:spPr>
          <a:xfrm>
            <a:off x="838200" y="365126"/>
            <a:ext cx="10515600" cy="603866"/>
          </a:xfrm>
        </p:spPr>
        <p:txBody>
          <a:bodyPr/>
          <a:lstStyle>
            <a:lvl1pPr>
              <a:defRPr sz="4000" b="1">
                <a:solidFill>
                  <a:srgbClr val="2D3D54"/>
                </a:solidFill>
              </a:defRPr>
            </a:lvl1pPr>
          </a:lstStyle>
          <a:p>
            <a:r>
              <a:rPr lang="en-US"/>
              <a:t>Click to edit Master title style</a:t>
            </a:r>
            <a:endParaRPr lang="en-US" dirty="0"/>
          </a:p>
        </p:txBody>
      </p:sp>
    </p:spTree>
    <p:extLst>
      <p:ext uri="{BB962C8B-B14F-4D97-AF65-F5344CB8AC3E}">
        <p14:creationId xmlns:p14="http://schemas.microsoft.com/office/powerpoint/2010/main" val="265645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E617FB-8185-974E-8BF9-AD669BD63726}" type="datetimeFigureOut">
              <a:rPr lang="en-US" smtClean="0"/>
              <a:t>12/8/23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48A7FD7-D788-5C4F-8784-060411599E56}" type="slidenum">
              <a:rPr lang="en-US" smtClean="0"/>
              <a:t>‹#›</a:t>
            </a:fld>
            <a:endParaRPr lang="en-US" dirty="0"/>
          </a:p>
        </p:txBody>
      </p:sp>
    </p:spTree>
    <p:extLst>
      <p:ext uri="{BB962C8B-B14F-4D97-AF65-F5344CB8AC3E}">
        <p14:creationId xmlns:p14="http://schemas.microsoft.com/office/powerpoint/2010/main" val="87819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9788" y="457200"/>
            <a:ext cx="3932237" cy="1600200"/>
          </a:xfrm>
        </p:spPr>
        <p:txBody>
          <a:bodyPr anchor="b"/>
          <a:lstStyle>
            <a:lvl1pPr>
              <a:defRPr sz="4000">
                <a:solidFill>
                  <a:srgbClr val="2D3D54"/>
                </a:solidFill>
              </a:defRPr>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normAutofit/>
          </a:bodyPr>
          <a:lstStyle>
            <a:lvl1pPr>
              <a:buClr>
                <a:srgbClr val="2D3D54"/>
              </a:buClr>
              <a:defRPr sz="2800"/>
            </a:lvl1pPr>
            <a:lvl2pPr>
              <a:buClr>
                <a:srgbClr val="2D3D54"/>
              </a:buClr>
              <a:defRPr sz="2400"/>
            </a:lvl2pPr>
            <a:lvl3pPr>
              <a:buClr>
                <a:srgbClr val="2D3D54"/>
              </a:buClr>
              <a:defRPr sz="2000"/>
            </a:lvl3pPr>
            <a:lvl4pPr>
              <a:buClr>
                <a:srgbClr val="2D3D54"/>
              </a:buClr>
              <a:defRPr sz="1800"/>
            </a:lvl4pPr>
            <a:lvl5pPr>
              <a:buClr>
                <a:srgbClr val="2D3D54"/>
              </a:buCl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normAutofit/>
          </a:bodyPr>
          <a:lstStyle>
            <a:lvl1pPr marL="0" indent="0">
              <a:buNone/>
              <a:defRPr sz="28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E617FB-8185-974E-8BF9-AD669BD63726}" type="datetimeFigureOut">
              <a:rPr lang="en-US" smtClean="0"/>
              <a:t>12/8/23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48A7FD7-D788-5C4F-8784-060411599E56}" type="slidenum">
              <a:rPr lang="en-US" smtClean="0"/>
              <a:t>‹#›</a:t>
            </a:fld>
            <a:endParaRPr lang="en-US" dirty="0"/>
          </a:p>
        </p:txBody>
      </p:sp>
    </p:spTree>
    <p:extLst>
      <p:ext uri="{BB962C8B-B14F-4D97-AF65-F5344CB8AC3E}">
        <p14:creationId xmlns:p14="http://schemas.microsoft.com/office/powerpoint/2010/main" val="665911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9788" y="457200"/>
            <a:ext cx="3932237" cy="1600200"/>
          </a:xfrm>
        </p:spPr>
        <p:txBody>
          <a:bodyPr anchor="b"/>
          <a:lstStyle>
            <a:lvl1pPr>
              <a:defRPr sz="4000">
                <a:solidFill>
                  <a:srgbClr val="2D3D54"/>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839788" y="2057400"/>
            <a:ext cx="3932237" cy="3811588"/>
          </a:xfrm>
        </p:spPr>
        <p:txBody>
          <a:bodyPr>
            <a:normAutofit/>
          </a:bodyPr>
          <a:lstStyle>
            <a:lvl1pPr marL="0" indent="0">
              <a:buNone/>
              <a:defRPr sz="28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E617FB-8185-974E-8BF9-AD669BD63726}" type="datetimeFigureOut">
              <a:rPr lang="en-US" smtClean="0"/>
              <a:t>12/8/23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48A7FD7-D788-5C4F-8784-060411599E56}" type="slidenum">
              <a:rPr lang="en-US" smtClean="0"/>
              <a:t>‹#›</a:t>
            </a:fld>
            <a:endParaRPr lang="en-US" dirty="0"/>
          </a:p>
        </p:txBody>
      </p:sp>
    </p:spTree>
    <p:extLst>
      <p:ext uri="{BB962C8B-B14F-4D97-AF65-F5344CB8AC3E}">
        <p14:creationId xmlns:p14="http://schemas.microsoft.com/office/powerpoint/2010/main" val="1436069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4.jp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heme" Target="../theme/theme3.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603867"/>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838200" y="1419367"/>
            <a:ext cx="10515600" cy="475759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E617FB-8185-974E-8BF9-AD669BD63726}" type="datetimeFigureOut">
              <a:rPr lang="en-US" smtClean="0"/>
              <a:t>12/8/23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51657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8A7FD7-D788-5C4F-8784-060411599E56}" type="slidenum">
              <a:rPr lang="en-US" smtClean="0"/>
              <a:t>‹#›</a:t>
            </a:fld>
            <a:endParaRPr lang="en-US" dirty="0"/>
          </a:p>
        </p:txBody>
      </p:sp>
    </p:spTree>
    <p:extLst>
      <p:ext uri="{BB962C8B-B14F-4D97-AF65-F5344CB8AC3E}">
        <p14:creationId xmlns:p14="http://schemas.microsoft.com/office/powerpoint/2010/main" val="75540307"/>
      </p:ext>
    </p:extLst>
  </p:cSld>
  <p:clrMap bg1="lt1" tx1="dk1" bg2="lt2" tx2="dk2" accent1="accent1" accent2="accent2" accent3="accent3" accent4="accent4" accent5="accent5" accent6="accent6" hlink="hlink" folHlink="folHlink"/>
  <p:sldLayoutIdLst>
    <p:sldLayoutId id="2147483661"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l" defTabSz="914400" rtl="0" eaLnBrk="1" latinLnBrk="0" hangingPunct="1">
        <a:lnSpc>
          <a:spcPct val="90000"/>
        </a:lnSpc>
        <a:spcBef>
          <a:spcPct val="0"/>
        </a:spcBef>
        <a:buNone/>
        <a:defRPr sz="4000" b="1" kern="1200">
          <a:solidFill>
            <a:srgbClr val="2D3D54"/>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D3D54"/>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D3D5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D3D5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D3D5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D3D54"/>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87941" cy="6858000"/>
          </a:xfrm>
          <a:prstGeom prst="rect">
            <a:avLst/>
          </a:prstGeom>
        </p:spPr>
      </p:pic>
      <p:sp>
        <p:nvSpPr>
          <p:cNvPr id="2" name="Title Placeholder 1"/>
          <p:cNvSpPr>
            <a:spLocks noGrp="1"/>
          </p:cNvSpPr>
          <p:nvPr>
            <p:ph type="title"/>
          </p:nvPr>
        </p:nvSpPr>
        <p:spPr>
          <a:xfrm>
            <a:off x="609600" y="72828"/>
            <a:ext cx="10972800" cy="9830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02175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9184708"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E228BA-AEFE-4047-AB47-36DBE999DFD8}" type="slidenum">
              <a:rPr lang="en-US" smtClean="0"/>
              <a:t>‹#›</a:t>
            </a:fld>
            <a:endParaRPr lang="en-US" dirty="0"/>
          </a:p>
        </p:txBody>
      </p:sp>
    </p:spTree>
    <p:extLst>
      <p:ext uri="{BB962C8B-B14F-4D97-AF65-F5344CB8AC3E}">
        <p14:creationId xmlns:p14="http://schemas.microsoft.com/office/powerpoint/2010/main" val="3238716063"/>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11450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00800" y="6354931"/>
            <a:ext cx="1365326" cy="365125"/>
          </a:xfrm>
          <a:prstGeom prst="rect">
            <a:avLst/>
          </a:prstGeom>
        </p:spPr>
        <p:txBody>
          <a:bodyPr vert="horz" lIns="91440" tIns="45720" rIns="91440" bIns="45720" rtlCol="0" anchor="ctr"/>
          <a:lstStyle>
            <a:lvl1pPr algn="l">
              <a:defRPr sz="1200">
                <a:solidFill>
                  <a:schemeClr val="bg1"/>
                </a:solidFill>
              </a:defRPr>
            </a:lvl1pPr>
          </a:lstStyle>
          <a:p>
            <a:fld id="{8715E4A2-5BBC-465A-8F04-D58E3186B83D}" type="datetime1">
              <a:rPr lang="en-US" smtClean="0"/>
              <a:pPr/>
              <a:t>12/8/23</a:t>
            </a:fld>
            <a:endParaRPr lang="en-US"/>
          </a:p>
        </p:txBody>
      </p:sp>
      <p:sp>
        <p:nvSpPr>
          <p:cNvPr id="5" name="Footer Placeholder 4"/>
          <p:cNvSpPr>
            <a:spLocks noGrp="1"/>
          </p:cNvSpPr>
          <p:nvPr>
            <p:ph type="ftr" sz="quarter" idx="3"/>
          </p:nvPr>
        </p:nvSpPr>
        <p:spPr>
          <a:xfrm>
            <a:off x="7960659" y="6356350"/>
            <a:ext cx="2494878"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10650070" y="6356350"/>
            <a:ext cx="703729" cy="365125"/>
          </a:xfrm>
          <a:prstGeom prst="rect">
            <a:avLst/>
          </a:prstGeom>
        </p:spPr>
        <p:txBody>
          <a:bodyPr vert="horz" lIns="91440" tIns="45720" rIns="91440" bIns="45720" rtlCol="0" anchor="ctr"/>
          <a:lstStyle>
            <a:lvl1pPr algn="r">
              <a:defRPr sz="1200">
                <a:solidFill>
                  <a:schemeClr val="bg1"/>
                </a:solidFill>
              </a:defRPr>
            </a:lvl1pPr>
          </a:lstStyle>
          <a:p>
            <a:fld id="{C6C19187-0210-4CC7-AE51-7FFB2AB55339}" type="slidenum">
              <a:rPr lang="en-US" smtClean="0"/>
              <a:pPr/>
              <a:t>‹#›</a:t>
            </a:fld>
            <a:endParaRPr lang="en-US"/>
          </a:p>
        </p:txBody>
      </p:sp>
    </p:spTree>
    <p:extLst>
      <p:ext uri="{BB962C8B-B14F-4D97-AF65-F5344CB8AC3E}">
        <p14:creationId xmlns:p14="http://schemas.microsoft.com/office/powerpoint/2010/main" val="217800539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Lst>
  <p:hf hdr="0" ftr="0" dt="0"/>
  <p:txStyles>
    <p:titleStyle>
      <a:lvl1pPr algn="ctr"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Process.  What Process?</a:t>
            </a:r>
          </a:p>
        </p:txBody>
      </p:sp>
      <p:sp>
        <p:nvSpPr>
          <p:cNvPr id="5" name="Subtitle 4"/>
          <p:cNvSpPr>
            <a:spLocks noGrp="1"/>
          </p:cNvSpPr>
          <p:nvPr>
            <p:ph type="subTitle" idx="1"/>
          </p:nvPr>
        </p:nvSpPr>
        <p:spPr/>
        <p:txBody>
          <a:bodyPr/>
          <a:lstStyle/>
          <a:p>
            <a:r>
              <a:rPr lang="en-US" dirty="0"/>
              <a:t>Understanding Equity &amp; Title IX </a:t>
            </a:r>
          </a:p>
          <a:p>
            <a:endParaRPr lang="en-US" dirty="0"/>
          </a:p>
          <a:p>
            <a:r>
              <a:rPr lang="en-US" dirty="0"/>
              <a:t>December 2023</a:t>
            </a:r>
          </a:p>
        </p:txBody>
      </p:sp>
    </p:spTree>
    <p:extLst>
      <p:ext uri="{BB962C8B-B14F-4D97-AF65-F5344CB8AC3E}">
        <p14:creationId xmlns:p14="http://schemas.microsoft.com/office/powerpoint/2010/main" val="1423374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03FED-6D28-412E-AC94-C4F739BF0E22}"/>
              </a:ext>
            </a:extLst>
          </p:cNvPr>
          <p:cNvSpPr>
            <a:spLocks noGrp="1"/>
          </p:cNvSpPr>
          <p:nvPr>
            <p:ph type="title"/>
          </p:nvPr>
        </p:nvSpPr>
        <p:spPr/>
        <p:txBody>
          <a:bodyPr/>
          <a:lstStyle/>
          <a:p>
            <a:pPr algn="ctr"/>
            <a:r>
              <a:rPr lang="en-US" dirty="0"/>
              <a:t>Title IX Sexual Harassment</a:t>
            </a:r>
          </a:p>
        </p:txBody>
      </p:sp>
      <p:sp>
        <p:nvSpPr>
          <p:cNvPr id="3" name="Content Placeholder 2">
            <a:extLst>
              <a:ext uri="{FF2B5EF4-FFF2-40B4-BE49-F238E27FC236}">
                <a16:creationId xmlns:a16="http://schemas.microsoft.com/office/drawing/2014/main" id="{041B5E40-FBEB-452A-937E-40C5B403CF2C}"/>
              </a:ext>
            </a:extLst>
          </p:cNvPr>
          <p:cNvSpPr>
            <a:spLocks noGrp="1"/>
          </p:cNvSpPr>
          <p:nvPr>
            <p:ph idx="1"/>
          </p:nvPr>
        </p:nvSpPr>
        <p:spPr>
          <a:xfrm>
            <a:off x="838200" y="968992"/>
            <a:ext cx="10515600" cy="5591199"/>
          </a:xfrm>
        </p:spPr>
        <p:txBody>
          <a:bodyPr>
            <a:normAutofit/>
          </a:bodyPr>
          <a:lstStyle/>
          <a:p>
            <a:pPr marL="0" indent="0">
              <a:buNone/>
            </a:pPr>
            <a:endParaRPr lang="en-US" sz="2000" u="sng" dirty="0">
              <a:solidFill>
                <a:schemeClr val="tx1"/>
              </a:solidFill>
            </a:endParaRPr>
          </a:p>
          <a:p>
            <a:pPr marL="0" indent="0">
              <a:buNone/>
            </a:pPr>
            <a:r>
              <a:rPr lang="en-US" sz="2000" u="sng" dirty="0">
                <a:solidFill>
                  <a:schemeClr val="tx1"/>
                </a:solidFill>
              </a:rPr>
              <a:t>Categories of Prohibited Conduct (that occurs on the basis of sex): </a:t>
            </a:r>
          </a:p>
          <a:p>
            <a:pPr marL="285750" indent="-285750">
              <a:buFont typeface="Arial" panose="020B0604020202020204" pitchFamily="34" charset="0"/>
              <a:buChar char="•"/>
            </a:pPr>
            <a:r>
              <a:rPr lang="en-US" sz="2000" b="1" dirty="0">
                <a:solidFill>
                  <a:schemeClr val="tx1"/>
                </a:solidFill>
              </a:rPr>
              <a:t>Quid Pro Quo</a:t>
            </a:r>
          </a:p>
          <a:p>
            <a:pPr marL="285750" indent="-285750">
              <a:buFont typeface="Arial" panose="020B0604020202020204" pitchFamily="34" charset="0"/>
              <a:buChar char="•"/>
            </a:pPr>
            <a:r>
              <a:rPr lang="en-US" sz="2000" b="1" dirty="0">
                <a:solidFill>
                  <a:schemeClr val="tx1"/>
                </a:solidFill>
              </a:rPr>
              <a:t>Hostile Environment</a:t>
            </a:r>
          </a:p>
          <a:p>
            <a:pPr marL="285750" indent="-285750">
              <a:buFont typeface="Arial" panose="020B0604020202020204" pitchFamily="34" charset="0"/>
              <a:buChar char="•"/>
            </a:pPr>
            <a:r>
              <a:rPr lang="en-US" sz="2000" b="1" dirty="0">
                <a:solidFill>
                  <a:schemeClr val="tx1"/>
                </a:solidFill>
              </a:rPr>
              <a:t>Sexual Assault</a:t>
            </a:r>
          </a:p>
          <a:p>
            <a:pPr marL="285750" indent="-285750">
              <a:buFont typeface="Arial" panose="020B0604020202020204" pitchFamily="34" charset="0"/>
              <a:buChar char="•"/>
            </a:pPr>
            <a:r>
              <a:rPr lang="en-US" sz="2000" b="1" dirty="0">
                <a:solidFill>
                  <a:schemeClr val="tx1"/>
                </a:solidFill>
              </a:rPr>
              <a:t>Dating Violence / Domestic Violence</a:t>
            </a:r>
          </a:p>
          <a:p>
            <a:pPr marL="285750" indent="-285750">
              <a:buFont typeface="Arial" panose="020B0604020202020204" pitchFamily="34" charset="0"/>
              <a:buChar char="•"/>
            </a:pPr>
            <a:r>
              <a:rPr lang="en-US" sz="2000" b="1" dirty="0">
                <a:solidFill>
                  <a:schemeClr val="tx1"/>
                </a:solidFill>
              </a:rPr>
              <a:t>Stalking</a:t>
            </a:r>
          </a:p>
          <a:p>
            <a:pPr marL="0" indent="0">
              <a:buNone/>
            </a:pPr>
            <a:endParaRPr lang="en-US" dirty="0"/>
          </a:p>
        </p:txBody>
      </p:sp>
    </p:spTree>
    <p:extLst>
      <p:ext uri="{BB962C8B-B14F-4D97-AF65-F5344CB8AC3E}">
        <p14:creationId xmlns:p14="http://schemas.microsoft.com/office/powerpoint/2010/main" val="201290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03FED-6D28-412E-AC94-C4F739BF0E22}"/>
              </a:ext>
            </a:extLst>
          </p:cNvPr>
          <p:cNvSpPr>
            <a:spLocks noGrp="1"/>
          </p:cNvSpPr>
          <p:nvPr>
            <p:ph type="title"/>
          </p:nvPr>
        </p:nvSpPr>
        <p:spPr/>
        <p:txBody>
          <a:bodyPr/>
          <a:lstStyle/>
          <a:p>
            <a:pPr algn="ctr"/>
            <a:r>
              <a:rPr lang="en-US" dirty="0"/>
              <a:t>Title IX Sexual Harassment</a:t>
            </a:r>
          </a:p>
        </p:txBody>
      </p:sp>
      <p:sp>
        <p:nvSpPr>
          <p:cNvPr id="3" name="Content Placeholder 2">
            <a:extLst>
              <a:ext uri="{FF2B5EF4-FFF2-40B4-BE49-F238E27FC236}">
                <a16:creationId xmlns:a16="http://schemas.microsoft.com/office/drawing/2014/main" id="{041B5E40-FBEB-452A-937E-40C5B403CF2C}"/>
              </a:ext>
            </a:extLst>
          </p:cNvPr>
          <p:cNvSpPr>
            <a:spLocks noGrp="1"/>
          </p:cNvSpPr>
          <p:nvPr>
            <p:ph idx="1"/>
          </p:nvPr>
        </p:nvSpPr>
        <p:spPr>
          <a:xfrm>
            <a:off x="838200" y="968992"/>
            <a:ext cx="10515600" cy="5591199"/>
          </a:xfrm>
        </p:spPr>
        <p:txBody>
          <a:bodyPr>
            <a:normAutofit fontScale="92500" lnSpcReduction="10000"/>
          </a:bodyPr>
          <a:lstStyle/>
          <a:p>
            <a:pPr marL="0" indent="0">
              <a:buNone/>
            </a:pPr>
            <a:endParaRPr lang="en-US" sz="600" u="sng" dirty="0">
              <a:solidFill>
                <a:schemeClr val="tx1"/>
              </a:solidFill>
            </a:endParaRPr>
          </a:p>
          <a:p>
            <a:pPr marL="0" indent="0">
              <a:buNone/>
            </a:pPr>
            <a:r>
              <a:rPr lang="en-US" sz="2000" u="sng" dirty="0">
                <a:solidFill>
                  <a:schemeClr val="tx1"/>
                </a:solidFill>
              </a:rPr>
              <a:t>Categories of Prohibited Conduct (that occurs on the basis of sex): </a:t>
            </a:r>
          </a:p>
          <a:p>
            <a:pPr marL="285750" indent="-285750">
              <a:buFont typeface="Arial" panose="020B0604020202020204" pitchFamily="34" charset="0"/>
              <a:buChar char="•"/>
            </a:pPr>
            <a:r>
              <a:rPr lang="en-US" sz="2000" b="1" dirty="0">
                <a:solidFill>
                  <a:schemeClr val="tx1"/>
                </a:solidFill>
              </a:rPr>
              <a:t>Quid Pro Quo</a:t>
            </a:r>
          </a:p>
          <a:p>
            <a:pPr marL="971550" lvl="1" indent="-285750"/>
            <a:r>
              <a:rPr lang="en-US" sz="1500" dirty="0">
                <a:solidFill>
                  <a:srgbClr val="FF0000"/>
                </a:solidFill>
              </a:rPr>
              <a:t>Employee</a:t>
            </a:r>
            <a:r>
              <a:rPr lang="en-US" sz="1500" dirty="0"/>
              <a:t> of the University conditioning the provision of an aid, benefit, or service of the University on an individual’s participation in </a:t>
            </a:r>
            <a:r>
              <a:rPr lang="en-US" sz="1500" dirty="0">
                <a:solidFill>
                  <a:srgbClr val="FF0000"/>
                </a:solidFill>
              </a:rPr>
              <a:t>unwelcome sexual conduct</a:t>
            </a:r>
          </a:p>
          <a:p>
            <a:pPr marL="971550" lvl="1" indent="-285750"/>
            <a:r>
              <a:rPr lang="en-US" sz="1500" dirty="0"/>
              <a:t>EX: Faculty member conditions a student’s grade on whether the student will engage in sexual intercourse, despite the student’s previous rejection of this idea</a:t>
            </a:r>
            <a:endParaRPr lang="en-US" sz="1500" dirty="0">
              <a:solidFill>
                <a:schemeClr val="tx1"/>
              </a:solidFill>
            </a:endParaRPr>
          </a:p>
          <a:p>
            <a:pPr marL="285750" indent="-285750">
              <a:buFont typeface="Arial" panose="020B0604020202020204" pitchFamily="34" charset="0"/>
              <a:buChar char="•"/>
            </a:pPr>
            <a:r>
              <a:rPr lang="en-US" sz="2000" b="1" dirty="0">
                <a:solidFill>
                  <a:schemeClr val="tx1"/>
                </a:solidFill>
              </a:rPr>
              <a:t>Hostile Environment</a:t>
            </a:r>
          </a:p>
          <a:p>
            <a:pPr marL="971550" lvl="1" indent="-285750"/>
            <a:r>
              <a:rPr lang="en-US" sz="1500" dirty="0">
                <a:solidFill>
                  <a:schemeClr val="tx1"/>
                </a:solidFill>
              </a:rPr>
              <a:t>Unwelcome conduct determined by a reasonable person to be so </a:t>
            </a:r>
            <a:r>
              <a:rPr lang="en-US" sz="1500" dirty="0">
                <a:solidFill>
                  <a:srgbClr val="FF0000"/>
                </a:solidFill>
              </a:rPr>
              <a:t>severe, pervasive, </a:t>
            </a:r>
            <a:r>
              <a:rPr lang="en-US" sz="1500" u="sng" dirty="0">
                <a:solidFill>
                  <a:srgbClr val="FF0000"/>
                </a:solidFill>
              </a:rPr>
              <a:t>and</a:t>
            </a:r>
            <a:r>
              <a:rPr lang="en-US" sz="1500" dirty="0">
                <a:solidFill>
                  <a:srgbClr val="FF0000"/>
                </a:solidFill>
              </a:rPr>
              <a:t> objectively offensive </a:t>
            </a:r>
            <a:r>
              <a:rPr lang="en-US" sz="1500" dirty="0">
                <a:solidFill>
                  <a:schemeClr val="tx1"/>
                </a:solidFill>
              </a:rPr>
              <a:t>that it effectively denies a person equal access to the University’s education program or activity</a:t>
            </a:r>
          </a:p>
          <a:p>
            <a:pPr marL="971550" lvl="1" indent="-285750"/>
            <a:r>
              <a:rPr lang="en-US" sz="1500" dirty="0">
                <a:solidFill>
                  <a:schemeClr val="tx1"/>
                </a:solidFill>
              </a:rPr>
              <a:t>EX: Student repeatedly makes lewd and offensive comments to another student about the other student’s sexual orientation, such that it causes the other student to transfer to another residence hall</a:t>
            </a:r>
          </a:p>
          <a:p>
            <a:pPr marL="285750" indent="-285750">
              <a:buFont typeface="Arial" panose="020B0604020202020204" pitchFamily="34" charset="0"/>
              <a:buChar char="•"/>
            </a:pPr>
            <a:r>
              <a:rPr lang="en-US" sz="2000" b="1" dirty="0">
                <a:solidFill>
                  <a:schemeClr val="tx1"/>
                </a:solidFill>
              </a:rPr>
              <a:t>Sexual Assault</a:t>
            </a:r>
          </a:p>
          <a:p>
            <a:pPr marL="971550" lvl="1" indent="-285750"/>
            <a:r>
              <a:rPr lang="en-US" sz="1500" dirty="0"/>
              <a:t>Rape, sodomy, sexual assault with an object, fondling, incest, statutory rape</a:t>
            </a:r>
          </a:p>
          <a:p>
            <a:pPr marL="1428750" lvl="2" indent="-285750"/>
            <a:r>
              <a:rPr lang="en-US" sz="1100" u="sng" dirty="0">
                <a:solidFill>
                  <a:schemeClr val="tx1"/>
                </a:solidFill>
                <a:sym typeface="Wingdings" panose="05000000000000000000" pitchFamily="2" charset="2"/>
              </a:rPr>
              <a:t>Fondling</a:t>
            </a:r>
            <a:r>
              <a:rPr lang="en-US" sz="1100" dirty="0">
                <a:solidFill>
                  <a:schemeClr val="tx1"/>
                </a:solidFill>
                <a:sym typeface="Wingdings" panose="05000000000000000000" pitchFamily="2" charset="2"/>
              </a:rPr>
              <a:t> = touching of the private body </a:t>
            </a:r>
            <a:r>
              <a:rPr lang="en-US" sz="1100" dirty="0">
                <a:sym typeface="Wingdings" panose="05000000000000000000" pitchFamily="2" charset="2"/>
              </a:rPr>
              <a:t>parts of another person for the purpose of sexual gratification, without consent</a:t>
            </a:r>
            <a:endParaRPr lang="en-US" sz="1100" dirty="0">
              <a:solidFill>
                <a:schemeClr val="tx1"/>
              </a:solidFill>
            </a:endParaRPr>
          </a:p>
          <a:p>
            <a:pPr marL="285750" indent="-285750">
              <a:buFont typeface="Arial" panose="020B0604020202020204" pitchFamily="34" charset="0"/>
              <a:buChar char="•"/>
            </a:pPr>
            <a:r>
              <a:rPr lang="en-US" sz="2000" b="1" dirty="0">
                <a:solidFill>
                  <a:schemeClr val="tx1"/>
                </a:solidFill>
              </a:rPr>
              <a:t>Dating Violence / Domestic Violence</a:t>
            </a:r>
          </a:p>
          <a:p>
            <a:pPr marL="971550" lvl="1" indent="-285750"/>
            <a:r>
              <a:rPr lang="en-US" sz="1500" dirty="0"/>
              <a:t>Current/former relationship, c</a:t>
            </a:r>
            <a:r>
              <a:rPr lang="en-US" sz="1500" dirty="0">
                <a:solidFill>
                  <a:schemeClr val="tx1"/>
                </a:solidFill>
              </a:rPr>
              <a:t>urrent/former spouse, child in common, roommate</a:t>
            </a:r>
          </a:p>
          <a:p>
            <a:pPr marL="285750" indent="-285750">
              <a:buFont typeface="Arial" panose="020B0604020202020204" pitchFamily="34" charset="0"/>
              <a:buChar char="•"/>
            </a:pPr>
            <a:r>
              <a:rPr lang="en-US" sz="2000" b="1" dirty="0">
                <a:solidFill>
                  <a:schemeClr val="tx1"/>
                </a:solidFill>
              </a:rPr>
              <a:t>Stalking </a:t>
            </a:r>
            <a:r>
              <a:rPr lang="en-US" sz="2000" b="1" dirty="0">
                <a:solidFill>
                  <a:srgbClr val="FF0000"/>
                </a:solidFill>
                <a:highlight>
                  <a:srgbClr val="FFFF00"/>
                </a:highlight>
              </a:rPr>
              <a:t>(recently updated)</a:t>
            </a:r>
          </a:p>
          <a:p>
            <a:pPr marL="971550" lvl="1" indent="-285750"/>
            <a:r>
              <a:rPr lang="en-US" sz="1500" dirty="0"/>
              <a:t>Course of conduct directed at a specific person </a:t>
            </a:r>
            <a:r>
              <a:rPr lang="en-US" sz="1500" dirty="0">
                <a:solidFill>
                  <a:srgbClr val="FF0000"/>
                </a:solidFill>
              </a:rPr>
              <a:t>knowing or consciously disregarding a substantial and unjustifiable risk </a:t>
            </a:r>
            <a:r>
              <a:rPr lang="en-US" sz="1500" dirty="0"/>
              <a:t>that the course of conduct would cause a reasonable person to (A) fear for their safety or the safety of others; or (B) suffer substantial emotional distress.</a:t>
            </a:r>
          </a:p>
        </p:txBody>
      </p:sp>
    </p:spTree>
    <p:extLst>
      <p:ext uri="{BB962C8B-B14F-4D97-AF65-F5344CB8AC3E}">
        <p14:creationId xmlns:p14="http://schemas.microsoft.com/office/powerpoint/2010/main" val="297575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Jurisdiction</a:t>
            </a:r>
          </a:p>
        </p:txBody>
      </p:sp>
      <p:sp>
        <p:nvSpPr>
          <p:cNvPr id="5" name="Content Placeholder 4"/>
          <p:cNvSpPr>
            <a:spLocks noGrp="1"/>
          </p:cNvSpPr>
          <p:nvPr>
            <p:ph idx="1"/>
          </p:nvPr>
        </p:nvSpPr>
        <p:spPr/>
        <p:txBody>
          <a:bodyPr/>
          <a:lstStyle/>
          <a:p>
            <a:pPr marL="457200" lvl="1" indent="0" algn="ctr">
              <a:buNone/>
            </a:pPr>
            <a:r>
              <a:rPr lang="en-US" dirty="0"/>
              <a:t>Power / authority for the University to take action over prohibited conduct</a:t>
            </a:r>
          </a:p>
          <a:p>
            <a:pPr marL="457200" lvl="1" indent="0">
              <a:buNone/>
            </a:pPr>
            <a:endParaRPr lang="en-US" dirty="0"/>
          </a:p>
        </p:txBody>
      </p:sp>
      <p:sp>
        <p:nvSpPr>
          <p:cNvPr id="3" name="TextBox 2">
            <a:extLst>
              <a:ext uri="{FF2B5EF4-FFF2-40B4-BE49-F238E27FC236}">
                <a16:creationId xmlns:a16="http://schemas.microsoft.com/office/drawing/2014/main" id="{9C3367BB-D9C8-4F9A-8E77-250A82A8314D}"/>
              </a:ext>
            </a:extLst>
          </p:cNvPr>
          <p:cNvSpPr txBox="1"/>
          <p:nvPr/>
        </p:nvSpPr>
        <p:spPr>
          <a:xfrm>
            <a:off x="6264675" y="2077375"/>
            <a:ext cx="5628442" cy="3231654"/>
          </a:xfrm>
          <a:prstGeom prst="rect">
            <a:avLst/>
          </a:prstGeom>
          <a:noFill/>
        </p:spPr>
        <p:txBody>
          <a:bodyPr wrap="square" rtlCol="0">
            <a:spAutoFit/>
          </a:bodyPr>
          <a:lstStyle/>
          <a:p>
            <a:pPr algn="ctr"/>
            <a:r>
              <a:rPr lang="en-US" b="1" u="sng" dirty="0"/>
              <a:t>TITLE IX</a:t>
            </a:r>
          </a:p>
          <a:p>
            <a:pPr marL="285750" indent="-285750">
              <a:buFont typeface="Arial" panose="020B0604020202020204" pitchFamily="34" charset="0"/>
              <a:buChar char="•"/>
            </a:pPr>
            <a:r>
              <a:rPr lang="en-US" dirty="0"/>
              <a:t>Occurs in an education program or activity</a:t>
            </a:r>
          </a:p>
          <a:p>
            <a:pPr marL="742950" lvl="1" indent="-285750">
              <a:buFont typeface="Arial" panose="020B0604020202020204" pitchFamily="34" charset="0"/>
              <a:buChar char="•"/>
            </a:pPr>
            <a:r>
              <a:rPr lang="en-US" sz="1600" dirty="0"/>
              <a:t>Locations, events, or circumstances over which University exercises substantial control over both Respondent and context in which conduct occurs </a:t>
            </a:r>
          </a:p>
          <a:p>
            <a:pPr marL="742950" lvl="1" indent="-285750">
              <a:buFont typeface="Arial" panose="020B0604020202020204" pitchFamily="34" charset="0"/>
              <a:buChar char="•"/>
            </a:pPr>
            <a:r>
              <a:rPr lang="en-US" sz="1600" dirty="0"/>
              <a:t>Any building owned or controlled by a student organization that is officially recognized by the University</a:t>
            </a:r>
          </a:p>
          <a:p>
            <a:pPr marL="285750" indent="-285750">
              <a:buFont typeface="Arial" panose="020B0604020202020204" pitchFamily="34" charset="0"/>
              <a:buChar char="•"/>
            </a:pPr>
            <a:r>
              <a:rPr lang="en-US" dirty="0"/>
              <a:t>Occurs against a person in the United States</a:t>
            </a:r>
          </a:p>
          <a:p>
            <a:pPr marL="742950" lvl="1" indent="-285750">
              <a:buFont typeface="Arial" panose="020B0604020202020204" pitchFamily="34" charset="0"/>
              <a:buChar char="•"/>
            </a:pPr>
            <a:endParaRPr lang="en-US" dirty="0"/>
          </a:p>
          <a:p>
            <a:pPr marL="285750" indent="-285750" algn="ctr">
              <a:buFont typeface="Arial" panose="020B0604020202020204" pitchFamily="34" charset="0"/>
              <a:buChar char="•"/>
            </a:pPr>
            <a:endParaRPr lang="en-US" dirty="0"/>
          </a:p>
          <a:p>
            <a:pPr lvl="1" algn="ctr"/>
            <a:endParaRPr lang="en-US" dirty="0"/>
          </a:p>
        </p:txBody>
      </p:sp>
      <p:sp>
        <p:nvSpPr>
          <p:cNvPr id="7" name="TextBox 6">
            <a:extLst>
              <a:ext uri="{FF2B5EF4-FFF2-40B4-BE49-F238E27FC236}">
                <a16:creationId xmlns:a16="http://schemas.microsoft.com/office/drawing/2014/main" id="{D2092A1E-893C-46B1-8EBC-344445016D2C}"/>
              </a:ext>
            </a:extLst>
          </p:cNvPr>
          <p:cNvSpPr txBox="1"/>
          <p:nvPr/>
        </p:nvSpPr>
        <p:spPr>
          <a:xfrm>
            <a:off x="630316" y="2077375"/>
            <a:ext cx="5628442" cy="4431983"/>
          </a:xfrm>
          <a:prstGeom prst="rect">
            <a:avLst/>
          </a:prstGeom>
          <a:noFill/>
        </p:spPr>
        <p:txBody>
          <a:bodyPr wrap="square" rtlCol="0">
            <a:spAutoFit/>
          </a:bodyPr>
          <a:lstStyle/>
          <a:p>
            <a:pPr algn="ctr"/>
            <a:r>
              <a:rPr lang="en-US" b="1" u="sng" dirty="0"/>
              <a:t>EQUITY</a:t>
            </a:r>
          </a:p>
          <a:p>
            <a:pPr marL="285750" indent="-285750">
              <a:buFont typeface="Arial" panose="020B0604020202020204" pitchFamily="34" charset="0"/>
              <a:buChar char="•"/>
            </a:pPr>
            <a:r>
              <a:rPr lang="en-US" dirty="0"/>
              <a:t>Occurs on University premises or at University-sponsored or University-supervised functions</a:t>
            </a:r>
          </a:p>
          <a:p>
            <a:pPr marL="285750" indent="-285750">
              <a:buFont typeface="Arial" panose="020B0604020202020204" pitchFamily="34" charset="0"/>
              <a:buChar char="•"/>
            </a:pPr>
            <a:r>
              <a:rPr lang="en-US" dirty="0"/>
              <a:t>Off campus:</a:t>
            </a:r>
          </a:p>
          <a:p>
            <a:pPr marL="742950" lvl="1" indent="-285750">
              <a:buFont typeface="Arial" panose="020B0604020202020204" pitchFamily="34" charset="0"/>
              <a:buChar char="•"/>
            </a:pPr>
            <a:r>
              <a:rPr lang="en-US" sz="1600" dirty="0"/>
              <a:t>To protect physical safety of students, employees, and visitors or other members of University community</a:t>
            </a:r>
          </a:p>
          <a:p>
            <a:pPr marL="742950" lvl="1" indent="-285750">
              <a:buFont typeface="Arial" panose="020B0604020202020204" pitchFamily="34" charset="0"/>
              <a:buChar char="•"/>
            </a:pPr>
            <a:r>
              <a:rPr lang="en-US" sz="1600" u="sng" dirty="0"/>
              <a:t>If</a:t>
            </a:r>
            <a:r>
              <a:rPr lang="en-US" sz="1600" dirty="0"/>
              <a:t> effects of conduct interfere with or limit any person’s ability to participate in or benefit from the University’s educational programs, activities or employment</a:t>
            </a:r>
          </a:p>
          <a:p>
            <a:pPr marL="742950" lvl="1" indent="-285750">
              <a:buFont typeface="Arial" panose="020B0604020202020204" pitchFamily="34" charset="0"/>
              <a:buChar char="•"/>
            </a:pPr>
            <a:r>
              <a:rPr lang="en-US" sz="1600" u="sng" dirty="0"/>
              <a:t>If</a:t>
            </a:r>
            <a:r>
              <a:rPr lang="en-US" sz="1600" dirty="0"/>
              <a:t> conduct is related to a faculty member’s fitness or performance in the professional capacity of teacher or researcher</a:t>
            </a:r>
          </a:p>
          <a:p>
            <a:pPr marL="742950" lvl="1" indent="-285750">
              <a:buFont typeface="Arial" panose="020B0604020202020204" pitchFamily="34" charset="0"/>
              <a:buChar char="•"/>
            </a:pPr>
            <a:r>
              <a:rPr lang="en-US" sz="1600" u="sng" dirty="0"/>
              <a:t>If</a:t>
            </a:r>
            <a:r>
              <a:rPr lang="en-US" sz="1600" dirty="0"/>
              <a:t> conduct occurs when a faculty member is serving in role of a University employee</a:t>
            </a:r>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3570857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Process and Procedure</a:t>
            </a:r>
          </a:p>
        </p:txBody>
      </p:sp>
      <p:sp>
        <p:nvSpPr>
          <p:cNvPr id="3" name="Text Placeholder 2"/>
          <p:cNvSpPr>
            <a:spLocks noGrp="1"/>
          </p:cNvSpPr>
          <p:nvPr>
            <p:ph type="body" sz="quarter" idx="13"/>
          </p:nvPr>
        </p:nvSpPr>
        <p:spPr/>
        <p:txBody>
          <a:bodyPr/>
          <a:lstStyle/>
          <a:p>
            <a:r>
              <a:rPr lang="en-US" dirty="0"/>
              <a:t>Report &amp; Intake</a:t>
            </a:r>
          </a:p>
        </p:txBody>
      </p:sp>
    </p:spTree>
    <p:extLst>
      <p:ext uri="{BB962C8B-B14F-4D97-AF65-F5344CB8AC3E}">
        <p14:creationId xmlns:p14="http://schemas.microsoft.com/office/powerpoint/2010/main" val="3151145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How Reports are Made</a:t>
            </a:r>
          </a:p>
        </p:txBody>
      </p:sp>
      <p:sp>
        <p:nvSpPr>
          <p:cNvPr id="5" name="Content Placeholder 4"/>
          <p:cNvSpPr>
            <a:spLocks noGrp="1"/>
          </p:cNvSpPr>
          <p:nvPr>
            <p:ph idx="1"/>
          </p:nvPr>
        </p:nvSpPr>
        <p:spPr/>
        <p:txBody>
          <a:bodyPr>
            <a:normAutofit fontScale="92500" lnSpcReduction="10000"/>
          </a:bodyPr>
          <a:lstStyle/>
          <a:p>
            <a:r>
              <a:rPr lang="en-US" dirty="0"/>
              <a:t>Any person can make a report to the Equity / Title IX Offices </a:t>
            </a:r>
          </a:p>
          <a:p>
            <a:endParaRPr lang="en-US" dirty="0"/>
          </a:p>
          <a:p>
            <a:r>
              <a:rPr lang="en-US" dirty="0"/>
              <a:t>Reports can be made:</a:t>
            </a:r>
          </a:p>
          <a:p>
            <a:pPr lvl="1"/>
            <a:r>
              <a:rPr lang="en-US" dirty="0"/>
              <a:t>In person</a:t>
            </a:r>
          </a:p>
          <a:p>
            <a:pPr lvl="1"/>
            <a:r>
              <a:rPr lang="en-US" dirty="0"/>
              <a:t>By mail</a:t>
            </a:r>
          </a:p>
          <a:p>
            <a:pPr lvl="1"/>
            <a:r>
              <a:rPr lang="en-US" dirty="0"/>
              <a:t>By telephone</a:t>
            </a:r>
          </a:p>
          <a:p>
            <a:pPr lvl="1"/>
            <a:r>
              <a:rPr lang="en-US" dirty="0"/>
              <a:t>By email</a:t>
            </a:r>
          </a:p>
          <a:p>
            <a:pPr lvl="1"/>
            <a:r>
              <a:rPr lang="en-US" dirty="0"/>
              <a:t>Online</a:t>
            </a:r>
          </a:p>
          <a:p>
            <a:pPr marL="457200" lvl="1" indent="0">
              <a:buNone/>
            </a:pPr>
            <a:endParaRPr lang="en-US" dirty="0"/>
          </a:p>
          <a:p>
            <a:r>
              <a:rPr lang="en-US" dirty="0"/>
              <a:t>University employees (unless exempted) are </a:t>
            </a:r>
            <a:r>
              <a:rPr lang="en-US" b="1" dirty="0"/>
              <a:t>mandated reporters </a:t>
            </a:r>
            <a:r>
              <a:rPr lang="en-US" dirty="0"/>
              <a:t>– required to report any form of discrimination or harassment of which they are aware to the Equity / Title IX Office.</a:t>
            </a:r>
          </a:p>
        </p:txBody>
      </p:sp>
    </p:spTree>
    <p:extLst>
      <p:ext uri="{BB962C8B-B14F-4D97-AF65-F5344CB8AC3E}">
        <p14:creationId xmlns:p14="http://schemas.microsoft.com/office/powerpoint/2010/main" val="18278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Supportive Measures</a:t>
            </a:r>
          </a:p>
        </p:txBody>
      </p:sp>
      <p:sp>
        <p:nvSpPr>
          <p:cNvPr id="5" name="Content Placeholder 4"/>
          <p:cNvSpPr>
            <a:spLocks noGrp="1"/>
          </p:cNvSpPr>
          <p:nvPr>
            <p:ph idx="1"/>
          </p:nvPr>
        </p:nvSpPr>
        <p:spPr>
          <a:xfrm>
            <a:off x="838199" y="1182770"/>
            <a:ext cx="10645239" cy="5305973"/>
          </a:xfrm>
        </p:spPr>
        <p:txBody>
          <a:bodyPr>
            <a:normAutofit/>
          </a:bodyPr>
          <a:lstStyle/>
          <a:p>
            <a:r>
              <a:rPr lang="en-US" sz="2000" dirty="0"/>
              <a:t>Upon receipt of a report, the Equity / Title IX Office will reach out to the Complainant, if known, to offer </a:t>
            </a:r>
            <a:r>
              <a:rPr lang="en-US" sz="2000" b="1" dirty="0"/>
              <a:t>supportive measures</a:t>
            </a:r>
          </a:p>
          <a:p>
            <a:pPr marL="0" indent="0">
              <a:buNone/>
            </a:pPr>
            <a:endParaRPr lang="en-US" sz="2000" b="1" dirty="0"/>
          </a:p>
          <a:p>
            <a:pPr lvl="1"/>
            <a:r>
              <a:rPr lang="en-US" sz="2000" dirty="0"/>
              <a:t>Offered to either party at no cost</a:t>
            </a:r>
          </a:p>
          <a:p>
            <a:pPr lvl="1"/>
            <a:r>
              <a:rPr lang="en-US" sz="2000" dirty="0"/>
              <a:t>Non-disciplinary and non-punitive</a:t>
            </a:r>
          </a:p>
          <a:p>
            <a:pPr marL="457200" lvl="1" indent="0">
              <a:buNone/>
            </a:pPr>
            <a:endParaRPr lang="en-US" sz="2000" dirty="0"/>
          </a:p>
          <a:p>
            <a:pPr lvl="1"/>
            <a:r>
              <a:rPr lang="en-US" sz="2000" i="1" dirty="0"/>
              <a:t>Examples</a:t>
            </a:r>
            <a:r>
              <a:rPr lang="en-US" sz="2000" dirty="0"/>
              <a:t>: Mutual restrictions on contact, counseling/support services, adjusting course assignments and/or exam schedules, altering on-campus housing assignments</a:t>
            </a:r>
          </a:p>
          <a:p>
            <a:pPr marL="457200" lvl="1" indent="0">
              <a:buNone/>
            </a:pPr>
            <a:endParaRPr lang="en-US" sz="2000" dirty="0"/>
          </a:p>
          <a:p>
            <a:r>
              <a:rPr lang="en-US" sz="2000" dirty="0"/>
              <a:t>Balancing act: </a:t>
            </a:r>
          </a:p>
          <a:p>
            <a:pPr lvl="1"/>
            <a:r>
              <a:rPr lang="en-US" sz="2000" dirty="0"/>
              <a:t>Restore or preserve equal access to the University program or activity that the party was enjoying prior to the alleged incident</a:t>
            </a:r>
          </a:p>
          <a:p>
            <a:pPr lvl="1"/>
            <a:r>
              <a:rPr lang="en-US" sz="2000" dirty="0"/>
              <a:t>Not unreasonably burdensome to the other party</a:t>
            </a:r>
          </a:p>
          <a:p>
            <a:pPr lvl="1"/>
            <a:r>
              <a:rPr lang="en-US" sz="2000" dirty="0"/>
              <a:t>Protect safety of all parties</a:t>
            </a:r>
          </a:p>
          <a:p>
            <a:pPr lvl="1"/>
            <a:r>
              <a:rPr lang="en-US" sz="2000" dirty="0"/>
              <a:t>Deter future occurrences of discrimination or harassment</a:t>
            </a:r>
          </a:p>
          <a:p>
            <a:endParaRPr lang="en-US" dirty="0"/>
          </a:p>
          <a:p>
            <a:endParaRPr lang="en-US" dirty="0"/>
          </a:p>
        </p:txBody>
      </p:sp>
    </p:spTree>
    <p:extLst>
      <p:ext uri="{BB962C8B-B14F-4D97-AF65-F5344CB8AC3E}">
        <p14:creationId xmlns:p14="http://schemas.microsoft.com/office/powerpoint/2010/main" val="3707066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Process and Procedure</a:t>
            </a:r>
          </a:p>
        </p:txBody>
      </p:sp>
      <p:sp>
        <p:nvSpPr>
          <p:cNvPr id="3" name="Text Placeholder 2"/>
          <p:cNvSpPr>
            <a:spLocks noGrp="1"/>
          </p:cNvSpPr>
          <p:nvPr>
            <p:ph type="body" sz="quarter" idx="13"/>
          </p:nvPr>
        </p:nvSpPr>
        <p:spPr/>
        <p:txBody>
          <a:bodyPr/>
          <a:lstStyle/>
          <a:p>
            <a:r>
              <a:rPr lang="en-US" dirty="0"/>
              <a:t>Investigation </a:t>
            </a:r>
          </a:p>
        </p:txBody>
      </p:sp>
    </p:spTree>
    <p:extLst>
      <p:ext uri="{BB962C8B-B14F-4D97-AF65-F5344CB8AC3E}">
        <p14:creationId xmlns:p14="http://schemas.microsoft.com/office/powerpoint/2010/main" val="2738623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Who’s Who?</a:t>
            </a:r>
          </a:p>
        </p:txBody>
      </p:sp>
      <p:sp>
        <p:nvSpPr>
          <p:cNvPr id="5" name="Content Placeholder 4"/>
          <p:cNvSpPr>
            <a:spLocks noGrp="1"/>
          </p:cNvSpPr>
          <p:nvPr>
            <p:ph idx="1"/>
          </p:nvPr>
        </p:nvSpPr>
        <p:spPr>
          <a:xfrm>
            <a:off x="838200" y="1182770"/>
            <a:ext cx="10515600" cy="5305973"/>
          </a:xfrm>
        </p:spPr>
        <p:txBody>
          <a:bodyPr>
            <a:normAutofit/>
          </a:bodyPr>
          <a:lstStyle/>
          <a:p>
            <a:r>
              <a:rPr lang="en-US" sz="2000" b="1" dirty="0"/>
              <a:t>Complainant</a:t>
            </a:r>
            <a:r>
              <a:rPr lang="en-US" sz="2000" dirty="0"/>
              <a:t>: Individual alleged to have been subjected to conduct that may constitute discrimination or harassment. </a:t>
            </a:r>
          </a:p>
          <a:p>
            <a:r>
              <a:rPr lang="en-US" sz="2000" b="1" dirty="0"/>
              <a:t>Respondent</a:t>
            </a:r>
            <a:r>
              <a:rPr lang="en-US" sz="2000" dirty="0"/>
              <a:t>: Individual who has been reported to be the perpetrator of conduct that could constitute discrimination or harassment.</a:t>
            </a:r>
          </a:p>
          <a:p>
            <a:pPr marL="0" indent="0">
              <a:buNone/>
            </a:pPr>
            <a:endParaRPr lang="en-US" sz="1000" dirty="0"/>
          </a:p>
          <a:p>
            <a:r>
              <a:rPr lang="en-US" sz="2000" b="1" dirty="0"/>
              <a:t>[Equity] Support Person</a:t>
            </a:r>
            <a:r>
              <a:rPr lang="en-US" sz="2000" dirty="0"/>
              <a:t>: Individual selected by a party to provide support and guidance throughout the Title IX or Equity Process, including Equity hearings.</a:t>
            </a:r>
          </a:p>
          <a:p>
            <a:r>
              <a:rPr lang="en-US" sz="2000" b="1" dirty="0"/>
              <a:t>Advisor</a:t>
            </a:r>
            <a:r>
              <a:rPr lang="en-US" sz="2000" dirty="0"/>
              <a:t>: Individual who will conduct cross-examination and other questioning on behalf of a party at a Title IX hearing.</a:t>
            </a:r>
          </a:p>
          <a:p>
            <a:pPr marL="0" indent="0">
              <a:buNone/>
            </a:pPr>
            <a:endParaRPr lang="en-US" sz="1000" dirty="0"/>
          </a:p>
          <a:p>
            <a:r>
              <a:rPr lang="en-US" sz="2000" b="1" dirty="0"/>
              <a:t>Hearing Officer</a:t>
            </a:r>
            <a:r>
              <a:rPr lang="en-US" sz="2000" dirty="0"/>
              <a:t>: Individual who will preside over and rule on objections and the relevancy of questions and evidence during a Title IX hearing.</a:t>
            </a:r>
          </a:p>
          <a:p>
            <a:r>
              <a:rPr lang="en-US" sz="2000" b="1" dirty="0"/>
              <a:t>Hearing Panel Chair</a:t>
            </a:r>
            <a:r>
              <a:rPr lang="en-US" sz="2000" dirty="0"/>
              <a:t>: Individual who will preside over an Equity hearing. </a:t>
            </a:r>
          </a:p>
          <a:p>
            <a:r>
              <a:rPr lang="en-US" sz="2000" b="1" dirty="0"/>
              <a:t>Equity Resolution Appellate Officer</a:t>
            </a:r>
            <a:r>
              <a:rPr lang="en-US" sz="2000" dirty="0"/>
              <a:t>: Individual appointed to review a prior decision of decision-maker(s).</a:t>
            </a:r>
          </a:p>
        </p:txBody>
      </p:sp>
    </p:spTree>
    <p:extLst>
      <p:ext uri="{BB962C8B-B14F-4D97-AF65-F5344CB8AC3E}">
        <p14:creationId xmlns:p14="http://schemas.microsoft.com/office/powerpoint/2010/main" val="22101964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Investigation Process</a:t>
            </a:r>
          </a:p>
        </p:txBody>
      </p:sp>
      <p:sp>
        <p:nvSpPr>
          <p:cNvPr id="5" name="Content Placeholder 4"/>
          <p:cNvSpPr>
            <a:spLocks noGrp="1"/>
          </p:cNvSpPr>
          <p:nvPr>
            <p:ph idx="1"/>
          </p:nvPr>
        </p:nvSpPr>
        <p:spPr/>
        <p:txBody>
          <a:bodyPr>
            <a:normAutofit/>
          </a:bodyPr>
          <a:lstStyle/>
          <a:p>
            <a:r>
              <a:rPr lang="en-US" sz="2000" dirty="0"/>
              <a:t>Report is made</a:t>
            </a:r>
          </a:p>
          <a:p>
            <a:r>
              <a:rPr lang="en-US" sz="2000" dirty="0"/>
              <a:t>Intake by Equity / Title IX Office personnel</a:t>
            </a:r>
          </a:p>
          <a:p>
            <a:endParaRPr lang="en-US" sz="2000" b="1" dirty="0"/>
          </a:p>
          <a:p>
            <a:r>
              <a:rPr lang="en-US" sz="2000" b="1" dirty="0"/>
              <a:t>Filing of [Formal] Complaint</a:t>
            </a:r>
          </a:p>
          <a:p>
            <a:r>
              <a:rPr lang="en-US" sz="2000" dirty="0"/>
              <a:t>Notice of Allegations provided to known parties and Investigation plan developed</a:t>
            </a:r>
          </a:p>
          <a:p>
            <a:r>
              <a:rPr lang="en-US" sz="2000" dirty="0"/>
              <a:t>Fact gathering</a:t>
            </a:r>
          </a:p>
          <a:p>
            <a:pPr lvl="1"/>
            <a:r>
              <a:rPr lang="en-US" sz="2000" dirty="0"/>
              <a:t>Parties interviewed</a:t>
            </a:r>
          </a:p>
          <a:p>
            <a:pPr lvl="1"/>
            <a:r>
              <a:rPr lang="en-US" sz="2000" dirty="0"/>
              <a:t>Witnesses interviewed</a:t>
            </a:r>
          </a:p>
          <a:p>
            <a:pPr lvl="1"/>
            <a:r>
              <a:rPr lang="en-US" sz="2000" dirty="0"/>
              <a:t>Evidence collected</a:t>
            </a:r>
          </a:p>
          <a:p>
            <a:r>
              <a:rPr lang="en-US" sz="2000" dirty="0"/>
              <a:t>Analysis of information and report writing</a:t>
            </a:r>
          </a:p>
          <a:p>
            <a:r>
              <a:rPr lang="en-US" sz="2000" dirty="0"/>
              <a:t>TIX Dismissal / Summary Resolution determination</a:t>
            </a:r>
          </a:p>
          <a:p>
            <a:r>
              <a:rPr lang="en-US" sz="2000" dirty="0"/>
              <a:t>Case resolution/adjudication</a:t>
            </a:r>
          </a:p>
        </p:txBody>
      </p:sp>
      <p:cxnSp>
        <p:nvCxnSpPr>
          <p:cNvPr id="3" name="Straight Connector 2">
            <a:extLst>
              <a:ext uri="{FF2B5EF4-FFF2-40B4-BE49-F238E27FC236}">
                <a16:creationId xmlns:a16="http://schemas.microsoft.com/office/drawing/2014/main" id="{673E1A4E-496C-0DF6-8B0F-9789A40AFF8E}"/>
              </a:ext>
            </a:extLst>
          </p:cNvPr>
          <p:cNvCxnSpPr/>
          <p:nvPr/>
        </p:nvCxnSpPr>
        <p:spPr>
          <a:xfrm>
            <a:off x="838200" y="2410691"/>
            <a:ext cx="9488385" cy="0"/>
          </a:xfrm>
          <a:prstGeom prst="line">
            <a:avLst/>
          </a:prstGeom>
          <a:ln w="317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98533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Process and Procedure</a:t>
            </a:r>
          </a:p>
        </p:txBody>
      </p:sp>
      <p:sp>
        <p:nvSpPr>
          <p:cNvPr id="3" name="Text Placeholder 2"/>
          <p:cNvSpPr>
            <a:spLocks noGrp="1"/>
          </p:cNvSpPr>
          <p:nvPr>
            <p:ph type="body" sz="quarter" idx="13"/>
          </p:nvPr>
        </p:nvSpPr>
        <p:spPr/>
        <p:txBody>
          <a:bodyPr/>
          <a:lstStyle/>
          <a:p>
            <a:r>
              <a:rPr lang="en-US" dirty="0"/>
              <a:t>Which process?</a:t>
            </a:r>
          </a:p>
        </p:txBody>
      </p:sp>
    </p:spTree>
    <p:extLst>
      <p:ext uri="{BB962C8B-B14F-4D97-AF65-F5344CB8AC3E}">
        <p14:creationId xmlns:p14="http://schemas.microsoft.com/office/powerpoint/2010/main" val="3459449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Equity</a:t>
            </a:r>
          </a:p>
        </p:txBody>
      </p:sp>
      <p:sp>
        <p:nvSpPr>
          <p:cNvPr id="3" name="Text Placeholder 2"/>
          <p:cNvSpPr>
            <a:spLocks noGrp="1"/>
          </p:cNvSpPr>
          <p:nvPr>
            <p:ph type="body" sz="quarter" idx="13"/>
          </p:nvPr>
        </p:nvSpPr>
        <p:spPr/>
        <p:txBody>
          <a:bodyPr/>
          <a:lstStyle/>
          <a:p>
            <a:r>
              <a:rPr lang="en-US" dirty="0"/>
              <a:t>Discrimination &amp; Harassment</a:t>
            </a:r>
          </a:p>
          <a:p>
            <a:endParaRPr lang="en-US" dirty="0"/>
          </a:p>
        </p:txBody>
      </p:sp>
    </p:spTree>
    <p:extLst>
      <p:ext uri="{BB962C8B-B14F-4D97-AF65-F5344CB8AC3E}">
        <p14:creationId xmlns:p14="http://schemas.microsoft.com/office/powerpoint/2010/main" val="14575763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The Processes</a:t>
            </a:r>
          </a:p>
        </p:txBody>
      </p:sp>
      <p:graphicFrame>
        <p:nvGraphicFramePr>
          <p:cNvPr id="8" name="Content Placeholder 7">
            <a:extLst>
              <a:ext uri="{FF2B5EF4-FFF2-40B4-BE49-F238E27FC236}">
                <a16:creationId xmlns:a16="http://schemas.microsoft.com/office/drawing/2014/main" id="{F58EFF67-2B96-4E03-AC07-EBA3836313ED}"/>
              </a:ext>
            </a:extLst>
          </p:cNvPr>
          <p:cNvGraphicFramePr>
            <a:graphicFrameLocks noGrp="1"/>
          </p:cNvGraphicFramePr>
          <p:nvPr>
            <p:ph idx="1"/>
            <p:extLst>
              <p:ext uri="{D42A27DB-BD31-4B8C-83A1-F6EECF244321}">
                <p14:modId xmlns:p14="http://schemas.microsoft.com/office/powerpoint/2010/main" val="3214440563"/>
              </p:ext>
            </p:extLst>
          </p:nvPr>
        </p:nvGraphicFramePr>
        <p:xfrm>
          <a:off x="838200" y="1433513"/>
          <a:ext cx="10515600" cy="4743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366336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Available Process</a:t>
            </a:r>
          </a:p>
        </p:txBody>
      </p:sp>
      <p:sp>
        <p:nvSpPr>
          <p:cNvPr id="6" name="TextBox 5">
            <a:extLst>
              <a:ext uri="{FF2B5EF4-FFF2-40B4-BE49-F238E27FC236}">
                <a16:creationId xmlns:a16="http://schemas.microsoft.com/office/drawing/2014/main" id="{E8FA929A-9B8F-4688-8113-76293ACA96DE}"/>
              </a:ext>
            </a:extLst>
          </p:cNvPr>
          <p:cNvSpPr txBox="1"/>
          <p:nvPr/>
        </p:nvSpPr>
        <p:spPr>
          <a:xfrm>
            <a:off x="5750658" y="1054389"/>
            <a:ext cx="6325386" cy="2862322"/>
          </a:xfrm>
          <a:prstGeom prst="rect">
            <a:avLst/>
          </a:prstGeom>
          <a:noFill/>
        </p:spPr>
        <p:txBody>
          <a:bodyPr wrap="square" rtlCol="0">
            <a:spAutoFit/>
          </a:bodyPr>
          <a:lstStyle/>
          <a:p>
            <a:r>
              <a:rPr lang="en-US" b="1" dirty="0">
                <a:solidFill>
                  <a:schemeClr val="bg2"/>
                </a:solidFill>
                <a:latin typeface="Arial" panose="020B0604020202020204" pitchFamily="34" charset="0"/>
                <a:cs typeface="Arial" panose="020B0604020202020204" pitchFamily="34" charset="0"/>
              </a:rPr>
              <a:t>Administrative Resolution</a:t>
            </a:r>
          </a:p>
          <a:p>
            <a:pPr marL="285750" indent="-285750">
              <a:buFont typeface="Arial" panose="020B0604020202020204" pitchFamily="34" charset="0"/>
              <a:buChar char="•"/>
            </a:pPr>
            <a:r>
              <a:rPr lang="en-US" dirty="0">
                <a:solidFill>
                  <a:schemeClr val="bg2"/>
                </a:solidFill>
                <a:latin typeface="Arial" panose="020B0604020202020204" pitchFamily="34" charset="0"/>
                <a:cs typeface="Arial" panose="020B0604020202020204" pitchFamily="34" charset="0"/>
              </a:rPr>
              <a:t>Single or joint decision-maker </a:t>
            </a:r>
          </a:p>
          <a:p>
            <a:pPr marL="285750" indent="-285750">
              <a:buFont typeface="Arial" panose="020B0604020202020204" pitchFamily="34" charset="0"/>
              <a:buChar char="•"/>
            </a:pPr>
            <a:r>
              <a:rPr lang="en-US" dirty="0">
                <a:solidFill>
                  <a:schemeClr val="bg2"/>
                </a:solidFill>
                <a:latin typeface="Arial" panose="020B0604020202020204" pitchFamily="34" charset="0"/>
                <a:cs typeface="Arial" panose="020B0604020202020204" pitchFamily="34" charset="0"/>
              </a:rPr>
              <a:t>Both parties must elect to use this process</a:t>
            </a:r>
          </a:p>
          <a:p>
            <a:pPr marL="285750" indent="-285750">
              <a:buFont typeface="Arial" panose="020B0604020202020204" pitchFamily="34" charset="0"/>
              <a:buChar char="•"/>
            </a:pPr>
            <a:r>
              <a:rPr lang="en-US" dirty="0">
                <a:solidFill>
                  <a:schemeClr val="bg2"/>
                </a:solidFill>
                <a:latin typeface="Arial" panose="020B0604020202020204" pitchFamily="34" charset="0"/>
                <a:cs typeface="Arial" panose="020B0604020202020204" pitchFamily="34" charset="0"/>
              </a:rPr>
              <a:t>Decision-maker can meet with parties</a:t>
            </a:r>
          </a:p>
          <a:p>
            <a:pPr marL="285750" indent="-285750">
              <a:buFont typeface="Arial" panose="020B0604020202020204" pitchFamily="34" charset="0"/>
              <a:buChar char="•"/>
            </a:pPr>
            <a:r>
              <a:rPr lang="en-US" dirty="0">
                <a:solidFill>
                  <a:schemeClr val="bg2"/>
                </a:solidFill>
                <a:latin typeface="Arial" panose="020B0604020202020204" pitchFamily="34" charset="0"/>
                <a:cs typeface="Arial" panose="020B0604020202020204" pitchFamily="34" charset="0"/>
              </a:rPr>
              <a:t>Parties may provide questions for decision-maker to ask the other party</a:t>
            </a:r>
          </a:p>
          <a:p>
            <a:pPr marL="285750" indent="-285750">
              <a:buFont typeface="Arial" panose="020B0604020202020204" pitchFamily="34" charset="0"/>
              <a:buChar char="•"/>
            </a:pPr>
            <a:r>
              <a:rPr lang="en-US" dirty="0">
                <a:solidFill>
                  <a:schemeClr val="bg2"/>
                </a:solidFill>
                <a:latin typeface="Arial" panose="020B0604020202020204" pitchFamily="34" charset="0"/>
                <a:cs typeface="Arial" panose="020B0604020202020204" pitchFamily="34" charset="0"/>
              </a:rPr>
              <a:t>Decision-maker will render a decision on responsibility and a decision or recommendation on sanction(s)</a:t>
            </a:r>
          </a:p>
          <a:p>
            <a:pPr marL="285750" indent="-285750">
              <a:buFont typeface="Arial" panose="020B0604020202020204" pitchFamily="34" charset="0"/>
              <a:buChar char="•"/>
            </a:pPr>
            <a:r>
              <a:rPr lang="en-US" dirty="0">
                <a:solidFill>
                  <a:schemeClr val="bg2"/>
                </a:solidFill>
                <a:latin typeface="Arial" panose="020B0604020202020204" pitchFamily="34" charset="0"/>
                <a:cs typeface="Arial" panose="020B0604020202020204" pitchFamily="34" charset="0"/>
              </a:rPr>
              <a:t>Either party may appeal</a:t>
            </a:r>
          </a:p>
          <a:p>
            <a:pPr marL="2857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82C3B81E-C5BA-4B69-80D6-9D80B5A6F190}"/>
              </a:ext>
            </a:extLst>
          </p:cNvPr>
          <p:cNvSpPr txBox="1"/>
          <p:nvPr/>
        </p:nvSpPr>
        <p:spPr>
          <a:xfrm>
            <a:off x="5750658" y="4140985"/>
            <a:ext cx="6229684" cy="2031325"/>
          </a:xfrm>
          <a:prstGeom prst="rect">
            <a:avLst/>
          </a:prstGeom>
          <a:noFill/>
        </p:spPr>
        <p:txBody>
          <a:bodyPr wrap="square">
            <a:spAutoFit/>
          </a:bodyPr>
          <a:lstStyle/>
          <a:p>
            <a:r>
              <a:rPr lang="en-US" b="1" dirty="0">
                <a:solidFill>
                  <a:schemeClr val="bg2"/>
                </a:solidFill>
                <a:latin typeface="Arial" panose="020B0604020202020204" pitchFamily="34" charset="0"/>
                <a:cs typeface="Arial" panose="020B0604020202020204" pitchFamily="34" charset="0"/>
              </a:rPr>
              <a:t>Hearing Panel Resolution</a:t>
            </a:r>
          </a:p>
          <a:p>
            <a:pPr marL="285750" indent="-285750">
              <a:buFont typeface="Arial" panose="020B0604020202020204" pitchFamily="34" charset="0"/>
              <a:buChar char="•"/>
            </a:pPr>
            <a:r>
              <a:rPr lang="en-US" dirty="0">
                <a:solidFill>
                  <a:schemeClr val="bg2"/>
                </a:solidFill>
                <a:latin typeface="Arial" panose="020B0604020202020204" pitchFamily="34" charset="0"/>
                <a:cs typeface="Arial" panose="020B0604020202020204" pitchFamily="34" charset="0"/>
              </a:rPr>
              <a:t>3-person decision-maker (majority vote)</a:t>
            </a:r>
          </a:p>
          <a:p>
            <a:pPr marL="285750" indent="-285750">
              <a:buFont typeface="Arial" panose="020B0604020202020204" pitchFamily="34" charset="0"/>
              <a:buChar char="•"/>
            </a:pPr>
            <a:r>
              <a:rPr lang="en-US" dirty="0">
                <a:solidFill>
                  <a:schemeClr val="bg2"/>
                </a:solidFill>
                <a:latin typeface="Arial" panose="020B0604020202020204" pitchFamily="34" charset="0"/>
                <a:cs typeface="Arial" panose="020B0604020202020204" pitchFamily="34" charset="0"/>
              </a:rPr>
              <a:t>Live hearing with testimony and opportunity for questions to be asked of parties/witnesses</a:t>
            </a:r>
          </a:p>
          <a:p>
            <a:pPr marL="285750" indent="-285750">
              <a:buFont typeface="Arial" panose="020B0604020202020204" pitchFamily="34" charset="0"/>
              <a:buChar char="•"/>
            </a:pPr>
            <a:r>
              <a:rPr lang="en-US" dirty="0">
                <a:solidFill>
                  <a:schemeClr val="bg2"/>
                </a:solidFill>
                <a:latin typeface="Arial" panose="020B0604020202020204" pitchFamily="34" charset="0"/>
                <a:cs typeface="Arial" panose="020B0604020202020204" pitchFamily="34" charset="0"/>
              </a:rPr>
              <a:t>Decision-maker will render a decision on responsibility and a decision or recommendation on sanction(s)</a:t>
            </a:r>
          </a:p>
          <a:p>
            <a:pPr marL="285750" indent="-285750">
              <a:buFont typeface="Arial" panose="020B0604020202020204" pitchFamily="34" charset="0"/>
              <a:buChar char="•"/>
            </a:pPr>
            <a:r>
              <a:rPr lang="en-US" dirty="0">
                <a:solidFill>
                  <a:schemeClr val="bg2"/>
                </a:solidFill>
                <a:latin typeface="Arial" panose="020B0604020202020204" pitchFamily="34" charset="0"/>
                <a:cs typeface="Arial" panose="020B0604020202020204" pitchFamily="34" charset="0"/>
              </a:rPr>
              <a:t>Either party may appeal</a:t>
            </a:r>
          </a:p>
        </p:txBody>
      </p:sp>
      <p:sp>
        <p:nvSpPr>
          <p:cNvPr id="9" name="TextBox 8">
            <a:extLst>
              <a:ext uri="{FF2B5EF4-FFF2-40B4-BE49-F238E27FC236}">
                <a16:creationId xmlns:a16="http://schemas.microsoft.com/office/drawing/2014/main" id="{2EDF17B9-C1E0-46A3-A4C1-7BF55B33C0D8}"/>
              </a:ext>
            </a:extLst>
          </p:cNvPr>
          <p:cNvSpPr txBox="1"/>
          <p:nvPr/>
        </p:nvSpPr>
        <p:spPr>
          <a:xfrm>
            <a:off x="453101" y="1049493"/>
            <a:ext cx="4844046" cy="3970318"/>
          </a:xfrm>
          <a:prstGeom prst="rect">
            <a:avLst/>
          </a:prstGeom>
          <a:noFill/>
        </p:spPr>
        <p:txBody>
          <a:bodyPr wrap="square">
            <a:spAutoFit/>
          </a:bodyPr>
          <a:lstStyle/>
          <a:p>
            <a:r>
              <a:rPr lang="en-US" b="1" dirty="0">
                <a:solidFill>
                  <a:schemeClr val="tx1"/>
                </a:solidFill>
              </a:rPr>
              <a:t>Conflict Resolution / Informal Resolution</a:t>
            </a:r>
          </a:p>
          <a:p>
            <a:pPr marL="285750" indent="-28575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Parties must voluntarily agree to use this process</a:t>
            </a:r>
          </a:p>
          <a:p>
            <a:pPr marL="285750" indent="-28575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Available at any time</a:t>
            </a:r>
          </a:p>
          <a:p>
            <a:pPr marL="285750" indent="-28575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Can stop this process at any time and move into the other available processes</a:t>
            </a:r>
          </a:p>
          <a:p>
            <a:pPr marL="285750" indent="-28575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Neutral facilitator will foster dialogue with the Parties to an effective resolution, if possible – includes mutual agreements with specific terms, or mediation.  </a:t>
            </a:r>
          </a:p>
          <a:p>
            <a:pPr marL="285750" indent="-28575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Never available to resolve allegations that an employee sexually harassed or engaged in sexual misconduct with a student</a:t>
            </a:r>
          </a:p>
        </p:txBody>
      </p:sp>
      <p:sp>
        <p:nvSpPr>
          <p:cNvPr id="10" name="TextBox 9">
            <a:extLst>
              <a:ext uri="{FF2B5EF4-FFF2-40B4-BE49-F238E27FC236}">
                <a16:creationId xmlns:a16="http://schemas.microsoft.com/office/drawing/2014/main" id="{A3A74435-EB87-4F7D-B0BA-E86E26A0899F}"/>
              </a:ext>
            </a:extLst>
          </p:cNvPr>
          <p:cNvSpPr txBox="1"/>
          <p:nvPr/>
        </p:nvSpPr>
        <p:spPr>
          <a:xfrm>
            <a:off x="453101" y="4909062"/>
            <a:ext cx="4973255" cy="1754326"/>
          </a:xfrm>
          <a:prstGeom prst="rect">
            <a:avLst/>
          </a:prstGeom>
          <a:noFill/>
        </p:spPr>
        <p:txBody>
          <a:bodyPr wrap="square" rtlCol="0">
            <a:spAutoFit/>
          </a:bodyPr>
          <a:lstStyle/>
          <a:p>
            <a:r>
              <a:rPr lang="en-US" b="1" dirty="0">
                <a:solidFill>
                  <a:schemeClr val="bg2"/>
                </a:solidFill>
              </a:rPr>
              <a:t>Academic Medical Center Process (Title IX)</a:t>
            </a:r>
          </a:p>
          <a:p>
            <a:pPr marL="285750" indent="-285750">
              <a:buFont typeface="Arial" panose="020B0604020202020204" pitchFamily="34" charset="0"/>
              <a:buChar char="•"/>
            </a:pPr>
            <a:r>
              <a:rPr lang="en-US" dirty="0">
                <a:solidFill>
                  <a:schemeClr val="bg2"/>
                </a:solidFill>
              </a:rPr>
              <a:t>Used to resolve Formal Complaints that arise from a University of Missouri Hospital or Clinic or other designated facility</a:t>
            </a:r>
          </a:p>
          <a:p>
            <a:pPr marL="285750" indent="-285750">
              <a:buFont typeface="Arial" panose="020B0604020202020204" pitchFamily="34" charset="0"/>
              <a:buChar char="•"/>
            </a:pPr>
            <a:r>
              <a:rPr lang="en-US" dirty="0">
                <a:solidFill>
                  <a:schemeClr val="bg2"/>
                </a:solidFill>
              </a:rPr>
              <a:t>Process similar to Administrative Resolution</a:t>
            </a:r>
          </a:p>
          <a:p>
            <a:pPr marL="285750" indent="-285750">
              <a:buFont typeface="Arial" panose="020B0604020202020204" pitchFamily="34" charset="0"/>
              <a:buChar char="•"/>
            </a:pPr>
            <a:r>
              <a:rPr lang="en-US" dirty="0">
                <a:solidFill>
                  <a:schemeClr val="bg2"/>
                </a:solidFill>
              </a:rPr>
              <a:t>Single decision-maker</a:t>
            </a:r>
          </a:p>
        </p:txBody>
      </p:sp>
    </p:spTree>
    <p:extLst>
      <p:ext uri="{BB962C8B-B14F-4D97-AF65-F5344CB8AC3E}">
        <p14:creationId xmlns:p14="http://schemas.microsoft.com/office/powerpoint/2010/main" val="17276060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Available Process</a:t>
            </a:r>
          </a:p>
        </p:txBody>
      </p:sp>
      <p:sp>
        <p:nvSpPr>
          <p:cNvPr id="6" name="TextBox 5">
            <a:extLst>
              <a:ext uri="{FF2B5EF4-FFF2-40B4-BE49-F238E27FC236}">
                <a16:creationId xmlns:a16="http://schemas.microsoft.com/office/drawing/2014/main" id="{E8FA929A-9B8F-4688-8113-76293ACA96DE}"/>
              </a:ext>
            </a:extLst>
          </p:cNvPr>
          <p:cNvSpPr txBox="1"/>
          <p:nvPr/>
        </p:nvSpPr>
        <p:spPr>
          <a:xfrm>
            <a:off x="5750658" y="1054389"/>
            <a:ext cx="6325386" cy="2862322"/>
          </a:xfrm>
          <a:prstGeom prst="rect">
            <a:avLst/>
          </a:prstGeom>
          <a:noFill/>
        </p:spPr>
        <p:txBody>
          <a:bodyPr wrap="square" rtlCol="0">
            <a:spAutoFit/>
          </a:bodyPr>
          <a:lstStyle/>
          <a:p>
            <a:r>
              <a:rPr lang="en-US" b="1" dirty="0">
                <a:solidFill>
                  <a:schemeClr val="tx1"/>
                </a:solidFill>
                <a:latin typeface="Arial" panose="020B0604020202020204" pitchFamily="34" charset="0"/>
                <a:cs typeface="Arial" panose="020B0604020202020204" pitchFamily="34" charset="0"/>
              </a:rPr>
              <a:t>Administrative Resolution</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Single or joint decision-maker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Both parties must elect to use this process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Decision-maker can meet with parties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Parties may provide questions for decision-maker to ask the other party</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Decision-maker will render a decision on responsibility and a decision or recommendation on sanction(s)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Either party may appeal</a:t>
            </a:r>
          </a:p>
          <a:p>
            <a:pPr marL="2857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82C3B81E-C5BA-4B69-80D6-9D80B5A6F190}"/>
              </a:ext>
            </a:extLst>
          </p:cNvPr>
          <p:cNvSpPr txBox="1"/>
          <p:nvPr/>
        </p:nvSpPr>
        <p:spPr>
          <a:xfrm>
            <a:off x="5750658" y="4140985"/>
            <a:ext cx="6229684" cy="2031325"/>
          </a:xfrm>
          <a:prstGeom prst="rect">
            <a:avLst/>
          </a:prstGeom>
          <a:noFill/>
        </p:spPr>
        <p:txBody>
          <a:bodyPr wrap="square">
            <a:spAutoFit/>
          </a:bodyPr>
          <a:lstStyle/>
          <a:p>
            <a:r>
              <a:rPr lang="en-US" b="1" dirty="0">
                <a:solidFill>
                  <a:schemeClr val="bg2"/>
                </a:solidFill>
                <a:latin typeface="Arial" panose="020B0604020202020204" pitchFamily="34" charset="0"/>
                <a:cs typeface="Arial" panose="020B0604020202020204" pitchFamily="34" charset="0"/>
              </a:rPr>
              <a:t>Hearing Panel Resolution</a:t>
            </a:r>
          </a:p>
          <a:p>
            <a:pPr marL="285750" indent="-285750">
              <a:buFont typeface="Arial" panose="020B0604020202020204" pitchFamily="34" charset="0"/>
              <a:buChar char="•"/>
            </a:pPr>
            <a:r>
              <a:rPr lang="en-US" dirty="0">
                <a:solidFill>
                  <a:schemeClr val="bg2"/>
                </a:solidFill>
                <a:latin typeface="Arial" panose="020B0604020202020204" pitchFamily="34" charset="0"/>
                <a:cs typeface="Arial" panose="020B0604020202020204" pitchFamily="34" charset="0"/>
              </a:rPr>
              <a:t>3-person decision-maker (majority vote)</a:t>
            </a:r>
          </a:p>
          <a:p>
            <a:pPr marL="285750" indent="-285750">
              <a:buFont typeface="Arial" panose="020B0604020202020204" pitchFamily="34" charset="0"/>
              <a:buChar char="•"/>
            </a:pPr>
            <a:r>
              <a:rPr lang="en-US" dirty="0">
                <a:solidFill>
                  <a:schemeClr val="bg2"/>
                </a:solidFill>
                <a:latin typeface="Arial" panose="020B0604020202020204" pitchFamily="34" charset="0"/>
                <a:cs typeface="Arial" panose="020B0604020202020204" pitchFamily="34" charset="0"/>
              </a:rPr>
              <a:t>Live hearing with testimony and opportunity for questions to be asked of parties/witnesses</a:t>
            </a:r>
          </a:p>
          <a:p>
            <a:pPr marL="285750" indent="-285750">
              <a:buFont typeface="Arial" panose="020B0604020202020204" pitchFamily="34" charset="0"/>
              <a:buChar char="•"/>
            </a:pPr>
            <a:r>
              <a:rPr lang="en-US" dirty="0">
                <a:solidFill>
                  <a:schemeClr val="bg2"/>
                </a:solidFill>
                <a:latin typeface="Arial" panose="020B0604020202020204" pitchFamily="34" charset="0"/>
                <a:cs typeface="Arial" panose="020B0604020202020204" pitchFamily="34" charset="0"/>
              </a:rPr>
              <a:t>Decision-maker will render a decision on responsibility and a decision or recommendation on sanction(s)</a:t>
            </a:r>
          </a:p>
          <a:p>
            <a:pPr marL="285750" indent="-285750">
              <a:buFont typeface="Arial" panose="020B0604020202020204" pitchFamily="34" charset="0"/>
              <a:buChar char="•"/>
            </a:pPr>
            <a:r>
              <a:rPr lang="en-US" dirty="0">
                <a:solidFill>
                  <a:schemeClr val="bg2"/>
                </a:solidFill>
                <a:latin typeface="Arial" panose="020B0604020202020204" pitchFamily="34" charset="0"/>
                <a:cs typeface="Arial" panose="020B0604020202020204" pitchFamily="34" charset="0"/>
              </a:rPr>
              <a:t>Either party may appeal</a:t>
            </a:r>
          </a:p>
        </p:txBody>
      </p:sp>
      <p:sp>
        <p:nvSpPr>
          <p:cNvPr id="9" name="TextBox 8">
            <a:extLst>
              <a:ext uri="{FF2B5EF4-FFF2-40B4-BE49-F238E27FC236}">
                <a16:creationId xmlns:a16="http://schemas.microsoft.com/office/drawing/2014/main" id="{2EDF17B9-C1E0-46A3-A4C1-7BF55B33C0D8}"/>
              </a:ext>
            </a:extLst>
          </p:cNvPr>
          <p:cNvSpPr txBox="1"/>
          <p:nvPr/>
        </p:nvSpPr>
        <p:spPr>
          <a:xfrm>
            <a:off x="453101" y="1049493"/>
            <a:ext cx="4844046" cy="3970318"/>
          </a:xfrm>
          <a:prstGeom prst="rect">
            <a:avLst/>
          </a:prstGeom>
          <a:noFill/>
        </p:spPr>
        <p:txBody>
          <a:bodyPr wrap="square">
            <a:spAutoFit/>
          </a:bodyPr>
          <a:lstStyle/>
          <a:p>
            <a:r>
              <a:rPr lang="en-US" b="1" dirty="0">
                <a:solidFill>
                  <a:schemeClr val="bg2"/>
                </a:solidFill>
              </a:rPr>
              <a:t>Conflict Resolution / Informal Resolution</a:t>
            </a:r>
          </a:p>
          <a:p>
            <a:pPr marL="285750" indent="-285750">
              <a:buFont typeface="Arial" panose="020B0604020202020204" pitchFamily="34" charset="0"/>
              <a:buChar char="•"/>
            </a:pPr>
            <a:r>
              <a:rPr lang="en-US" dirty="0">
                <a:solidFill>
                  <a:schemeClr val="bg2"/>
                </a:solidFill>
                <a:latin typeface="Arial" panose="020B0604020202020204" pitchFamily="34" charset="0"/>
                <a:cs typeface="Arial" panose="020B0604020202020204" pitchFamily="34" charset="0"/>
              </a:rPr>
              <a:t>Parties must voluntarily agree to use this process</a:t>
            </a:r>
          </a:p>
          <a:p>
            <a:pPr marL="285750" indent="-285750">
              <a:buFont typeface="Arial" panose="020B0604020202020204" pitchFamily="34" charset="0"/>
              <a:buChar char="•"/>
            </a:pPr>
            <a:r>
              <a:rPr lang="en-US" dirty="0">
                <a:solidFill>
                  <a:schemeClr val="bg2"/>
                </a:solidFill>
                <a:latin typeface="Arial" panose="020B0604020202020204" pitchFamily="34" charset="0"/>
                <a:cs typeface="Arial" panose="020B0604020202020204" pitchFamily="34" charset="0"/>
              </a:rPr>
              <a:t>Available at any time</a:t>
            </a:r>
          </a:p>
          <a:p>
            <a:pPr marL="285750" indent="-285750">
              <a:buFont typeface="Arial" panose="020B0604020202020204" pitchFamily="34" charset="0"/>
              <a:buChar char="•"/>
            </a:pPr>
            <a:r>
              <a:rPr lang="en-US" dirty="0">
                <a:solidFill>
                  <a:schemeClr val="bg2"/>
                </a:solidFill>
                <a:latin typeface="Arial" panose="020B0604020202020204" pitchFamily="34" charset="0"/>
                <a:cs typeface="Arial" panose="020B0604020202020204" pitchFamily="34" charset="0"/>
              </a:rPr>
              <a:t>Can stop this process at any time and move into the other available processes</a:t>
            </a:r>
          </a:p>
          <a:p>
            <a:pPr marL="285750" indent="-285750">
              <a:buFont typeface="Arial" panose="020B0604020202020204" pitchFamily="34" charset="0"/>
              <a:buChar char="•"/>
            </a:pPr>
            <a:r>
              <a:rPr lang="en-US" dirty="0">
                <a:solidFill>
                  <a:schemeClr val="bg2"/>
                </a:solidFill>
                <a:latin typeface="Arial" panose="020B0604020202020204" pitchFamily="34" charset="0"/>
                <a:cs typeface="Arial" panose="020B0604020202020204" pitchFamily="34" charset="0"/>
              </a:rPr>
              <a:t>Neutral facilitator will foster dialogue with the Parties to an effective resolution, if possible – includes mutual agreements with specific terms, or mediation.  </a:t>
            </a:r>
          </a:p>
          <a:p>
            <a:pPr marL="285750" indent="-285750">
              <a:buFont typeface="Arial" panose="020B0604020202020204" pitchFamily="34" charset="0"/>
              <a:buChar char="•"/>
            </a:pPr>
            <a:r>
              <a:rPr lang="en-US" dirty="0">
                <a:solidFill>
                  <a:schemeClr val="bg2"/>
                </a:solidFill>
                <a:latin typeface="Arial" panose="020B0604020202020204" pitchFamily="34" charset="0"/>
                <a:cs typeface="Arial" panose="020B0604020202020204" pitchFamily="34" charset="0"/>
              </a:rPr>
              <a:t>Never available to resolve allegations that an employee sexually harassed or engaged in sexual misconduct with a student</a:t>
            </a:r>
          </a:p>
        </p:txBody>
      </p:sp>
      <p:sp>
        <p:nvSpPr>
          <p:cNvPr id="10" name="TextBox 9">
            <a:extLst>
              <a:ext uri="{FF2B5EF4-FFF2-40B4-BE49-F238E27FC236}">
                <a16:creationId xmlns:a16="http://schemas.microsoft.com/office/drawing/2014/main" id="{A3A74435-EB87-4F7D-B0BA-E86E26A0899F}"/>
              </a:ext>
            </a:extLst>
          </p:cNvPr>
          <p:cNvSpPr txBox="1"/>
          <p:nvPr/>
        </p:nvSpPr>
        <p:spPr>
          <a:xfrm>
            <a:off x="453101" y="4909065"/>
            <a:ext cx="4973255" cy="1754326"/>
          </a:xfrm>
          <a:prstGeom prst="rect">
            <a:avLst/>
          </a:prstGeom>
          <a:noFill/>
        </p:spPr>
        <p:txBody>
          <a:bodyPr wrap="square" rtlCol="0">
            <a:spAutoFit/>
          </a:bodyPr>
          <a:lstStyle/>
          <a:p>
            <a:r>
              <a:rPr lang="en-US" b="1" dirty="0">
                <a:solidFill>
                  <a:schemeClr val="bg2"/>
                </a:solidFill>
              </a:rPr>
              <a:t>Academic Medical Center Process (Title IX)</a:t>
            </a:r>
          </a:p>
          <a:p>
            <a:pPr marL="285750" indent="-285750">
              <a:buFont typeface="Arial" panose="020B0604020202020204" pitchFamily="34" charset="0"/>
              <a:buChar char="•"/>
            </a:pPr>
            <a:r>
              <a:rPr lang="en-US" dirty="0">
                <a:solidFill>
                  <a:schemeClr val="bg2"/>
                </a:solidFill>
              </a:rPr>
              <a:t>Used to resolve Formal Complaints that arise from a University of Missouri Hospital or Clinic or other designated facility</a:t>
            </a:r>
          </a:p>
          <a:p>
            <a:pPr marL="285750" indent="-285750">
              <a:buFont typeface="Arial" panose="020B0604020202020204" pitchFamily="34" charset="0"/>
              <a:buChar char="•"/>
            </a:pPr>
            <a:r>
              <a:rPr lang="en-US" dirty="0">
                <a:solidFill>
                  <a:schemeClr val="bg2"/>
                </a:solidFill>
              </a:rPr>
              <a:t>Process similar to Administrative Resolution</a:t>
            </a:r>
          </a:p>
          <a:p>
            <a:pPr marL="285750" indent="-285750">
              <a:buFont typeface="Arial" panose="020B0604020202020204" pitchFamily="34" charset="0"/>
              <a:buChar char="•"/>
            </a:pPr>
            <a:r>
              <a:rPr lang="en-US" dirty="0">
                <a:solidFill>
                  <a:schemeClr val="bg2"/>
                </a:solidFill>
              </a:rPr>
              <a:t>Single decision-maker</a:t>
            </a:r>
          </a:p>
        </p:txBody>
      </p:sp>
    </p:spTree>
    <p:extLst>
      <p:ext uri="{BB962C8B-B14F-4D97-AF65-F5344CB8AC3E}">
        <p14:creationId xmlns:p14="http://schemas.microsoft.com/office/powerpoint/2010/main" val="24293098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Available Process</a:t>
            </a:r>
          </a:p>
        </p:txBody>
      </p:sp>
      <p:sp>
        <p:nvSpPr>
          <p:cNvPr id="6" name="TextBox 5">
            <a:extLst>
              <a:ext uri="{FF2B5EF4-FFF2-40B4-BE49-F238E27FC236}">
                <a16:creationId xmlns:a16="http://schemas.microsoft.com/office/drawing/2014/main" id="{E8FA929A-9B8F-4688-8113-76293ACA96DE}"/>
              </a:ext>
            </a:extLst>
          </p:cNvPr>
          <p:cNvSpPr txBox="1"/>
          <p:nvPr/>
        </p:nvSpPr>
        <p:spPr>
          <a:xfrm>
            <a:off x="5750658" y="1054389"/>
            <a:ext cx="6325386" cy="2862322"/>
          </a:xfrm>
          <a:prstGeom prst="rect">
            <a:avLst/>
          </a:prstGeom>
          <a:noFill/>
        </p:spPr>
        <p:txBody>
          <a:bodyPr wrap="square" rtlCol="0">
            <a:spAutoFit/>
          </a:bodyPr>
          <a:lstStyle/>
          <a:p>
            <a:r>
              <a:rPr lang="en-US" b="1" dirty="0">
                <a:solidFill>
                  <a:schemeClr val="bg2"/>
                </a:solidFill>
                <a:latin typeface="Arial" panose="020B0604020202020204" pitchFamily="34" charset="0"/>
                <a:cs typeface="Arial" panose="020B0604020202020204" pitchFamily="34" charset="0"/>
              </a:rPr>
              <a:t>Administrative Resolution</a:t>
            </a:r>
          </a:p>
          <a:p>
            <a:pPr marL="285750" indent="-285750">
              <a:buFont typeface="Arial" panose="020B0604020202020204" pitchFamily="34" charset="0"/>
              <a:buChar char="•"/>
            </a:pPr>
            <a:r>
              <a:rPr lang="en-US" dirty="0">
                <a:solidFill>
                  <a:schemeClr val="bg2"/>
                </a:solidFill>
                <a:latin typeface="Arial" panose="020B0604020202020204" pitchFamily="34" charset="0"/>
                <a:cs typeface="Arial" panose="020B0604020202020204" pitchFamily="34" charset="0"/>
              </a:rPr>
              <a:t>Single or joint decision-maker </a:t>
            </a:r>
          </a:p>
          <a:p>
            <a:pPr marL="285750" indent="-285750">
              <a:buFont typeface="Arial" panose="020B0604020202020204" pitchFamily="34" charset="0"/>
              <a:buChar char="•"/>
            </a:pPr>
            <a:r>
              <a:rPr lang="en-US" dirty="0">
                <a:solidFill>
                  <a:schemeClr val="bg2"/>
                </a:solidFill>
                <a:latin typeface="Arial" panose="020B0604020202020204" pitchFamily="34" charset="0"/>
                <a:cs typeface="Arial" panose="020B0604020202020204" pitchFamily="34" charset="0"/>
              </a:rPr>
              <a:t>Both parties must elect to use this process</a:t>
            </a:r>
          </a:p>
          <a:p>
            <a:pPr marL="285750" indent="-285750">
              <a:buFont typeface="Arial" panose="020B0604020202020204" pitchFamily="34" charset="0"/>
              <a:buChar char="•"/>
            </a:pPr>
            <a:r>
              <a:rPr lang="en-US" dirty="0">
                <a:solidFill>
                  <a:schemeClr val="bg2"/>
                </a:solidFill>
                <a:latin typeface="Arial" panose="020B0604020202020204" pitchFamily="34" charset="0"/>
                <a:cs typeface="Arial" panose="020B0604020202020204" pitchFamily="34" charset="0"/>
              </a:rPr>
              <a:t>Decision-maker can meet with parties</a:t>
            </a:r>
          </a:p>
          <a:p>
            <a:pPr marL="285750" indent="-285750">
              <a:buFont typeface="Arial" panose="020B0604020202020204" pitchFamily="34" charset="0"/>
              <a:buChar char="•"/>
            </a:pPr>
            <a:r>
              <a:rPr lang="en-US" dirty="0">
                <a:solidFill>
                  <a:schemeClr val="bg2"/>
                </a:solidFill>
                <a:latin typeface="Arial" panose="020B0604020202020204" pitchFamily="34" charset="0"/>
                <a:cs typeface="Arial" panose="020B0604020202020204" pitchFamily="34" charset="0"/>
              </a:rPr>
              <a:t>Parties may provide questions for decision-maker to ask the other party</a:t>
            </a:r>
          </a:p>
          <a:p>
            <a:pPr marL="285750" indent="-285750">
              <a:buFont typeface="Arial" panose="020B0604020202020204" pitchFamily="34" charset="0"/>
              <a:buChar char="•"/>
            </a:pPr>
            <a:r>
              <a:rPr lang="en-US" dirty="0">
                <a:solidFill>
                  <a:schemeClr val="bg2"/>
                </a:solidFill>
                <a:latin typeface="Arial" panose="020B0604020202020204" pitchFamily="34" charset="0"/>
                <a:cs typeface="Arial" panose="020B0604020202020204" pitchFamily="34" charset="0"/>
              </a:rPr>
              <a:t>Decision-maker will render a decision on responsibility and a decision or recommendation on sanction(s)</a:t>
            </a:r>
          </a:p>
          <a:p>
            <a:pPr marL="285750" indent="-285750">
              <a:buFont typeface="Arial" panose="020B0604020202020204" pitchFamily="34" charset="0"/>
              <a:buChar char="•"/>
            </a:pPr>
            <a:r>
              <a:rPr lang="en-US" dirty="0">
                <a:solidFill>
                  <a:schemeClr val="bg2"/>
                </a:solidFill>
                <a:latin typeface="Arial" panose="020B0604020202020204" pitchFamily="34" charset="0"/>
                <a:cs typeface="Arial" panose="020B0604020202020204" pitchFamily="34" charset="0"/>
              </a:rPr>
              <a:t>Either party may appeal</a:t>
            </a:r>
          </a:p>
          <a:p>
            <a:pPr marL="2857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82C3B81E-C5BA-4B69-80D6-9D80B5A6F190}"/>
              </a:ext>
            </a:extLst>
          </p:cNvPr>
          <p:cNvSpPr txBox="1"/>
          <p:nvPr/>
        </p:nvSpPr>
        <p:spPr>
          <a:xfrm>
            <a:off x="5750658" y="4140985"/>
            <a:ext cx="6229684" cy="2031325"/>
          </a:xfrm>
          <a:prstGeom prst="rect">
            <a:avLst/>
          </a:prstGeom>
          <a:noFill/>
        </p:spPr>
        <p:txBody>
          <a:bodyPr wrap="square">
            <a:spAutoFit/>
          </a:bodyPr>
          <a:lstStyle/>
          <a:p>
            <a:r>
              <a:rPr lang="en-US" b="1" dirty="0">
                <a:solidFill>
                  <a:schemeClr val="tx1"/>
                </a:solidFill>
                <a:latin typeface="Arial" panose="020B0604020202020204" pitchFamily="34" charset="0"/>
                <a:cs typeface="Arial" panose="020B0604020202020204" pitchFamily="34" charset="0"/>
              </a:rPr>
              <a:t>Hearing Panel Resolution</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3-person decision-maker (majority vote)</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Live hearing with testimony and opportunity for questions to be asked of parties/witnesses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Decision-maker will render a decision on responsibility and a decision or recommendation on sanction(s)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Either party may appeal</a:t>
            </a:r>
          </a:p>
        </p:txBody>
      </p:sp>
      <p:sp>
        <p:nvSpPr>
          <p:cNvPr id="9" name="TextBox 8">
            <a:extLst>
              <a:ext uri="{FF2B5EF4-FFF2-40B4-BE49-F238E27FC236}">
                <a16:creationId xmlns:a16="http://schemas.microsoft.com/office/drawing/2014/main" id="{2EDF17B9-C1E0-46A3-A4C1-7BF55B33C0D8}"/>
              </a:ext>
            </a:extLst>
          </p:cNvPr>
          <p:cNvSpPr txBox="1"/>
          <p:nvPr/>
        </p:nvSpPr>
        <p:spPr>
          <a:xfrm>
            <a:off x="453101" y="1049493"/>
            <a:ext cx="4844046" cy="3970318"/>
          </a:xfrm>
          <a:prstGeom prst="rect">
            <a:avLst/>
          </a:prstGeom>
          <a:noFill/>
        </p:spPr>
        <p:txBody>
          <a:bodyPr wrap="square">
            <a:spAutoFit/>
          </a:bodyPr>
          <a:lstStyle/>
          <a:p>
            <a:r>
              <a:rPr lang="en-US" b="1" dirty="0">
                <a:solidFill>
                  <a:schemeClr val="bg2"/>
                </a:solidFill>
              </a:rPr>
              <a:t>Conflict Resolution / Informal Resolution</a:t>
            </a:r>
          </a:p>
          <a:p>
            <a:pPr marL="285750" indent="-285750">
              <a:buFont typeface="Arial" panose="020B0604020202020204" pitchFamily="34" charset="0"/>
              <a:buChar char="•"/>
            </a:pPr>
            <a:r>
              <a:rPr lang="en-US" dirty="0">
                <a:solidFill>
                  <a:schemeClr val="bg2"/>
                </a:solidFill>
                <a:latin typeface="Arial" panose="020B0604020202020204" pitchFamily="34" charset="0"/>
                <a:cs typeface="Arial" panose="020B0604020202020204" pitchFamily="34" charset="0"/>
              </a:rPr>
              <a:t>Parties must voluntarily agree to use this process</a:t>
            </a:r>
          </a:p>
          <a:p>
            <a:pPr marL="285750" indent="-285750">
              <a:buFont typeface="Arial" panose="020B0604020202020204" pitchFamily="34" charset="0"/>
              <a:buChar char="•"/>
            </a:pPr>
            <a:r>
              <a:rPr lang="en-US" dirty="0">
                <a:solidFill>
                  <a:schemeClr val="bg2"/>
                </a:solidFill>
                <a:latin typeface="Arial" panose="020B0604020202020204" pitchFamily="34" charset="0"/>
                <a:cs typeface="Arial" panose="020B0604020202020204" pitchFamily="34" charset="0"/>
              </a:rPr>
              <a:t>Available at any time</a:t>
            </a:r>
          </a:p>
          <a:p>
            <a:pPr marL="285750" indent="-285750">
              <a:buFont typeface="Arial" panose="020B0604020202020204" pitchFamily="34" charset="0"/>
              <a:buChar char="•"/>
            </a:pPr>
            <a:r>
              <a:rPr lang="en-US" dirty="0">
                <a:solidFill>
                  <a:schemeClr val="bg2"/>
                </a:solidFill>
                <a:latin typeface="Arial" panose="020B0604020202020204" pitchFamily="34" charset="0"/>
                <a:cs typeface="Arial" panose="020B0604020202020204" pitchFamily="34" charset="0"/>
              </a:rPr>
              <a:t>Can stop this process at any time and move into the other available processes</a:t>
            </a:r>
          </a:p>
          <a:p>
            <a:pPr marL="285750" indent="-285750">
              <a:buFont typeface="Arial" panose="020B0604020202020204" pitchFamily="34" charset="0"/>
              <a:buChar char="•"/>
            </a:pPr>
            <a:r>
              <a:rPr lang="en-US" dirty="0">
                <a:solidFill>
                  <a:schemeClr val="bg2"/>
                </a:solidFill>
                <a:latin typeface="Arial" panose="020B0604020202020204" pitchFamily="34" charset="0"/>
                <a:cs typeface="Arial" panose="020B0604020202020204" pitchFamily="34" charset="0"/>
              </a:rPr>
              <a:t>Neutral facilitator will foster dialogue with the Parties to an effective resolution, if possible – includes mutual agreements with specific terms, or mediation.  </a:t>
            </a:r>
          </a:p>
          <a:p>
            <a:pPr marL="285750" indent="-285750">
              <a:buFont typeface="Arial" panose="020B0604020202020204" pitchFamily="34" charset="0"/>
              <a:buChar char="•"/>
            </a:pPr>
            <a:r>
              <a:rPr lang="en-US" dirty="0">
                <a:solidFill>
                  <a:schemeClr val="bg2"/>
                </a:solidFill>
                <a:latin typeface="Arial" panose="020B0604020202020204" pitchFamily="34" charset="0"/>
                <a:cs typeface="Arial" panose="020B0604020202020204" pitchFamily="34" charset="0"/>
              </a:rPr>
              <a:t>Never available to resolve allegations that an employee sexually harassed or engaged in sexual misconduct with a student</a:t>
            </a:r>
          </a:p>
        </p:txBody>
      </p:sp>
      <p:sp>
        <p:nvSpPr>
          <p:cNvPr id="10" name="TextBox 9">
            <a:extLst>
              <a:ext uri="{FF2B5EF4-FFF2-40B4-BE49-F238E27FC236}">
                <a16:creationId xmlns:a16="http://schemas.microsoft.com/office/drawing/2014/main" id="{A3A74435-EB87-4F7D-B0BA-E86E26A0899F}"/>
              </a:ext>
            </a:extLst>
          </p:cNvPr>
          <p:cNvSpPr txBox="1"/>
          <p:nvPr/>
        </p:nvSpPr>
        <p:spPr>
          <a:xfrm>
            <a:off x="453101" y="4909066"/>
            <a:ext cx="4973255" cy="1754326"/>
          </a:xfrm>
          <a:prstGeom prst="rect">
            <a:avLst/>
          </a:prstGeom>
          <a:noFill/>
        </p:spPr>
        <p:txBody>
          <a:bodyPr wrap="square" rtlCol="0">
            <a:spAutoFit/>
          </a:bodyPr>
          <a:lstStyle/>
          <a:p>
            <a:r>
              <a:rPr lang="en-US" b="1" dirty="0">
                <a:solidFill>
                  <a:schemeClr val="bg2"/>
                </a:solidFill>
              </a:rPr>
              <a:t>Academic Medical Center Process (Title IX)</a:t>
            </a:r>
          </a:p>
          <a:p>
            <a:pPr marL="285750" indent="-285750">
              <a:buFont typeface="Arial" panose="020B0604020202020204" pitchFamily="34" charset="0"/>
              <a:buChar char="•"/>
            </a:pPr>
            <a:r>
              <a:rPr lang="en-US" dirty="0">
                <a:solidFill>
                  <a:schemeClr val="bg2"/>
                </a:solidFill>
              </a:rPr>
              <a:t>Used to resolve Formal Complaints that arise from a University of Missouri Hospital or Clinic or other designated facility</a:t>
            </a:r>
          </a:p>
          <a:p>
            <a:pPr marL="285750" indent="-285750">
              <a:buFont typeface="Arial" panose="020B0604020202020204" pitchFamily="34" charset="0"/>
              <a:buChar char="•"/>
            </a:pPr>
            <a:r>
              <a:rPr lang="en-US" dirty="0">
                <a:solidFill>
                  <a:schemeClr val="bg2"/>
                </a:solidFill>
              </a:rPr>
              <a:t>Process similar to Administrative Resolution</a:t>
            </a:r>
          </a:p>
          <a:p>
            <a:pPr marL="285750" indent="-285750">
              <a:buFont typeface="Arial" panose="020B0604020202020204" pitchFamily="34" charset="0"/>
              <a:buChar char="•"/>
            </a:pPr>
            <a:r>
              <a:rPr lang="en-US" dirty="0">
                <a:solidFill>
                  <a:schemeClr val="bg2"/>
                </a:solidFill>
              </a:rPr>
              <a:t>Single decision-maker</a:t>
            </a:r>
          </a:p>
        </p:txBody>
      </p:sp>
    </p:spTree>
    <p:extLst>
      <p:ext uri="{BB962C8B-B14F-4D97-AF65-F5344CB8AC3E}">
        <p14:creationId xmlns:p14="http://schemas.microsoft.com/office/powerpoint/2010/main" val="5385043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Available Process</a:t>
            </a:r>
          </a:p>
        </p:txBody>
      </p:sp>
      <p:sp>
        <p:nvSpPr>
          <p:cNvPr id="6" name="TextBox 5">
            <a:extLst>
              <a:ext uri="{FF2B5EF4-FFF2-40B4-BE49-F238E27FC236}">
                <a16:creationId xmlns:a16="http://schemas.microsoft.com/office/drawing/2014/main" id="{E8FA929A-9B8F-4688-8113-76293ACA96DE}"/>
              </a:ext>
            </a:extLst>
          </p:cNvPr>
          <p:cNvSpPr txBox="1"/>
          <p:nvPr/>
        </p:nvSpPr>
        <p:spPr>
          <a:xfrm>
            <a:off x="5750658" y="1054389"/>
            <a:ext cx="6325386" cy="2862322"/>
          </a:xfrm>
          <a:prstGeom prst="rect">
            <a:avLst/>
          </a:prstGeom>
          <a:noFill/>
        </p:spPr>
        <p:txBody>
          <a:bodyPr wrap="square" rtlCol="0">
            <a:spAutoFit/>
          </a:bodyPr>
          <a:lstStyle/>
          <a:p>
            <a:r>
              <a:rPr lang="en-US" b="1" dirty="0">
                <a:solidFill>
                  <a:schemeClr val="bg2"/>
                </a:solidFill>
                <a:latin typeface="Arial" panose="020B0604020202020204" pitchFamily="34" charset="0"/>
                <a:cs typeface="Arial" panose="020B0604020202020204" pitchFamily="34" charset="0"/>
              </a:rPr>
              <a:t>Administrative Resolution</a:t>
            </a:r>
          </a:p>
          <a:p>
            <a:pPr marL="285750" indent="-285750">
              <a:buFont typeface="Arial" panose="020B0604020202020204" pitchFamily="34" charset="0"/>
              <a:buChar char="•"/>
            </a:pPr>
            <a:r>
              <a:rPr lang="en-US" dirty="0">
                <a:solidFill>
                  <a:schemeClr val="bg2"/>
                </a:solidFill>
                <a:latin typeface="Arial" panose="020B0604020202020204" pitchFamily="34" charset="0"/>
                <a:cs typeface="Arial" panose="020B0604020202020204" pitchFamily="34" charset="0"/>
              </a:rPr>
              <a:t>Single or joint decision-maker </a:t>
            </a:r>
          </a:p>
          <a:p>
            <a:pPr marL="285750" indent="-285750">
              <a:buFont typeface="Arial" panose="020B0604020202020204" pitchFamily="34" charset="0"/>
              <a:buChar char="•"/>
            </a:pPr>
            <a:r>
              <a:rPr lang="en-US" dirty="0">
                <a:solidFill>
                  <a:schemeClr val="bg2"/>
                </a:solidFill>
                <a:latin typeface="Arial" panose="020B0604020202020204" pitchFamily="34" charset="0"/>
                <a:cs typeface="Arial" panose="020B0604020202020204" pitchFamily="34" charset="0"/>
              </a:rPr>
              <a:t>Both parties must elect to use this process</a:t>
            </a:r>
          </a:p>
          <a:p>
            <a:pPr marL="285750" indent="-285750">
              <a:buFont typeface="Arial" panose="020B0604020202020204" pitchFamily="34" charset="0"/>
              <a:buChar char="•"/>
            </a:pPr>
            <a:r>
              <a:rPr lang="en-US" dirty="0">
                <a:solidFill>
                  <a:schemeClr val="bg2"/>
                </a:solidFill>
                <a:latin typeface="Arial" panose="020B0604020202020204" pitchFamily="34" charset="0"/>
                <a:cs typeface="Arial" panose="020B0604020202020204" pitchFamily="34" charset="0"/>
              </a:rPr>
              <a:t>Decision-maker can meet with parties</a:t>
            </a:r>
          </a:p>
          <a:p>
            <a:pPr marL="285750" indent="-285750">
              <a:buFont typeface="Arial" panose="020B0604020202020204" pitchFamily="34" charset="0"/>
              <a:buChar char="•"/>
            </a:pPr>
            <a:r>
              <a:rPr lang="en-US" dirty="0">
                <a:solidFill>
                  <a:schemeClr val="bg2"/>
                </a:solidFill>
                <a:latin typeface="Arial" panose="020B0604020202020204" pitchFamily="34" charset="0"/>
                <a:cs typeface="Arial" panose="020B0604020202020204" pitchFamily="34" charset="0"/>
              </a:rPr>
              <a:t>Parties may provide questions for decision-maker to ask the other party</a:t>
            </a:r>
          </a:p>
          <a:p>
            <a:pPr marL="285750" indent="-285750">
              <a:buFont typeface="Arial" panose="020B0604020202020204" pitchFamily="34" charset="0"/>
              <a:buChar char="•"/>
            </a:pPr>
            <a:r>
              <a:rPr lang="en-US" dirty="0">
                <a:solidFill>
                  <a:schemeClr val="bg2"/>
                </a:solidFill>
                <a:latin typeface="Arial" panose="020B0604020202020204" pitchFamily="34" charset="0"/>
                <a:cs typeface="Arial" panose="020B0604020202020204" pitchFamily="34" charset="0"/>
              </a:rPr>
              <a:t>Decision-maker will render a decision on responsibility and a decision or recommendation on sanction(s)</a:t>
            </a:r>
          </a:p>
          <a:p>
            <a:pPr marL="285750" indent="-285750">
              <a:buFont typeface="Arial" panose="020B0604020202020204" pitchFamily="34" charset="0"/>
              <a:buChar char="•"/>
            </a:pPr>
            <a:r>
              <a:rPr lang="en-US" dirty="0">
                <a:solidFill>
                  <a:schemeClr val="bg2"/>
                </a:solidFill>
                <a:latin typeface="Arial" panose="020B0604020202020204" pitchFamily="34" charset="0"/>
                <a:cs typeface="Arial" panose="020B0604020202020204" pitchFamily="34" charset="0"/>
              </a:rPr>
              <a:t>Either party may appeal</a:t>
            </a:r>
          </a:p>
          <a:p>
            <a:endParaRPr lang="en-US" dirty="0">
              <a:solidFill>
                <a:schemeClr val="tx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82C3B81E-C5BA-4B69-80D6-9D80B5A6F190}"/>
              </a:ext>
            </a:extLst>
          </p:cNvPr>
          <p:cNvSpPr txBox="1"/>
          <p:nvPr/>
        </p:nvSpPr>
        <p:spPr>
          <a:xfrm>
            <a:off x="5750658" y="4140985"/>
            <a:ext cx="6229684" cy="2031325"/>
          </a:xfrm>
          <a:prstGeom prst="rect">
            <a:avLst/>
          </a:prstGeom>
          <a:noFill/>
        </p:spPr>
        <p:txBody>
          <a:bodyPr wrap="square">
            <a:spAutoFit/>
          </a:bodyPr>
          <a:lstStyle/>
          <a:p>
            <a:r>
              <a:rPr lang="en-US" b="1" dirty="0">
                <a:solidFill>
                  <a:schemeClr val="bg2"/>
                </a:solidFill>
                <a:latin typeface="Arial" panose="020B0604020202020204" pitchFamily="34" charset="0"/>
                <a:cs typeface="Arial" panose="020B0604020202020204" pitchFamily="34" charset="0"/>
              </a:rPr>
              <a:t>Hearing Panel Resolution</a:t>
            </a:r>
          </a:p>
          <a:p>
            <a:pPr marL="285750" indent="-285750">
              <a:buFont typeface="Arial" panose="020B0604020202020204" pitchFamily="34" charset="0"/>
              <a:buChar char="•"/>
            </a:pPr>
            <a:r>
              <a:rPr lang="en-US" dirty="0">
                <a:solidFill>
                  <a:schemeClr val="bg2"/>
                </a:solidFill>
                <a:latin typeface="Arial" panose="020B0604020202020204" pitchFamily="34" charset="0"/>
                <a:cs typeface="Arial" panose="020B0604020202020204" pitchFamily="34" charset="0"/>
              </a:rPr>
              <a:t>3-person decision-maker (majority vote)</a:t>
            </a:r>
          </a:p>
          <a:p>
            <a:pPr marL="285750" indent="-285750">
              <a:buFont typeface="Arial" panose="020B0604020202020204" pitchFamily="34" charset="0"/>
              <a:buChar char="•"/>
            </a:pPr>
            <a:r>
              <a:rPr lang="en-US" dirty="0">
                <a:solidFill>
                  <a:schemeClr val="bg2"/>
                </a:solidFill>
                <a:latin typeface="Arial" panose="020B0604020202020204" pitchFamily="34" charset="0"/>
                <a:cs typeface="Arial" panose="020B0604020202020204" pitchFamily="34" charset="0"/>
              </a:rPr>
              <a:t>Live hearing with testimony and opportunity for questions to be asked of parties/witnesses</a:t>
            </a:r>
          </a:p>
          <a:p>
            <a:pPr marL="285750" indent="-285750">
              <a:buFont typeface="Arial" panose="020B0604020202020204" pitchFamily="34" charset="0"/>
              <a:buChar char="•"/>
            </a:pPr>
            <a:r>
              <a:rPr lang="en-US" dirty="0">
                <a:solidFill>
                  <a:schemeClr val="bg2"/>
                </a:solidFill>
                <a:latin typeface="Arial" panose="020B0604020202020204" pitchFamily="34" charset="0"/>
                <a:cs typeface="Arial" panose="020B0604020202020204" pitchFamily="34" charset="0"/>
              </a:rPr>
              <a:t>Decision-maker will render a decision on responsibility and a decision or recommendation on sanction(s)</a:t>
            </a:r>
          </a:p>
          <a:p>
            <a:pPr marL="285750" indent="-285750">
              <a:buFont typeface="Arial" panose="020B0604020202020204" pitchFamily="34" charset="0"/>
              <a:buChar char="•"/>
            </a:pPr>
            <a:r>
              <a:rPr lang="en-US" dirty="0">
                <a:solidFill>
                  <a:schemeClr val="bg2"/>
                </a:solidFill>
                <a:latin typeface="Arial" panose="020B0604020202020204" pitchFamily="34" charset="0"/>
                <a:cs typeface="Arial" panose="020B0604020202020204" pitchFamily="34" charset="0"/>
              </a:rPr>
              <a:t>Either party may appeal</a:t>
            </a:r>
          </a:p>
        </p:txBody>
      </p:sp>
      <p:sp>
        <p:nvSpPr>
          <p:cNvPr id="9" name="TextBox 8">
            <a:extLst>
              <a:ext uri="{FF2B5EF4-FFF2-40B4-BE49-F238E27FC236}">
                <a16:creationId xmlns:a16="http://schemas.microsoft.com/office/drawing/2014/main" id="{2EDF17B9-C1E0-46A3-A4C1-7BF55B33C0D8}"/>
              </a:ext>
            </a:extLst>
          </p:cNvPr>
          <p:cNvSpPr txBox="1"/>
          <p:nvPr/>
        </p:nvSpPr>
        <p:spPr>
          <a:xfrm>
            <a:off x="453101" y="1049493"/>
            <a:ext cx="4844046" cy="3970318"/>
          </a:xfrm>
          <a:prstGeom prst="rect">
            <a:avLst/>
          </a:prstGeom>
          <a:noFill/>
        </p:spPr>
        <p:txBody>
          <a:bodyPr wrap="square">
            <a:spAutoFit/>
          </a:bodyPr>
          <a:lstStyle/>
          <a:p>
            <a:r>
              <a:rPr lang="en-US" b="1" dirty="0">
                <a:solidFill>
                  <a:schemeClr val="bg2"/>
                </a:solidFill>
              </a:rPr>
              <a:t>Conflict Resolution / Informal Resolution</a:t>
            </a:r>
          </a:p>
          <a:p>
            <a:pPr marL="285750" indent="-285750">
              <a:buFont typeface="Arial" panose="020B0604020202020204" pitchFamily="34" charset="0"/>
              <a:buChar char="•"/>
            </a:pPr>
            <a:r>
              <a:rPr lang="en-US" dirty="0">
                <a:solidFill>
                  <a:schemeClr val="bg2"/>
                </a:solidFill>
                <a:latin typeface="Arial" panose="020B0604020202020204" pitchFamily="34" charset="0"/>
                <a:cs typeface="Arial" panose="020B0604020202020204" pitchFamily="34" charset="0"/>
              </a:rPr>
              <a:t>Parties must voluntarily agree to use this process</a:t>
            </a:r>
          </a:p>
          <a:p>
            <a:pPr marL="285750" indent="-285750">
              <a:buFont typeface="Arial" panose="020B0604020202020204" pitchFamily="34" charset="0"/>
              <a:buChar char="•"/>
            </a:pPr>
            <a:r>
              <a:rPr lang="en-US" dirty="0">
                <a:solidFill>
                  <a:schemeClr val="bg2"/>
                </a:solidFill>
                <a:latin typeface="Arial" panose="020B0604020202020204" pitchFamily="34" charset="0"/>
                <a:cs typeface="Arial" panose="020B0604020202020204" pitchFamily="34" charset="0"/>
              </a:rPr>
              <a:t>Available at any time</a:t>
            </a:r>
          </a:p>
          <a:p>
            <a:pPr marL="285750" indent="-285750">
              <a:buFont typeface="Arial" panose="020B0604020202020204" pitchFamily="34" charset="0"/>
              <a:buChar char="•"/>
            </a:pPr>
            <a:r>
              <a:rPr lang="en-US" dirty="0">
                <a:solidFill>
                  <a:schemeClr val="bg2"/>
                </a:solidFill>
                <a:latin typeface="Arial" panose="020B0604020202020204" pitchFamily="34" charset="0"/>
                <a:cs typeface="Arial" panose="020B0604020202020204" pitchFamily="34" charset="0"/>
              </a:rPr>
              <a:t>Can stop this process at any time and move into the other available processes</a:t>
            </a:r>
          </a:p>
          <a:p>
            <a:pPr marL="285750" indent="-285750">
              <a:buFont typeface="Arial" panose="020B0604020202020204" pitchFamily="34" charset="0"/>
              <a:buChar char="•"/>
            </a:pPr>
            <a:r>
              <a:rPr lang="en-US" dirty="0">
                <a:solidFill>
                  <a:schemeClr val="bg2"/>
                </a:solidFill>
                <a:latin typeface="Arial" panose="020B0604020202020204" pitchFamily="34" charset="0"/>
                <a:cs typeface="Arial" panose="020B0604020202020204" pitchFamily="34" charset="0"/>
              </a:rPr>
              <a:t>Neutral facilitator will foster dialogue with the Parties to an effective resolution, if possible – includes mutual agreements with specific terms, or mediation.  </a:t>
            </a:r>
          </a:p>
          <a:p>
            <a:pPr marL="285750" indent="-285750">
              <a:buFont typeface="Arial" panose="020B0604020202020204" pitchFamily="34" charset="0"/>
              <a:buChar char="•"/>
            </a:pPr>
            <a:r>
              <a:rPr lang="en-US" dirty="0">
                <a:solidFill>
                  <a:schemeClr val="bg2"/>
                </a:solidFill>
                <a:latin typeface="Arial" panose="020B0604020202020204" pitchFamily="34" charset="0"/>
                <a:cs typeface="Arial" panose="020B0604020202020204" pitchFamily="34" charset="0"/>
              </a:rPr>
              <a:t>Never available to resolve allegations that an employee sexually harassed or engaged in sexual misconduct with a student</a:t>
            </a:r>
          </a:p>
        </p:txBody>
      </p:sp>
      <p:sp>
        <p:nvSpPr>
          <p:cNvPr id="10" name="TextBox 9">
            <a:extLst>
              <a:ext uri="{FF2B5EF4-FFF2-40B4-BE49-F238E27FC236}">
                <a16:creationId xmlns:a16="http://schemas.microsoft.com/office/drawing/2014/main" id="{A3A74435-EB87-4F7D-B0BA-E86E26A0899F}"/>
              </a:ext>
            </a:extLst>
          </p:cNvPr>
          <p:cNvSpPr txBox="1"/>
          <p:nvPr/>
        </p:nvSpPr>
        <p:spPr>
          <a:xfrm>
            <a:off x="453101" y="4897187"/>
            <a:ext cx="4973255" cy="1754326"/>
          </a:xfrm>
          <a:prstGeom prst="rect">
            <a:avLst/>
          </a:prstGeom>
          <a:noFill/>
        </p:spPr>
        <p:txBody>
          <a:bodyPr wrap="square" rtlCol="0">
            <a:spAutoFit/>
          </a:bodyPr>
          <a:lstStyle/>
          <a:p>
            <a:r>
              <a:rPr lang="en-US" b="1" dirty="0"/>
              <a:t>Academic Medical Center Process (Title IX)</a:t>
            </a:r>
          </a:p>
          <a:p>
            <a:pPr marL="285750" indent="-285750">
              <a:buFont typeface="Arial" panose="020B0604020202020204" pitchFamily="34" charset="0"/>
              <a:buChar char="•"/>
            </a:pPr>
            <a:r>
              <a:rPr lang="en-US" dirty="0"/>
              <a:t>Used to resolve Formal Complaints that arise from a University of Missouri Hospital or Clinic or other designated facility</a:t>
            </a:r>
          </a:p>
          <a:p>
            <a:pPr marL="285750" indent="-285750">
              <a:buFont typeface="Arial" panose="020B0604020202020204" pitchFamily="34" charset="0"/>
              <a:buChar char="•"/>
            </a:pPr>
            <a:r>
              <a:rPr lang="en-US" dirty="0"/>
              <a:t>Process similar to Administrative Resolution</a:t>
            </a:r>
          </a:p>
          <a:p>
            <a:pPr marL="285750" indent="-285750">
              <a:buFont typeface="Arial" panose="020B0604020202020204" pitchFamily="34" charset="0"/>
              <a:buChar char="•"/>
            </a:pPr>
            <a:r>
              <a:rPr lang="en-US" dirty="0"/>
              <a:t>Single decision-maker</a:t>
            </a:r>
          </a:p>
        </p:txBody>
      </p:sp>
    </p:spTree>
    <p:extLst>
      <p:ext uri="{BB962C8B-B14F-4D97-AF65-F5344CB8AC3E}">
        <p14:creationId xmlns:p14="http://schemas.microsoft.com/office/powerpoint/2010/main" val="31648876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Who is Entitled to What Process?	</a:t>
            </a:r>
          </a:p>
        </p:txBody>
      </p:sp>
      <p:graphicFrame>
        <p:nvGraphicFramePr>
          <p:cNvPr id="8" name="Content Placeholder 7">
            <a:extLst>
              <a:ext uri="{FF2B5EF4-FFF2-40B4-BE49-F238E27FC236}">
                <a16:creationId xmlns:a16="http://schemas.microsoft.com/office/drawing/2014/main" id="{F58EFF67-2B96-4E03-AC07-EBA3836313ED}"/>
              </a:ext>
            </a:extLst>
          </p:cNvPr>
          <p:cNvGraphicFramePr>
            <a:graphicFrameLocks noGrp="1"/>
          </p:cNvGraphicFramePr>
          <p:nvPr>
            <p:ph idx="1"/>
            <p:extLst>
              <p:ext uri="{D42A27DB-BD31-4B8C-83A1-F6EECF244321}">
                <p14:modId xmlns:p14="http://schemas.microsoft.com/office/powerpoint/2010/main" val="3268799631"/>
              </p:ext>
            </p:extLst>
          </p:nvPr>
        </p:nvGraphicFramePr>
        <p:xfrm>
          <a:off x="838200" y="1433513"/>
          <a:ext cx="10515600" cy="4743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627F8481-05D2-4B42-A454-9EEB409D5F9E}"/>
              </a:ext>
            </a:extLst>
          </p:cNvPr>
          <p:cNvSpPr txBox="1"/>
          <p:nvPr/>
        </p:nvSpPr>
        <p:spPr>
          <a:xfrm>
            <a:off x="9995646" y="4766048"/>
            <a:ext cx="1358153" cy="78483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500" dirty="0">
                <a:solidFill>
                  <a:srgbClr val="FF0000"/>
                </a:solidFill>
              </a:rPr>
              <a:t>Student and Faculty Respondents</a:t>
            </a:r>
          </a:p>
        </p:txBody>
      </p:sp>
      <p:cxnSp>
        <p:nvCxnSpPr>
          <p:cNvPr id="7" name="Straight Arrow Connector 6">
            <a:extLst>
              <a:ext uri="{FF2B5EF4-FFF2-40B4-BE49-F238E27FC236}">
                <a16:creationId xmlns:a16="http://schemas.microsoft.com/office/drawing/2014/main" id="{C6ADBEA4-DDF5-4578-9681-CAFBF344E87F}"/>
              </a:ext>
            </a:extLst>
          </p:cNvPr>
          <p:cNvCxnSpPr>
            <a:cxnSpLocks/>
          </p:cNvCxnSpPr>
          <p:nvPr/>
        </p:nvCxnSpPr>
        <p:spPr>
          <a:xfrm flipV="1">
            <a:off x="10645587" y="4259748"/>
            <a:ext cx="0" cy="5063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4CBE920-091F-4F6E-924C-3F78174A372E}"/>
              </a:ext>
            </a:extLst>
          </p:cNvPr>
          <p:cNvSpPr txBox="1"/>
          <p:nvPr/>
        </p:nvSpPr>
        <p:spPr>
          <a:xfrm>
            <a:off x="7100048" y="5227713"/>
            <a:ext cx="2519082" cy="78483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500" dirty="0">
                <a:solidFill>
                  <a:srgbClr val="FF0000"/>
                </a:solidFill>
              </a:rPr>
              <a:t>Student/Student Org, Staff, Faculty, and University Respondents</a:t>
            </a:r>
          </a:p>
        </p:txBody>
      </p:sp>
      <p:cxnSp>
        <p:nvCxnSpPr>
          <p:cNvPr id="12" name="Straight Arrow Connector 11">
            <a:extLst>
              <a:ext uri="{FF2B5EF4-FFF2-40B4-BE49-F238E27FC236}">
                <a16:creationId xmlns:a16="http://schemas.microsoft.com/office/drawing/2014/main" id="{B5F90900-F244-46A1-9AF8-28C5DD0F1D97}"/>
              </a:ext>
            </a:extLst>
          </p:cNvPr>
          <p:cNvCxnSpPr>
            <a:cxnSpLocks/>
          </p:cNvCxnSpPr>
          <p:nvPr/>
        </p:nvCxnSpPr>
        <p:spPr>
          <a:xfrm flipV="1">
            <a:off x="9168653" y="4259748"/>
            <a:ext cx="0" cy="95516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FF7FB86-1B38-4E27-BAB6-FE85419D9E61}"/>
              </a:ext>
            </a:extLst>
          </p:cNvPr>
          <p:cNvCxnSpPr>
            <a:cxnSpLocks/>
          </p:cNvCxnSpPr>
          <p:nvPr/>
        </p:nvCxnSpPr>
        <p:spPr>
          <a:xfrm flipV="1">
            <a:off x="7599829" y="4303059"/>
            <a:ext cx="0" cy="92465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A6548C1-CDF1-4454-AC6A-02B8888D4AAE}"/>
              </a:ext>
            </a:extLst>
          </p:cNvPr>
          <p:cNvSpPr txBox="1"/>
          <p:nvPr/>
        </p:nvSpPr>
        <p:spPr>
          <a:xfrm>
            <a:off x="5312709" y="4789767"/>
            <a:ext cx="1358153" cy="170816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500" dirty="0">
                <a:solidFill>
                  <a:srgbClr val="FF0000"/>
                </a:solidFill>
              </a:rPr>
              <a:t>Handles allegations arising from a designated Academic Medical Center</a:t>
            </a:r>
          </a:p>
        </p:txBody>
      </p:sp>
      <p:cxnSp>
        <p:nvCxnSpPr>
          <p:cNvPr id="18" name="Straight Arrow Connector 17">
            <a:extLst>
              <a:ext uri="{FF2B5EF4-FFF2-40B4-BE49-F238E27FC236}">
                <a16:creationId xmlns:a16="http://schemas.microsoft.com/office/drawing/2014/main" id="{6779FF82-E360-4C2A-9050-6417CDA5ABCF}"/>
              </a:ext>
            </a:extLst>
          </p:cNvPr>
          <p:cNvCxnSpPr>
            <a:cxnSpLocks/>
          </p:cNvCxnSpPr>
          <p:nvPr/>
        </p:nvCxnSpPr>
        <p:spPr>
          <a:xfrm flipV="1">
            <a:off x="6005231" y="4283467"/>
            <a:ext cx="0" cy="5063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AE9D96B-ECC8-421E-8CA1-4348AFB6F95F}"/>
              </a:ext>
            </a:extLst>
          </p:cNvPr>
          <p:cNvSpPr txBox="1"/>
          <p:nvPr/>
        </p:nvSpPr>
        <p:spPr>
          <a:xfrm>
            <a:off x="3806640" y="4813951"/>
            <a:ext cx="1358153" cy="1015663"/>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500" dirty="0">
                <a:solidFill>
                  <a:srgbClr val="FF0000"/>
                </a:solidFill>
              </a:rPr>
              <a:t>Student, Staff, and Faculty Respondents</a:t>
            </a:r>
          </a:p>
        </p:txBody>
      </p:sp>
      <p:cxnSp>
        <p:nvCxnSpPr>
          <p:cNvPr id="20" name="Straight Arrow Connector 19">
            <a:extLst>
              <a:ext uri="{FF2B5EF4-FFF2-40B4-BE49-F238E27FC236}">
                <a16:creationId xmlns:a16="http://schemas.microsoft.com/office/drawing/2014/main" id="{791039A7-0968-47E1-9079-5F9F580C0AB8}"/>
              </a:ext>
            </a:extLst>
          </p:cNvPr>
          <p:cNvCxnSpPr>
            <a:cxnSpLocks/>
          </p:cNvCxnSpPr>
          <p:nvPr/>
        </p:nvCxnSpPr>
        <p:spPr>
          <a:xfrm flipV="1">
            <a:off x="4484594" y="4307651"/>
            <a:ext cx="0" cy="5063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084EF52-270A-4ECC-80BC-136DA2D9C559}"/>
              </a:ext>
            </a:extLst>
          </p:cNvPr>
          <p:cNvSpPr txBox="1"/>
          <p:nvPr/>
        </p:nvSpPr>
        <p:spPr>
          <a:xfrm>
            <a:off x="629771" y="6228174"/>
            <a:ext cx="3176869" cy="553998"/>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500" dirty="0">
                <a:solidFill>
                  <a:srgbClr val="FF0000"/>
                </a:solidFill>
              </a:rPr>
              <a:t>Student, Staff, and Faculty Respondents</a:t>
            </a:r>
          </a:p>
        </p:txBody>
      </p:sp>
      <p:cxnSp>
        <p:nvCxnSpPr>
          <p:cNvPr id="22" name="Straight Arrow Connector 21">
            <a:extLst>
              <a:ext uri="{FF2B5EF4-FFF2-40B4-BE49-F238E27FC236}">
                <a16:creationId xmlns:a16="http://schemas.microsoft.com/office/drawing/2014/main" id="{7624EFE6-F652-47D7-8E11-9AC3EFD67EF0}"/>
              </a:ext>
            </a:extLst>
          </p:cNvPr>
          <p:cNvCxnSpPr>
            <a:cxnSpLocks/>
          </p:cNvCxnSpPr>
          <p:nvPr/>
        </p:nvCxnSpPr>
        <p:spPr>
          <a:xfrm flipV="1">
            <a:off x="2960594" y="5984402"/>
            <a:ext cx="0" cy="23439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0B1ABA4-4F91-4193-A90C-819B7CA467F4}"/>
              </a:ext>
            </a:extLst>
          </p:cNvPr>
          <p:cNvCxnSpPr>
            <a:cxnSpLocks/>
          </p:cNvCxnSpPr>
          <p:nvPr/>
        </p:nvCxnSpPr>
        <p:spPr>
          <a:xfrm flipV="1">
            <a:off x="1499347" y="5975024"/>
            <a:ext cx="0" cy="2531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316B665E-1489-4BC7-BCE4-57CD37315859}"/>
              </a:ext>
            </a:extLst>
          </p:cNvPr>
          <p:cNvSpPr txBox="1"/>
          <p:nvPr/>
        </p:nvSpPr>
        <p:spPr>
          <a:xfrm>
            <a:off x="6773956" y="6244700"/>
            <a:ext cx="4371415" cy="461665"/>
          </a:xfrm>
          <a:prstGeom prst="rect">
            <a:avLst/>
          </a:prstGeom>
          <a:noFill/>
        </p:spPr>
        <p:txBody>
          <a:bodyPr wrap="square" rtlCol="0">
            <a:spAutoFit/>
          </a:bodyPr>
          <a:lstStyle/>
          <a:p>
            <a:r>
              <a:rPr lang="en-US" sz="1200" i="1" dirty="0"/>
              <a:t>*not available to resolve allegations that an employee sexually harassed or engaged in sexual misconduct with a student</a:t>
            </a:r>
          </a:p>
        </p:txBody>
      </p:sp>
    </p:spTree>
    <p:extLst>
      <p:ext uri="{BB962C8B-B14F-4D97-AF65-F5344CB8AC3E}">
        <p14:creationId xmlns:p14="http://schemas.microsoft.com/office/powerpoint/2010/main" val="1847201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Process and Procedure</a:t>
            </a:r>
          </a:p>
        </p:txBody>
      </p:sp>
      <p:sp>
        <p:nvSpPr>
          <p:cNvPr id="3" name="Text Placeholder 2"/>
          <p:cNvSpPr>
            <a:spLocks noGrp="1"/>
          </p:cNvSpPr>
          <p:nvPr>
            <p:ph type="body" sz="quarter" idx="13"/>
          </p:nvPr>
        </p:nvSpPr>
        <p:spPr/>
        <p:txBody>
          <a:bodyPr/>
          <a:lstStyle/>
          <a:p>
            <a:r>
              <a:rPr lang="en-US" dirty="0"/>
              <a:t>Review &amp; Appeal</a:t>
            </a:r>
          </a:p>
        </p:txBody>
      </p:sp>
    </p:spTree>
    <p:extLst>
      <p:ext uri="{BB962C8B-B14F-4D97-AF65-F5344CB8AC3E}">
        <p14:creationId xmlns:p14="http://schemas.microsoft.com/office/powerpoint/2010/main" val="808815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Dismissal &amp; Summary Determination </a:t>
            </a:r>
          </a:p>
        </p:txBody>
      </p:sp>
      <p:sp>
        <p:nvSpPr>
          <p:cNvPr id="5" name="Content Placeholder 4"/>
          <p:cNvSpPr>
            <a:spLocks noGrp="1"/>
          </p:cNvSpPr>
          <p:nvPr>
            <p:ph idx="1"/>
          </p:nvPr>
        </p:nvSpPr>
        <p:spPr>
          <a:xfrm>
            <a:off x="636814" y="1183633"/>
            <a:ext cx="10918371" cy="5059859"/>
          </a:xfrm>
        </p:spPr>
        <p:txBody>
          <a:bodyPr numCol="2">
            <a:normAutofit fontScale="92500" lnSpcReduction="10000"/>
          </a:bodyPr>
          <a:lstStyle/>
          <a:p>
            <a:pPr marL="0" indent="0" algn="ctr">
              <a:buNone/>
            </a:pPr>
            <a:r>
              <a:rPr lang="en-US" u="sng" dirty="0"/>
              <a:t>Title IX</a:t>
            </a:r>
          </a:p>
          <a:p>
            <a:r>
              <a:rPr lang="en-US" sz="2100" dirty="0"/>
              <a:t>Mandatory Dismissal:</a:t>
            </a:r>
          </a:p>
          <a:p>
            <a:pPr lvl="1"/>
            <a:r>
              <a:rPr lang="en-US" sz="2100" dirty="0"/>
              <a:t>Conduct alleged does not constitute sexual harassment, even if proved</a:t>
            </a:r>
          </a:p>
          <a:p>
            <a:pPr lvl="1"/>
            <a:r>
              <a:rPr lang="en-US" sz="2100" dirty="0"/>
              <a:t>Conduct alleged did not occur in University’s education program or activity</a:t>
            </a:r>
          </a:p>
          <a:p>
            <a:pPr lvl="1"/>
            <a:r>
              <a:rPr lang="en-US" sz="2100" dirty="0"/>
              <a:t>Conduct alleged did not occur against a person in the United States</a:t>
            </a:r>
          </a:p>
          <a:p>
            <a:r>
              <a:rPr lang="en-US" sz="2100" dirty="0"/>
              <a:t>Permissive Dismissal:</a:t>
            </a:r>
          </a:p>
          <a:p>
            <a:pPr lvl="1"/>
            <a:r>
              <a:rPr lang="en-US" sz="2100" dirty="0"/>
              <a:t>Complainant wants to withdraw Formal Complaint or any allegations</a:t>
            </a:r>
          </a:p>
          <a:p>
            <a:pPr lvl="1"/>
            <a:r>
              <a:rPr lang="en-US" sz="2100" dirty="0"/>
              <a:t>Respondent is no longer enrolled/employed</a:t>
            </a:r>
          </a:p>
          <a:p>
            <a:pPr lvl="1"/>
            <a:r>
              <a:rPr lang="en-US" sz="2100" dirty="0"/>
              <a:t>Specific circumstances prevent University from gathering sufficient evidence to reach a determination</a:t>
            </a:r>
          </a:p>
          <a:p>
            <a:r>
              <a:rPr lang="en-US" sz="2100" dirty="0"/>
              <a:t>Either party can </a:t>
            </a:r>
            <a:r>
              <a:rPr lang="en-US" sz="2100" b="1" dirty="0"/>
              <a:t>appeal</a:t>
            </a:r>
            <a:r>
              <a:rPr lang="en-US" sz="2100" dirty="0"/>
              <a:t> this decision</a:t>
            </a:r>
          </a:p>
          <a:p>
            <a:pPr marL="0" indent="0">
              <a:buNone/>
            </a:pPr>
            <a:endParaRPr lang="en-US" sz="2200" u="sng" dirty="0"/>
          </a:p>
          <a:p>
            <a:pPr marL="457200" lvl="1" indent="0" algn="ctr">
              <a:buNone/>
            </a:pPr>
            <a:r>
              <a:rPr lang="en-US" sz="2800" u="sng" dirty="0"/>
              <a:t>Equity</a:t>
            </a:r>
          </a:p>
          <a:p>
            <a:pPr lvl="1">
              <a:buFont typeface="Wingdings" panose="05000000000000000000" pitchFamily="2" charset="2"/>
              <a:buChar char="§"/>
            </a:pPr>
            <a:r>
              <a:rPr lang="en-US" sz="1900" dirty="0"/>
              <a:t>Equity Officer will review evidence gathered to determine if there is a sufficient basis to proceed with the Complaint that the Respondent is responsible for violating university policy</a:t>
            </a:r>
          </a:p>
          <a:p>
            <a:pPr lvl="1">
              <a:buFont typeface="Wingdings" panose="05000000000000000000" pitchFamily="2" charset="2"/>
              <a:buChar char="§"/>
            </a:pPr>
            <a:r>
              <a:rPr lang="en-US" sz="1900" dirty="0"/>
              <a:t>If so, the process will continue.</a:t>
            </a:r>
          </a:p>
          <a:p>
            <a:pPr lvl="1">
              <a:buFont typeface="Wingdings" panose="05000000000000000000" pitchFamily="2" charset="2"/>
              <a:buChar char="§"/>
            </a:pPr>
            <a:r>
              <a:rPr lang="en-US" sz="1900" dirty="0"/>
              <a:t>If not, the process will end, and parties will be provided notice of the Equity Officer’s decision.</a:t>
            </a:r>
          </a:p>
          <a:p>
            <a:pPr lvl="1">
              <a:buFont typeface="Wingdings" panose="05000000000000000000" pitchFamily="2" charset="2"/>
              <a:buChar char="§"/>
            </a:pPr>
            <a:r>
              <a:rPr lang="en-US" sz="1900" dirty="0"/>
              <a:t>Either Party can </a:t>
            </a:r>
            <a:r>
              <a:rPr lang="en-US" sz="1900" b="1" dirty="0"/>
              <a:t>request reconsideration </a:t>
            </a:r>
            <a:r>
              <a:rPr lang="en-US" sz="1900" dirty="0"/>
              <a:t>of the Equity Officer’s Summary Resolution determination</a:t>
            </a:r>
          </a:p>
          <a:p>
            <a:pPr marL="457200" lvl="1" indent="0">
              <a:buNone/>
            </a:pPr>
            <a:endParaRPr lang="en-US" sz="1900" dirty="0"/>
          </a:p>
          <a:p>
            <a:pPr lvl="1">
              <a:buFont typeface="Wingdings" panose="05000000000000000000" pitchFamily="2" charset="2"/>
              <a:buChar char="§"/>
            </a:pPr>
            <a:r>
              <a:rPr lang="en-US" sz="1900" dirty="0"/>
              <a:t>If requested, the Equity Resolution Appellate Officer will review the Equity Officer’s finding and send notice of their findings.</a:t>
            </a:r>
          </a:p>
          <a:p>
            <a:pPr lvl="1">
              <a:buFont typeface="Wingdings" panose="05000000000000000000" pitchFamily="2" charset="2"/>
              <a:buChar char="§"/>
            </a:pPr>
            <a:r>
              <a:rPr lang="en-US" sz="1900" dirty="0"/>
              <a:t>Equity Resolution Appellate Officer’s decision is final.</a:t>
            </a:r>
          </a:p>
          <a:p>
            <a:pPr lvl="1">
              <a:buFont typeface="Wingdings" panose="05000000000000000000" pitchFamily="2" charset="2"/>
              <a:buChar char="§"/>
            </a:pPr>
            <a:endParaRPr lang="en-US" sz="1800" dirty="0"/>
          </a:p>
        </p:txBody>
      </p:sp>
    </p:spTree>
    <p:extLst>
      <p:ext uri="{BB962C8B-B14F-4D97-AF65-F5344CB8AC3E}">
        <p14:creationId xmlns:p14="http://schemas.microsoft.com/office/powerpoint/2010/main" val="2120619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Appeals</a:t>
            </a:r>
          </a:p>
        </p:txBody>
      </p:sp>
      <p:sp>
        <p:nvSpPr>
          <p:cNvPr id="5" name="Content Placeholder 4"/>
          <p:cNvSpPr>
            <a:spLocks noGrp="1"/>
          </p:cNvSpPr>
          <p:nvPr>
            <p:ph idx="1"/>
          </p:nvPr>
        </p:nvSpPr>
        <p:spPr>
          <a:xfrm>
            <a:off x="838200" y="1433014"/>
            <a:ext cx="10515600" cy="5059859"/>
          </a:xfrm>
        </p:spPr>
        <p:txBody>
          <a:bodyPr numCol="1">
            <a:normAutofit/>
          </a:bodyPr>
          <a:lstStyle/>
          <a:p>
            <a:r>
              <a:rPr lang="en-US" sz="2200" dirty="0"/>
              <a:t>Grounds for Appeal:</a:t>
            </a:r>
          </a:p>
          <a:p>
            <a:pPr marL="800100" lvl="1" indent="-342900">
              <a:buFont typeface="+mj-lt"/>
              <a:buAutoNum type="arabicPeriod"/>
            </a:pPr>
            <a:r>
              <a:rPr lang="en-US" sz="1800" dirty="0"/>
              <a:t>Procedural irregularity that affected the outcome</a:t>
            </a:r>
          </a:p>
          <a:p>
            <a:pPr marL="800100" lvl="1" indent="-342900">
              <a:buFont typeface="+mj-lt"/>
              <a:buAutoNum type="arabicPeriod"/>
            </a:pPr>
            <a:r>
              <a:rPr lang="en-US" sz="1800" dirty="0"/>
              <a:t>To consider new evidence that was not reasonably available previously and could affect the outcome</a:t>
            </a:r>
          </a:p>
          <a:p>
            <a:pPr marL="800100" lvl="1" indent="-342900">
              <a:buFont typeface="+mj-lt"/>
              <a:buAutoNum type="arabicPeriod"/>
            </a:pPr>
            <a:r>
              <a:rPr lang="en-US" sz="1800" dirty="0"/>
              <a:t>Title IX Coordinator, Investigator, or Decision-maker had a conflict of interest or bias against a party, specifically or generally, against Complainants or Respondents</a:t>
            </a:r>
          </a:p>
          <a:p>
            <a:pPr marL="800100" lvl="1" indent="-342900">
              <a:buFont typeface="+mj-lt"/>
              <a:buAutoNum type="arabicPeriod"/>
            </a:pPr>
            <a:r>
              <a:rPr lang="en-US" sz="1800" dirty="0"/>
              <a:t>Sanctions fell outside the range typically imposed for the offense or for the cumulative record of the Respondent</a:t>
            </a:r>
          </a:p>
          <a:p>
            <a:pPr marL="457200" lvl="1" indent="0">
              <a:buNone/>
            </a:pPr>
            <a:endParaRPr lang="en-US" sz="1800" dirty="0"/>
          </a:p>
          <a:p>
            <a:r>
              <a:rPr lang="en-US" sz="2200" dirty="0"/>
              <a:t>Either party may appeal to the Equity Resolution Appellate Officer within 5 days of receiving the decision.</a:t>
            </a:r>
          </a:p>
          <a:p>
            <a:r>
              <a:rPr lang="en-US" sz="2200" dirty="0"/>
              <a:t>Decision of Equity Resolution Appellate Officer is final.</a:t>
            </a:r>
          </a:p>
        </p:txBody>
      </p:sp>
    </p:spTree>
    <p:extLst>
      <p:ext uri="{BB962C8B-B14F-4D97-AF65-F5344CB8AC3E}">
        <p14:creationId xmlns:p14="http://schemas.microsoft.com/office/powerpoint/2010/main" val="21118793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Questions?</a:t>
            </a:r>
          </a:p>
        </p:txBody>
      </p:sp>
    </p:spTree>
    <p:extLst>
      <p:ext uri="{BB962C8B-B14F-4D97-AF65-F5344CB8AC3E}">
        <p14:creationId xmlns:p14="http://schemas.microsoft.com/office/powerpoint/2010/main" val="3143745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69F71-8301-4A23-BFB9-F08DFCD0F838}"/>
              </a:ext>
            </a:extLst>
          </p:cNvPr>
          <p:cNvSpPr>
            <a:spLocks noGrp="1"/>
          </p:cNvSpPr>
          <p:nvPr>
            <p:ph type="title"/>
          </p:nvPr>
        </p:nvSpPr>
        <p:spPr>
          <a:xfrm>
            <a:off x="838200" y="335309"/>
            <a:ext cx="10515600" cy="603866"/>
          </a:xfrm>
        </p:spPr>
        <p:txBody>
          <a:bodyPr/>
          <a:lstStyle/>
          <a:p>
            <a:r>
              <a:rPr lang="en-US" dirty="0"/>
              <a:t>Scenario for Equity </a:t>
            </a:r>
          </a:p>
        </p:txBody>
      </p:sp>
      <p:sp>
        <p:nvSpPr>
          <p:cNvPr id="3" name="Content Placeholder 2">
            <a:extLst>
              <a:ext uri="{FF2B5EF4-FFF2-40B4-BE49-F238E27FC236}">
                <a16:creationId xmlns:a16="http://schemas.microsoft.com/office/drawing/2014/main" id="{3B7B300C-6FAB-486C-9C01-7CCC54E5B7B9}"/>
              </a:ext>
            </a:extLst>
          </p:cNvPr>
          <p:cNvSpPr>
            <a:spLocks noGrp="1"/>
          </p:cNvSpPr>
          <p:nvPr>
            <p:ph idx="1"/>
          </p:nvPr>
        </p:nvSpPr>
        <p:spPr/>
        <p:txBody>
          <a:bodyPr/>
          <a:lstStyle/>
          <a:p>
            <a:pPr algn="just"/>
            <a:r>
              <a:rPr lang="en-US" dirty="0"/>
              <a:t>Rose has been working for University Hospital’s IT department for 15 years and is 57 years old. She reports that her supervisor has made multiple comments about how great it is when “fresh blood” gets into the department, since the millennials are not “old dogs” and </a:t>
            </a:r>
            <a:r>
              <a:rPr lang="en-US" i="1" dirty="0"/>
              <a:t>can</a:t>
            </a:r>
            <a:r>
              <a:rPr lang="en-US" dirty="0"/>
              <a:t> learn new tricks. Rose reports that she has requested to attend various IT trainings but is repeatedly turned down and has not received more than a 1% merit raise in 3 years. Rose also reports that new hires are typically between 22-25 years old.</a:t>
            </a:r>
          </a:p>
          <a:p>
            <a:pPr marL="0" indent="0">
              <a:buNone/>
            </a:pPr>
            <a:endParaRPr lang="en-US" dirty="0"/>
          </a:p>
        </p:txBody>
      </p:sp>
    </p:spTree>
    <p:extLst>
      <p:ext uri="{BB962C8B-B14F-4D97-AF65-F5344CB8AC3E}">
        <p14:creationId xmlns:p14="http://schemas.microsoft.com/office/powerpoint/2010/main" val="11399396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500" cap="small" dirty="0"/>
              <a:t>Presumptions, Evidence </a:t>
            </a:r>
            <a:r>
              <a:rPr lang="en-US" sz="3500" cap="small"/>
              <a:t>&amp; Burdens </a:t>
            </a:r>
            <a:endParaRPr lang="en-US" sz="3500" cap="small" dirty="0"/>
          </a:p>
        </p:txBody>
      </p:sp>
      <p:sp>
        <p:nvSpPr>
          <p:cNvPr id="3" name="Subtitle 2"/>
          <p:cNvSpPr>
            <a:spLocks noGrp="1"/>
          </p:cNvSpPr>
          <p:nvPr>
            <p:ph type="subTitle" idx="1"/>
          </p:nvPr>
        </p:nvSpPr>
        <p:spPr/>
        <p:txBody>
          <a:bodyPr>
            <a:normAutofit/>
          </a:bodyPr>
          <a:lstStyle/>
          <a:p>
            <a:endParaRPr lang="en-US" sz="2000" dirty="0"/>
          </a:p>
          <a:p>
            <a:r>
              <a:rPr lang="en-US" sz="2000" cap="small" dirty="0"/>
              <a:t>December 2023</a:t>
            </a:r>
          </a:p>
        </p:txBody>
      </p:sp>
    </p:spTree>
    <p:extLst>
      <p:ext uri="{BB962C8B-B14F-4D97-AF65-F5344CB8AC3E}">
        <p14:creationId xmlns:p14="http://schemas.microsoft.com/office/powerpoint/2010/main" val="30327565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EB93B-158A-6979-484E-C2A9DDBE3C1A}"/>
              </a:ext>
            </a:extLst>
          </p:cNvPr>
          <p:cNvSpPr>
            <a:spLocks noGrp="1"/>
          </p:cNvSpPr>
          <p:nvPr>
            <p:ph type="title"/>
          </p:nvPr>
        </p:nvSpPr>
        <p:spPr/>
        <p:txBody>
          <a:bodyPr/>
          <a:lstStyle/>
          <a:p>
            <a:pPr algn="ctr"/>
            <a:r>
              <a:rPr lang="en-US" b="0" cap="small" dirty="0"/>
              <a:t>The Presumption</a:t>
            </a:r>
          </a:p>
        </p:txBody>
      </p:sp>
      <p:sp>
        <p:nvSpPr>
          <p:cNvPr id="3" name="Text Placeholder 2">
            <a:extLst>
              <a:ext uri="{FF2B5EF4-FFF2-40B4-BE49-F238E27FC236}">
                <a16:creationId xmlns:a16="http://schemas.microsoft.com/office/drawing/2014/main" id="{54610885-E8D6-60FF-BCA7-20D6D3837E81}"/>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739885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849" y="72828"/>
            <a:ext cx="8600303" cy="983072"/>
          </a:xfrm>
        </p:spPr>
        <p:txBody>
          <a:bodyPr>
            <a:normAutofit/>
          </a:bodyPr>
          <a:lstStyle/>
          <a:p>
            <a:r>
              <a:rPr lang="en-US" sz="3600" cap="small" dirty="0"/>
              <a:t>Presumption of Non-Responsibility</a:t>
            </a:r>
          </a:p>
        </p:txBody>
      </p:sp>
      <p:sp>
        <p:nvSpPr>
          <p:cNvPr id="3" name="Content Placeholder 2"/>
          <p:cNvSpPr>
            <a:spLocks noGrp="1"/>
          </p:cNvSpPr>
          <p:nvPr>
            <p:ph idx="1"/>
          </p:nvPr>
        </p:nvSpPr>
        <p:spPr>
          <a:xfrm>
            <a:off x="1981200" y="1600201"/>
            <a:ext cx="8353169" cy="4021755"/>
          </a:xfrm>
        </p:spPr>
        <p:txBody>
          <a:bodyPr>
            <a:normAutofit fontScale="85000" lnSpcReduction="20000"/>
          </a:bodyPr>
          <a:lstStyle/>
          <a:p>
            <a:r>
              <a:rPr lang="en-US" sz="3400" dirty="0"/>
              <a:t>Respondent is </a:t>
            </a:r>
            <a:r>
              <a:rPr lang="en-US" sz="3400" b="1" dirty="0"/>
              <a:t>presumed not responsible </a:t>
            </a:r>
            <a:r>
              <a:rPr lang="en-US" sz="3400" dirty="0"/>
              <a:t>for any violation; determination regarding responsibility should be made </a:t>
            </a:r>
            <a:r>
              <a:rPr lang="en-US" sz="3400" i="1" dirty="0"/>
              <a:t>only</a:t>
            </a:r>
            <a:r>
              <a:rPr lang="en-US" sz="3400" dirty="0"/>
              <a:t> at the conclusion of the process after consideration of the relevant evidence.</a:t>
            </a:r>
          </a:p>
          <a:p>
            <a:endParaRPr lang="en-US" sz="2900" dirty="0"/>
          </a:p>
          <a:p>
            <a:r>
              <a:rPr lang="en-US" sz="2900" dirty="0"/>
              <a:t>Fact-finders are not charged with finding a </a:t>
            </a:r>
            <a:r>
              <a:rPr lang="en-US" sz="2900" i="1" dirty="0"/>
              <a:t>particular</a:t>
            </a:r>
            <a:r>
              <a:rPr lang="en-US" sz="2900" dirty="0"/>
              <a:t> outcome.</a:t>
            </a:r>
          </a:p>
          <a:p>
            <a:r>
              <a:rPr lang="en-US" sz="2900" dirty="0"/>
              <a:t>Fact-finders should avoid pre-conceived notions and consider </a:t>
            </a:r>
            <a:r>
              <a:rPr lang="en-US" sz="2900" i="1" dirty="0"/>
              <a:t>only</a:t>
            </a:r>
            <a:r>
              <a:rPr lang="en-US" sz="2900" dirty="0"/>
              <a:t> the information provided during the process.</a:t>
            </a:r>
          </a:p>
        </p:txBody>
      </p:sp>
    </p:spTree>
    <p:extLst>
      <p:ext uri="{BB962C8B-B14F-4D97-AF65-F5344CB8AC3E}">
        <p14:creationId xmlns:p14="http://schemas.microsoft.com/office/powerpoint/2010/main" val="846244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EB93B-158A-6979-484E-C2A9DDBE3C1A}"/>
              </a:ext>
            </a:extLst>
          </p:cNvPr>
          <p:cNvSpPr>
            <a:spLocks noGrp="1"/>
          </p:cNvSpPr>
          <p:nvPr>
            <p:ph type="title"/>
          </p:nvPr>
        </p:nvSpPr>
        <p:spPr/>
        <p:txBody>
          <a:bodyPr/>
          <a:lstStyle/>
          <a:p>
            <a:pPr algn="ctr"/>
            <a:r>
              <a:rPr lang="en-US" b="0" cap="small" dirty="0"/>
              <a:t>Evidence</a:t>
            </a:r>
          </a:p>
        </p:txBody>
      </p:sp>
      <p:sp>
        <p:nvSpPr>
          <p:cNvPr id="3" name="Text Placeholder 2">
            <a:extLst>
              <a:ext uri="{FF2B5EF4-FFF2-40B4-BE49-F238E27FC236}">
                <a16:creationId xmlns:a16="http://schemas.microsoft.com/office/drawing/2014/main" id="{54610885-E8D6-60FF-BCA7-20D6D3837E81}"/>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323432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3401"/>
            <a:ext cx="8229600" cy="983072"/>
          </a:xfrm>
        </p:spPr>
        <p:txBody>
          <a:bodyPr>
            <a:normAutofit/>
          </a:bodyPr>
          <a:lstStyle/>
          <a:p>
            <a:r>
              <a:rPr lang="en-US" sz="3600" cap="small" dirty="0"/>
              <a:t>Types of Evidence</a:t>
            </a:r>
          </a:p>
        </p:txBody>
      </p:sp>
      <p:sp>
        <p:nvSpPr>
          <p:cNvPr id="4" name="Text Placeholder 3">
            <a:extLst>
              <a:ext uri="{FF2B5EF4-FFF2-40B4-BE49-F238E27FC236}">
                <a16:creationId xmlns:a16="http://schemas.microsoft.com/office/drawing/2014/main" id="{5413AF7D-1627-8180-8F05-7DC1A0855545}"/>
              </a:ext>
            </a:extLst>
          </p:cNvPr>
          <p:cNvSpPr>
            <a:spLocks noGrp="1"/>
          </p:cNvSpPr>
          <p:nvPr>
            <p:ph type="body" idx="1"/>
          </p:nvPr>
        </p:nvSpPr>
        <p:spPr/>
        <p:txBody>
          <a:bodyPr anchor="ctr">
            <a:normAutofit/>
          </a:bodyPr>
          <a:lstStyle/>
          <a:p>
            <a:pPr algn="ctr"/>
            <a:r>
              <a:rPr lang="en-US" dirty="0"/>
              <a:t>DIRECT EVIDENCE</a:t>
            </a:r>
          </a:p>
        </p:txBody>
      </p:sp>
      <p:sp>
        <p:nvSpPr>
          <p:cNvPr id="3" name="Content Placeholder 2"/>
          <p:cNvSpPr>
            <a:spLocks noGrp="1"/>
          </p:cNvSpPr>
          <p:nvPr>
            <p:ph sz="half" idx="2"/>
          </p:nvPr>
        </p:nvSpPr>
        <p:spPr>
          <a:xfrm>
            <a:off x="1981200" y="1967989"/>
            <a:ext cx="4040188" cy="4025038"/>
          </a:xfrm>
        </p:spPr>
        <p:txBody>
          <a:bodyPr>
            <a:normAutofit fontScale="85000" lnSpcReduction="10000"/>
          </a:bodyPr>
          <a:lstStyle/>
          <a:p>
            <a:r>
              <a:rPr lang="en-US" dirty="0"/>
              <a:t>Evidence that directly proves a key fact at issue</a:t>
            </a:r>
          </a:p>
          <a:p>
            <a:r>
              <a:rPr lang="en-US" dirty="0"/>
              <a:t>No inference or conclusion has to be drawn to show that something happened.</a:t>
            </a:r>
          </a:p>
          <a:p>
            <a:pPr marL="0" indent="0">
              <a:buNone/>
            </a:pPr>
            <a:endParaRPr lang="en-US" dirty="0"/>
          </a:p>
          <a:p>
            <a:r>
              <a:rPr lang="en-US" i="1" dirty="0"/>
              <a:t>EX</a:t>
            </a:r>
            <a:r>
              <a:rPr lang="en-US" dirty="0"/>
              <a:t>: Eyewitness testimony</a:t>
            </a:r>
          </a:p>
        </p:txBody>
      </p:sp>
      <p:sp>
        <p:nvSpPr>
          <p:cNvPr id="5" name="Text Placeholder 4">
            <a:extLst>
              <a:ext uri="{FF2B5EF4-FFF2-40B4-BE49-F238E27FC236}">
                <a16:creationId xmlns:a16="http://schemas.microsoft.com/office/drawing/2014/main" id="{46B068C6-CB6D-6CA2-11DB-52738C032C81}"/>
              </a:ext>
            </a:extLst>
          </p:cNvPr>
          <p:cNvSpPr>
            <a:spLocks noGrp="1"/>
          </p:cNvSpPr>
          <p:nvPr>
            <p:ph type="body" sz="quarter" idx="3"/>
          </p:nvPr>
        </p:nvSpPr>
        <p:spPr/>
        <p:txBody>
          <a:bodyPr>
            <a:normAutofit/>
          </a:bodyPr>
          <a:lstStyle/>
          <a:p>
            <a:pPr algn="ctr"/>
            <a:r>
              <a:rPr lang="en-US" dirty="0"/>
              <a:t>CIRCUMSTANTIAL EVIDENCE</a:t>
            </a:r>
          </a:p>
        </p:txBody>
      </p:sp>
      <p:sp>
        <p:nvSpPr>
          <p:cNvPr id="6" name="Content Placeholder 5">
            <a:extLst>
              <a:ext uri="{FF2B5EF4-FFF2-40B4-BE49-F238E27FC236}">
                <a16:creationId xmlns:a16="http://schemas.microsoft.com/office/drawing/2014/main" id="{3CCD77B6-9446-BB96-F0F4-B4B1071D7D14}"/>
              </a:ext>
            </a:extLst>
          </p:cNvPr>
          <p:cNvSpPr>
            <a:spLocks noGrp="1"/>
          </p:cNvSpPr>
          <p:nvPr>
            <p:ph sz="quarter" idx="4"/>
          </p:nvPr>
        </p:nvSpPr>
        <p:spPr>
          <a:xfrm>
            <a:off x="6169026" y="1967989"/>
            <a:ext cx="4041775" cy="4148606"/>
          </a:xfrm>
        </p:spPr>
        <p:txBody>
          <a:bodyPr>
            <a:normAutofit fontScale="85000" lnSpcReduction="10000"/>
          </a:bodyPr>
          <a:lstStyle/>
          <a:p>
            <a:r>
              <a:rPr lang="en-US" dirty="0"/>
              <a:t>A set of facts that, if true, allows a person to infer the fact at issue</a:t>
            </a:r>
          </a:p>
          <a:p>
            <a:r>
              <a:rPr lang="en-US" dirty="0"/>
              <a:t>Requires drawing a conclusion/ inference based on the circumstances to show that something happened.</a:t>
            </a:r>
          </a:p>
          <a:p>
            <a:endParaRPr lang="en-US" dirty="0"/>
          </a:p>
          <a:p>
            <a:r>
              <a:rPr lang="en-US" i="1" dirty="0"/>
              <a:t>EX</a:t>
            </a:r>
            <a:r>
              <a:rPr lang="en-US" dirty="0"/>
              <a:t>:  Witness saw two people emerge from the same room and one was disheveled; could infer that a fight or assault between the two took place.</a:t>
            </a:r>
          </a:p>
          <a:p>
            <a:endParaRPr lang="en-US" dirty="0"/>
          </a:p>
          <a:p>
            <a:endParaRPr lang="en-US" dirty="0"/>
          </a:p>
        </p:txBody>
      </p:sp>
    </p:spTree>
    <p:extLst>
      <p:ext uri="{BB962C8B-B14F-4D97-AF65-F5344CB8AC3E}">
        <p14:creationId xmlns:p14="http://schemas.microsoft.com/office/powerpoint/2010/main" val="27565672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849" y="72828"/>
            <a:ext cx="8600303" cy="983072"/>
          </a:xfrm>
        </p:spPr>
        <p:txBody>
          <a:bodyPr>
            <a:normAutofit/>
          </a:bodyPr>
          <a:lstStyle/>
          <a:p>
            <a:r>
              <a:rPr lang="en-US" sz="3600" cap="small" dirty="0"/>
              <a:t>Relevancy &amp; Evidence</a:t>
            </a:r>
          </a:p>
        </p:txBody>
      </p:sp>
      <p:sp>
        <p:nvSpPr>
          <p:cNvPr id="3" name="Content Placeholder 2"/>
          <p:cNvSpPr>
            <a:spLocks noGrp="1"/>
          </p:cNvSpPr>
          <p:nvPr>
            <p:ph idx="1"/>
          </p:nvPr>
        </p:nvSpPr>
        <p:spPr>
          <a:xfrm>
            <a:off x="1981200" y="1600201"/>
            <a:ext cx="8353169" cy="4021755"/>
          </a:xfrm>
        </p:spPr>
        <p:txBody>
          <a:bodyPr>
            <a:normAutofit fontScale="77500" lnSpcReduction="20000"/>
          </a:bodyPr>
          <a:lstStyle/>
          <a:p>
            <a:pPr>
              <a:lnSpc>
                <a:spcPct val="120000"/>
              </a:lnSpc>
            </a:pPr>
            <a:r>
              <a:rPr lang="en-US" sz="3400" dirty="0"/>
              <a:t>Fact-finders should determine the “facts” based on the relevant evidence presented at the hearing.</a:t>
            </a:r>
          </a:p>
          <a:p>
            <a:pPr>
              <a:lnSpc>
                <a:spcPct val="120000"/>
              </a:lnSpc>
            </a:pPr>
            <a:r>
              <a:rPr lang="en-US" sz="3400" dirty="0"/>
              <a:t>Fact-finders </a:t>
            </a:r>
            <a:r>
              <a:rPr lang="en-US" sz="3400" i="1" u="sng" dirty="0"/>
              <a:t>must</a:t>
            </a:r>
            <a:r>
              <a:rPr lang="en-US" sz="3400" dirty="0"/>
              <a:t> address conflicting evidence that bears on the outcome of the proceeding.</a:t>
            </a:r>
          </a:p>
          <a:p>
            <a:pPr>
              <a:lnSpc>
                <a:spcPct val="120000"/>
              </a:lnSpc>
            </a:pPr>
            <a:r>
              <a:rPr lang="en-US" sz="3400" dirty="0"/>
              <a:t>Relevancy and admissibility of any evidence offered at the hearing shall be determined by: </a:t>
            </a:r>
          </a:p>
          <a:p>
            <a:pPr lvl="1"/>
            <a:r>
              <a:rPr lang="en-US" sz="3000" dirty="0"/>
              <a:t>Title IX </a:t>
            </a:r>
            <a:r>
              <a:rPr lang="en-US" sz="3000" dirty="0">
                <a:sym typeface="Wingdings" panose="05000000000000000000" pitchFamily="2" charset="2"/>
              </a:rPr>
              <a:t> Hearing Officer</a:t>
            </a:r>
          </a:p>
          <a:p>
            <a:pPr lvl="1"/>
            <a:r>
              <a:rPr lang="en-US" sz="3000" dirty="0">
                <a:sym typeface="Wingdings" panose="05000000000000000000" pitchFamily="2" charset="2"/>
              </a:rPr>
              <a:t>Equity  If requested by member of Hearing Panel, the question presented by Chair will be decided by majority vote</a:t>
            </a:r>
            <a:endParaRPr lang="en-US" sz="3000" dirty="0"/>
          </a:p>
        </p:txBody>
      </p:sp>
    </p:spTree>
    <p:extLst>
      <p:ext uri="{BB962C8B-B14F-4D97-AF65-F5344CB8AC3E}">
        <p14:creationId xmlns:p14="http://schemas.microsoft.com/office/powerpoint/2010/main" val="12610002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849" y="72828"/>
            <a:ext cx="8600303" cy="983072"/>
          </a:xfrm>
        </p:spPr>
        <p:txBody>
          <a:bodyPr>
            <a:normAutofit/>
          </a:bodyPr>
          <a:lstStyle/>
          <a:p>
            <a:r>
              <a:rPr lang="en-US" sz="3600" cap="small" dirty="0"/>
              <a:t>What is Relevant Evidence?</a:t>
            </a:r>
          </a:p>
        </p:txBody>
      </p:sp>
      <p:sp>
        <p:nvSpPr>
          <p:cNvPr id="3" name="Content Placeholder 2"/>
          <p:cNvSpPr>
            <a:spLocks noGrp="1"/>
          </p:cNvSpPr>
          <p:nvPr>
            <p:ph idx="1"/>
          </p:nvPr>
        </p:nvSpPr>
        <p:spPr>
          <a:xfrm>
            <a:off x="1981200" y="1600201"/>
            <a:ext cx="8353169" cy="4021755"/>
          </a:xfrm>
        </p:spPr>
        <p:txBody>
          <a:bodyPr>
            <a:normAutofit/>
          </a:bodyPr>
          <a:lstStyle/>
          <a:p>
            <a:pPr>
              <a:lnSpc>
                <a:spcPct val="120000"/>
              </a:lnSpc>
            </a:pPr>
            <a:r>
              <a:rPr lang="en-US" sz="3400" dirty="0"/>
              <a:t>Evidence is relevant </a:t>
            </a:r>
            <a:r>
              <a:rPr lang="en-US" sz="3400" u="sng" dirty="0"/>
              <a:t>if</a:t>
            </a:r>
            <a:r>
              <a:rPr lang="en-US" sz="3400" dirty="0"/>
              <a:t>:</a:t>
            </a:r>
          </a:p>
          <a:p>
            <a:pPr lvl="1">
              <a:lnSpc>
                <a:spcPct val="120000"/>
              </a:lnSpc>
            </a:pPr>
            <a:r>
              <a:rPr lang="en-US" sz="2600" dirty="0"/>
              <a:t>It has a tendence to make a fact more or less probable than it would be without the evidence; </a:t>
            </a:r>
            <a:r>
              <a:rPr lang="en-US" sz="2600" i="1" u="sng" dirty="0"/>
              <a:t>and</a:t>
            </a:r>
          </a:p>
          <a:p>
            <a:pPr lvl="1">
              <a:lnSpc>
                <a:spcPct val="120000"/>
              </a:lnSpc>
            </a:pPr>
            <a:r>
              <a:rPr lang="en-US" sz="2600" dirty="0"/>
              <a:t>The fact is of consequence in determining the action.  (</a:t>
            </a:r>
            <a:r>
              <a:rPr lang="en-US" sz="2600" dirty="0" err="1"/>
              <a:t>FRE</a:t>
            </a:r>
            <a:r>
              <a:rPr lang="en-US" sz="2600" dirty="0"/>
              <a:t> 401)</a:t>
            </a:r>
          </a:p>
          <a:p>
            <a:pPr marL="457200" lvl="1" indent="0">
              <a:lnSpc>
                <a:spcPct val="120000"/>
              </a:lnSpc>
              <a:buNone/>
            </a:pPr>
            <a:endParaRPr lang="en-US" sz="2600" dirty="0"/>
          </a:p>
        </p:txBody>
      </p:sp>
    </p:spTree>
    <p:extLst>
      <p:ext uri="{BB962C8B-B14F-4D97-AF65-F5344CB8AC3E}">
        <p14:creationId xmlns:p14="http://schemas.microsoft.com/office/powerpoint/2010/main" val="28068822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849" y="23401"/>
            <a:ext cx="8600303" cy="983072"/>
          </a:xfrm>
        </p:spPr>
        <p:txBody>
          <a:bodyPr>
            <a:normAutofit/>
          </a:bodyPr>
          <a:lstStyle/>
          <a:p>
            <a:r>
              <a:rPr lang="en-US" sz="3600" cap="small" dirty="0"/>
              <a:t>Test for Relevancy</a:t>
            </a:r>
          </a:p>
        </p:txBody>
      </p:sp>
      <p:sp>
        <p:nvSpPr>
          <p:cNvPr id="3" name="Content Placeholder 2"/>
          <p:cNvSpPr>
            <a:spLocks noGrp="1"/>
          </p:cNvSpPr>
          <p:nvPr>
            <p:ph idx="1"/>
          </p:nvPr>
        </p:nvSpPr>
        <p:spPr>
          <a:xfrm>
            <a:off x="1795849" y="1600201"/>
            <a:ext cx="8686801" cy="4021755"/>
          </a:xfrm>
        </p:spPr>
        <p:txBody>
          <a:bodyPr>
            <a:normAutofit fontScale="92500" lnSpcReduction="10000"/>
          </a:bodyPr>
          <a:lstStyle/>
          <a:p>
            <a:r>
              <a:rPr lang="en-US" dirty="0"/>
              <a:t>To determine the relevancy of evidence that is being offered at a hearing, follow these steps:</a:t>
            </a:r>
          </a:p>
          <a:p>
            <a:pPr marL="0" indent="0">
              <a:buNone/>
            </a:pPr>
            <a:endParaRPr lang="en-US" dirty="0"/>
          </a:p>
          <a:p>
            <a:pPr marL="971550" lvl="1" indent="-514350">
              <a:buFont typeface="+mj-lt"/>
              <a:buAutoNum type="arabicPeriod"/>
            </a:pPr>
            <a:r>
              <a:rPr lang="en-US" dirty="0"/>
              <a:t>Consider the evidence that is being offered.</a:t>
            </a:r>
          </a:p>
          <a:p>
            <a:pPr marL="971550" lvl="1" indent="-514350">
              <a:buFont typeface="+mj-lt"/>
              <a:buAutoNum type="arabicPeriod"/>
            </a:pPr>
            <a:endParaRPr lang="en-US" dirty="0"/>
          </a:p>
          <a:p>
            <a:pPr marL="971550" lvl="1" indent="-514350">
              <a:buFont typeface="+mj-lt"/>
              <a:buAutoNum type="arabicPeriod"/>
            </a:pPr>
            <a:r>
              <a:rPr lang="en-US" dirty="0"/>
              <a:t>Consider the allegations of the (Formal) Complaint.</a:t>
            </a:r>
          </a:p>
          <a:p>
            <a:pPr marL="971550" lvl="1" indent="-514350">
              <a:buFont typeface="+mj-lt"/>
              <a:buAutoNum type="arabicPeriod"/>
            </a:pPr>
            <a:endParaRPr lang="en-US" dirty="0"/>
          </a:p>
          <a:p>
            <a:pPr marL="971550" lvl="1" indent="-514350">
              <a:buFont typeface="+mj-lt"/>
              <a:buAutoNum type="arabicPeriod"/>
            </a:pPr>
            <a:r>
              <a:rPr lang="en-US" dirty="0"/>
              <a:t>Does the evidence that is being offered have the potential to prove or disprove the allegations?</a:t>
            </a:r>
          </a:p>
        </p:txBody>
      </p:sp>
    </p:spTree>
    <p:extLst>
      <p:ext uri="{BB962C8B-B14F-4D97-AF65-F5344CB8AC3E}">
        <p14:creationId xmlns:p14="http://schemas.microsoft.com/office/powerpoint/2010/main" val="22701167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849" y="23401"/>
            <a:ext cx="8600303" cy="983072"/>
          </a:xfrm>
        </p:spPr>
        <p:txBody>
          <a:bodyPr>
            <a:normAutofit/>
          </a:bodyPr>
          <a:lstStyle/>
          <a:p>
            <a:r>
              <a:rPr lang="en-US" sz="3600" dirty="0"/>
              <a:t>What Evidence Should</a:t>
            </a:r>
            <a:r>
              <a:rPr lang="en-US" sz="1200" dirty="0"/>
              <a:t> (not) </a:t>
            </a:r>
            <a:r>
              <a:rPr lang="en-US" sz="3600" dirty="0"/>
              <a:t>be Considered?</a:t>
            </a:r>
            <a:endParaRPr lang="en-US" sz="3600" cap="small" dirty="0"/>
          </a:p>
        </p:txBody>
      </p:sp>
      <p:sp>
        <p:nvSpPr>
          <p:cNvPr id="3" name="Content Placeholder 2"/>
          <p:cNvSpPr>
            <a:spLocks noGrp="1"/>
          </p:cNvSpPr>
          <p:nvPr>
            <p:ph idx="1"/>
          </p:nvPr>
        </p:nvSpPr>
        <p:spPr>
          <a:xfrm>
            <a:off x="1795849" y="1600201"/>
            <a:ext cx="4300152" cy="4242843"/>
          </a:xfrm>
        </p:spPr>
        <p:txBody>
          <a:bodyPr>
            <a:normAutofit fontScale="55000" lnSpcReduction="20000"/>
          </a:bodyPr>
          <a:lstStyle/>
          <a:p>
            <a:r>
              <a:rPr lang="en-US" dirty="0"/>
              <a:t>The formal rules of evidence do not apply; but </a:t>
            </a:r>
            <a:r>
              <a:rPr lang="en-US" b="1" dirty="0"/>
              <a:t>the evidence must be relevant.</a:t>
            </a:r>
          </a:p>
          <a:p>
            <a:r>
              <a:rPr lang="en-US" dirty="0"/>
              <a:t>Questions and evidence about the </a:t>
            </a:r>
            <a:r>
              <a:rPr lang="en-US" b="1" dirty="0"/>
              <a:t>Complainant’s pre-disposition or prior sexual behavior are not relevant</a:t>
            </a:r>
            <a:r>
              <a:rPr lang="en-US" dirty="0"/>
              <a:t>, unless offered to prove that someone other than the Respondent committed the alleged conduct.</a:t>
            </a:r>
          </a:p>
          <a:p>
            <a:r>
              <a:rPr lang="en-US" dirty="0"/>
              <a:t>Evidence concerning </a:t>
            </a:r>
            <a:r>
              <a:rPr lang="en-US" b="1" dirty="0"/>
              <a:t>specific incidents of the Complainant’s prior sexual behavior with respect to the Respondent is not relevant </a:t>
            </a:r>
            <a:r>
              <a:rPr lang="en-US" dirty="0"/>
              <a:t>unless it is offered to prove consent.</a:t>
            </a:r>
          </a:p>
          <a:p>
            <a:r>
              <a:rPr lang="en-US" b="1" dirty="0"/>
              <a:t>Character evidence is of limited utility </a:t>
            </a:r>
            <a:r>
              <a:rPr lang="en-US" dirty="0"/>
              <a:t>and should not be admitted unless relevant.</a:t>
            </a:r>
          </a:p>
          <a:p>
            <a:endParaRPr lang="en-US" dirty="0"/>
          </a:p>
        </p:txBody>
      </p:sp>
      <p:sp>
        <p:nvSpPr>
          <p:cNvPr id="4" name="Content Placeholder 2">
            <a:extLst>
              <a:ext uri="{FF2B5EF4-FFF2-40B4-BE49-F238E27FC236}">
                <a16:creationId xmlns:a16="http://schemas.microsoft.com/office/drawing/2014/main" id="{2316A6C8-1150-1A06-6A85-0BBF80C2DFA8}"/>
              </a:ext>
            </a:extLst>
          </p:cNvPr>
          <p:cNvSpPr txBox="1">
            <a:spLocks/>
          </p:cNvSpPr>
          <p:nvPr/>
        </p:nvSpPr>
        <p:spPr>
          <a:xfrm>
            <a:off x="6095999" y="1600201"/>
            <a:ext cx="4300152" cy="402175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solidFill>
                <a:prstClr val="black"/>
              </a:solidFill>
              <a:latin typeface="Arial" panose="020B0604020202020204"/>
            </a:endParaRPr>
          </a:p>
        </p:txBody>
      </p:sp>
      <p:sp>
        <p:nvSpPr>
          <p:cNvPr id="6" name="TextBox 5">
            <a:extLst>
              <a:ext uri="{FF2B5EF4-FFF2-40B4-BE49-F238E27FC236}">
                <a16:creationId xmlns:a16="http://schemas.microsoft.com/office/drawing/2014/main" id="{1C50C760-5FB7-DF70-A3B5-E0B076F64EFB}"/>
              </a:ext>
            </a:extLst>
          </p:cNvPr>
          <p:cNvSpPr txBox="1"/>
          <p:nvPr/>
        </p:nvSpPr>
        <p:spPr>
          <a:xfrm>
            <a:off x="6096001" y="1600201"/>
            <a:ext cx="4572000" cy="4247317"/>
          </a:xfrm>
          <a:prstGeom prst="rect">
            <a:avLst/>
          </a:prstGeom>
          <a:noFill/>
        </p:spPr>
        <p:txBody>
          <a:bodyPr wrap="square">
            <a:spAutoFit/>
          </a:bodyPr>
          <a:lstStyle/>
          <a:p>
            <a:pPr marL="285750" indent="-285750" defTabSz="457200">
              <a:buFont typeface="Arial" panose="020B0604020202020204" pitchFamily="34" charset="0"/>
              <a:buChar char="•"/>
            </a:pPr>
            <a:r>
              <a:rPr lang="en-US" b="1" dirty="0">
                <a:solidFill>
                  <a:prstClr val="black"/>
                </a:solidFill>
                <a:latin typeface="Arial" panose="020B0604020202020204"/>
              </a:rPr>
              <a:t>Incidents or behaviors of a party not directly related to the alleged conduct should not be considered </a:t>
            </a:r>
            <a:r>
              <a:rPr lang="en-US" dirty="0">
                <a:solidFill>
                  <a:prstClr val="black"/>
                </a:solidFill>
                <a:latin typeface="Arial" panose="020B0604020202020204"/>
              </a:rPr>
              <a:t>unless it shows a pattern of related misconduct that is deemed relevant.</a:t>
            </a:r>
          </a:p>
          <a:p>
            <a:pPr marL="285750" indent="-285750" defTabSz="457200">
              <a:buFont typeface="Arial" panose="020B0604020202020204" pitchFamily="34" charset="0"/>
              <a:buChar char="•"/>
            </a:pPr>
            <a:r>
              <a:rPr lang="en-US" b="1" dirty="0">
                <a:solidFill>
                  <a:prstClr val="black"/>
                </a:solidFill>
                <a:latin typeface="Arial" panose="020B0604020202020204"/>
              </a:rPr>
              <a:t>Records of a party </a:t>
            </a:r>
            <a:r>
              <a:rPr lang="en-US" dirty="0">
                <a:solidFill>
                  <a:prstClr val="black"/>
                </a:solidFill>
                <a:latin typeface="Arial" panose="020B0604020202020204"/>
              </a:rPr>
              <a:t>made or maintained by a physician or similar professional in connection with the provision of treatment to a party may not be used without the party’s express consent.</a:t>
            </a:r>
          </a:p>
          <a:p>
            <a:pPr marL="285750" indent="-285750" defTabSz="457200">
              <a:buFont typeface="Arial" panose="020B0604020202020204" pitchFamily="34" charset="0"/>
              <a:buChar char="•"/>
            </a:pPr>
            <a:r>
              <a:rPr lang="en-US" dirty="0">
                <a:solidFill>
                  <a:prstClr val="black"/>
                </a:solidFill>
                <a:latin typeface="Arial" panose="020B0604020202020204"/>
              </a:rPr>
              <a:t>Information protected </a:t>
            </a:r>
            <a:r>
              <a:rPr lang="en-US" b="1" dirty="0">
                <a:solidFill>
                  <a:prstClr val="black"/>
                </a:solidFill>
                <a:latin typeface="Arial" panose="020B0604020202020204"/>
              </a:rPr>
              <a:t>under a legally recognized privilege </a:t>
            </a:r>
            <a:r>
              <a:rPr lang="en-US" dirty="0">
                <a:solidFill>
                  <a:prstClr val="black"/>
                </a:solidFill>
                <a:latin typeface="Arial" panose="020B0604020202020204"/>
              </a:rPr>
              <a:t>shall not be allowed, relied upon or otherwise used unless the person holding the privilege has waived that privilege.</a:t>
            </a:r>
          </a:p>
        </p:txBody>
      </p:sp>
    </p:spTree>
    <p:extLst>
      <p:ext uri="{BB962C8B-B14F-4D97-AF65-F5344CB8AC3E}">
        <p14:creationId xmlns:p14="http://schemas.microsoft.com/office/powerpoint/2010/main" val="32173957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849" y="23401"/>
            <a:ext cx="8600303" cy="983072"/>
          </a:xfrm>
        </p:spPr>
        <p:txBody>
          <a:bodyPr>
            <a:normAutofit fontScale="90000"/>
          </a:bodyPr>
          <a:lstStyle/>
          <a:p>
            <a:r>
              <a:rPr lang="en-US" sz="3600" cap="small" dirty="0"/>
              <a:t>Questioning &amp; Cross-Examination </a:t>
            </a:r>
            <a:br>
              <a:rPr lang="en-US" sz="3600" cap="small" dirty="0"/>
            </a:br>
            <a:r>
              <a:rPr lang="en-US" sz="3600" cap="small" dirty="0"/>
              <a:t>under Title IX </a:t>
            </a:r>
            <a:r>
              <a:rPr lang="en-US" sz="3100" cap="small" dirty="0"/>
              <a:t>(600.030)</a:t>
            </a:r>
          </a:p>
        </p:txBody>
      </p:sp>
      <p:sp>
        <p:nvSpPr>
          <p:cNvPr id="3" name="Content Placeholder 2"/>
          <p:cNvSpPr>
            <a:spLocks noGrp="1"/>
          </p:cNvSpPr>
          <p:nvPr>
            <p:ph idx="1"/>
          </p:nvPr>
        </p:nvSpPr>
        <p:spPr>
          <a:xfrm>
            <a:off x="1795849" y="1600200"/>
            <a:ext cx="8686801" cy="4368114"/>
          </a:xfrm>
        </p:spPr>
        <p:txBody>
          <a:bodyPr>
            <a:normAutofit fontScale="70000" lnSpcReduction="20000"/>
          </a:bodyPr>
          <a:lstStyle/>
          <a:p>
            <a:r>
              <a:rPr lang="en-US" dirty="0"/>
              <a:t>A Party is subject to direct cross-examination by the other Party’s Advisor; the Parties may not directly question each other.</a:t>
            </a:r>
          </a:p>
          <a:p>
            <a:r>
              <a:rPr lang="en-US" dirty="0"/>
              <a:t>A Party’s Advisor will be permitted to ask the other Party and any witnesses relevant questions and follow-up questions, including those challenging credibility.</a:t>
            </a:r>
          </a:p>
          <a:p>
            <a:r>
              <a:rPr lang="en-US" dirty="0"/>
              <a:t>Before a Party or witness answers a question, the Hearing Officer must determine whether the question is relevant.</a:t>
            </a:r>
          </a:p>
          <a:p>
            <a:r>
              <a:rPr lang="en-US" dirty="0"/>
              <a:t>If a question is excluded as not relevant, the Hearing Officer must explain the decision to exclude that question.</a:t>
            </a:r>
          </a:p>
          <a:p>
            <a:r>
              <a:rPr lang="en-US" dirty="0"/>
              <a:t>Where the Hearing Officer permits a question to be answered, there is a presumption that the Hearing Officer found the question to be relevant.</a:t>
            </a:r>
          </a:p>
          <a:p>
            <a:r>
              <a:rPr lang="en-US" dirty="0"/>
              <a:t>The Parties’ Advisors may object to questions on limited grounds as set forth in the Rules of Decorum.</a:t>
            </a:r>
          </a:p>
          <a:p>
            <a:endParaRPr lang="en-US" dirty="0"/>
          </a:p>
        </p:txBody>
      </p:sp>
    </p:spTree>
    <p:extLst>
      <p:ext uri="{BB962C8B-B14F-4D97-AF65-F5344CB8AC3E}">
        <p14:creationId xmlns:p14="http://schemas.microsoft.com/office/powerpoint/2010/main" val="3668030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071084"/>
            <a:ext cx="10515600" cy="1084112"/>
          </a:xfrm>
        </p:spPr>
        <p:txBody>
          <a:bodyPr/>
          <a:lstStyle/>
          <a:p>
            <a:pPr algn="ctr"/>
            <a:r>
              <a:rPr lang="en-US" dirty="0"/>
              <a:t>Equity</a:t>
            </a:r>
            <a:br>
              <a:rPr lang="en-US" dirty="0"/>
            </a:br>
            <a:br>
              <a:rPr lang="en-US" sz="2000" dirty="0"/>
            </a:br>
            <a:r>
              <a:rPr lang="en-US" sz="2000" dirty="0">
                <a:solidFill>
                  <a:prstClr val="black"/>
                </a:solidFill>
              </a:rPr>
              <a:t>University of Missouri Statement of Nondiscrimination (CRR 600.010)</a:t>
            </a:r>
            <a:br>
              <a:rPr lang="en-US" sz="2000" dirty="0">
                <a:solidFill>
                  <a:prstClr val="black"/>
                </a:solidFill>
              </a:rPr>
            </a:br>
            <a:br>
              <a:rPr lang="en-US" sz="2000" dirty="0">
                <a:solidFill>
                  <a:prstClr val="black"/>
                </a:solidFill>
              </a:rPr>
            </a:br>
            <a:r>
              <a:rPr lang="en-US" sz="2000" b="0" dirty="0">
                <a:solidFill>
                  <a:srgbClr val="000000"/>
                </a:solidFill>
                <a:ea typeface="+mn-ea"/>
                <a:cs typeface="+mn-cs"/>
              </a:rPr>
              <a:t>The University of Missouri does not discriminate on the basis of: </a:t>
            </a:r>
            <a:br>
              <a:rPr lang="en-US" sz="2000" b="0" dirty="0">
                <a:solidFill>
                  <a:srgbClr val="000000"/>
                </a:solidFill>
                <a:ea typeface="+mn-ea"/>
                <a:cs typeface="+mn-cs"/>
              </a:rPr>
            </a:br>
            <a:br>
              <a:rPr lang="en-US" sz="2000" dirty="0">
                <a:solidFill>
                  <a:prstClr val="black"/>
                </a:solidFill>
              </a:rPr>
            </a:br>
            <a:endParaRPr lang="en-US" sz="2000" dirty="0"/>
          </a:p>
        </p:txBody>
      </p:sp>
      <p:sp>
        <p:nvSpPr>
          <p:cNvPr id="5" name="Content Placeholder 4">
            <a:extLst>
              <a:ext uri="{FF2B5EF4-FFF2-40B4-BE49-F238E27FC236}">
                <a16:creationId xmlns:a16="http://schemas.microsoft.com/office/drawing/2014/main" id="{C1E4249B-630B-4851-BF0B-6BA869CAB05E}"/>
              </a:ext>
            </a:extLst>
          </p:cNvPr>
          <p:cNvSpPr>
            <a:spLocks noGrp="1"/>
          </p:cNvSpPr>
          <p:nvPr>
            <p:ph idx="1"/>
          </p:nvPr>
        </p:nvSpPr>
        <p:spPr>
          <a:xfrm>
            <a:off x="2373702" y="2432641"/>
            <a:ext cx="8980098" cy="3839205"/>
          </a:xfrm>
        </p:spPr>
        <p:txBody>
          <a:bodyPr numCol="2">
            <a:normAutofit fontScale="92500" lnSpcReduction="10000"/>
          </a:bodyPr>
          <a:lstStyle/>
          <a:p>
            <a:pPr fontAlgn="base">
              <a:buClr>
                <a:srgbClr val="2D3D54"/>
              </a:buClr>
              <a:defRPr/>
            </a:pPr>
            <a:r>
              <a:rPr kumimoji="0" lang="en-US" sz="2500" b="1" i="0" u="none" strike="noStrike" kern="1200" cap="none" spc="0" normalizeH="0" baseline="0" noProof="0" dirty="0">
                <a:ln>
                  <a:noFill/>
                </a:ln>
                <a:solidFill>
                  <a:srgbClr val="000000"/>
                </a:solidFill>
                <a:effectLst/>
                <a:uLnTx/>
                <a:uFillTx/>
                <a:latin typeface="Arial" panose="020B0604020202020204"/>
                <a:ea typeface="+mn-ea"/>
                <a:cs typeface="+mn-cs"/>
              </a:rPr>
              <a:t>Race</a:t>
            </a:r>
          </a:p>
          <a:p>
            <a:pPr fontAlgn="base">
              <a:buClr>
                <a:srgbClr val="2D3D54"/>
              </a:buClr>
              <a:defRPr/>
            </a:pPr>
            <a:r>
              <a:rPr kumimoji="0" lang="en-US" sz="2500" b="1" i="0" u="none" strike="noStrike" kern="1200" cap="none" spc="0" normalizeH="0" baseline="0" noProof="0" dirty="0">
                <a:ln>
                  <a:noFill/>
                </a:ln>
                <a:solidFill>
                  <a:srgbClr val="000000"/>
                </a:solidFill>
                <a:effectLst/>
                <a:uLnTx/>
                <a:uFillTx/>
                <a:latin typeface="Arial" panose="020B0604020202020204"/>
                <a:ea typeface="+mn-ea"/>
                <a:cs typeface="+mn-cs"/>
              </a:rPr>
              <a:t>Color</a:t>
            </a:r>
          </a:p>
          <a:p>
            <a:pPr fontAlgn="base">
              <a:buClr>
                <a:srgbClr val="2D3D54"/>
              </a:buClr>
              <a:defRPr/>
            </a:pPr>
            <a:r>
              <a:rPr kumimoji="0" lang="en-US" sz="2500" b="1" i="0" u="none" strike="noStrike" kern="1200" cap="none" spc="0" normalizeH="0" baseline="0" noProof="0" dirty="0">
                <a:ln>
                  <a:noFill/>
                </a:ln>
                <a:solidFill>
                  <a:srgbClr val="000000"/>
                </a:solidFill>
                <a:effectLst/>
                <a:uLnTx/>
                <a:uFillTx/>
                <a:latin typeface="Arial" panose="020B0604020202020204"/>
                <a:ea typeface="+mn-ea"/>
                <a:cs typeface="+mn-cs"/>
              </a:rPr>
              <a:t>National </a:t>
            </a:r>
            <a:r>
              <a:rPr lang="en-US" sz="2500" b="1" dirty="0">
                <a:solidFill>
                  <a:srgbClr val="000000"/>
                </a:solidFill>
                <a:latin typeface="Arial" panose="020B0604020202020204"/>
              </a:rPr>
              <a:t>Origin</a:t>
            </a:r>
            <a:endParaRPr kumimoji="0" lang="en-US" sz="2500" b="1" i="0" u="none" strike="noStrike" kern="1200" cap="none" spc="0" normalizeH="0" baseline="0" noProof="0" dirty="0">
              <a:ln>
                <a:noFill/>
              </a:ln>
              <a:solidFill>
                <a:srgbClr val="000000"/>
              </a:solidFill>
              <a:effectLst/>
              <a:uLnTx/>
              <a:uFillTx/>
              <a:latin typeface="Arial" panose="020B0604020202020204"/>
              <a:ea typeface="+mn-ea"/>
              <a:cs typeface="+mn-cs"/>
            </a:endParaRPr>
          </a:p>
          <a:p>
            <a:pPr fontAlgn="base">
              <a:buClr>
                <a:srgbClr val="2D3D54"/>
              </a:buClr>
              <a:defRPr/>
            </a:pPr>
            <a:r>
              <a:rPr kumimoji="0" lang="en-US" sz="2500" b="1" i="0" u="none" strike="noStrike" kern="1200" cap="none" spc="0" normalizeH="0" baseline="0" noProof="0" dirty="0">
                <a:ln>
                  <a:noFill/>
                </a:ln>
                <a:solidFill>
                  <a:srgbClr val="000000"/>
                </a:solidFill>
                <a:effectLst/>
                <a:uLnTx/>
                <a:uFillTx/>
                <a:latin typeface="Arial" panose="020B0604020202020204"/>
                <a:ea typeface="+mn-ea"/>
                <a:cs typeface="+mn-cs"/>
              </a:rPr>
              <a:t>Ancestry</a:t>
            </a:r>
          </a:p>
          <a:p>
            <a:pPr fontAlgn="base">
              <a:buClr>
                <a:srgbClr val="2D3D54"/>
              </a:buClr>
              <a:defRPr/>
            </a:pPr>
            <a:r>
              <a:rPr lang="en-US" sz="2500" b="1" dirty="0">
                <a:solidFill>
                  <a:srgbClr val="000000"/>
                </a:solidFill>
                <a:latin typeface="Arial" panose="020B0604020202020204"/>
              </a:rPr>
              <a:t>Religion</a:t>
            </a:r>
            <a:endParaRPr kumimoji="0" lang="en-US" sz="2500" b="1" i="0" u="none" strike="noStrike" kern="1200" cap="none" spc="0" normalizeH="0" baseline="0" noProof="0" dirty="0">
              <a:ln>
                <a:noFill/>
              </a:ln>
              <a:solidFill>
                <a:srgbClr val="000000"/>
              </a:solidFill>
              <a:effectLst/>
              <a:uLnTx/>
              <a:uFillTx/>
              <a:latin typeface="Arial" panose="020B0604020202020204"/>
              <a:ea typeface="+mn-ea"/>
              <a:cs typeface="+mn-cs"/>
            </a:endParaRPr>
          </a:p>
          <a:p>
            <a:pPr fontAlgn="base">
              <a:buClr>
                <a:srgbClr val="2D3D54"/>
              </a:buClr>
              <a:defRPr/>
            </a:pPr>
            <a:r>
              <a:rPr kumimoji="0" lang="en-US" sz="2500" b="1" i="0" u="none" strike="noStrike" kern="1200" cap="none" spc="0" normalizeH="0" baseline="0" noProof="0" dirty="0">
                <a:ln>
                  <a:noFill/>
                </a:ln>
                <a:solidFill>
                  <a:srgbClr val="000000"/>
                </a:solidFill>
                <a:effectLst/>
                <a:uLnTx/>
                <a:uFillTx/>
                <a:latin typeface="Arial" panose="020B0604020202020204"/>
                <a:ea typeface="+mn-ea"/>
                <a:cs typeface="+mn-cs"/>
              </a:rPr>
              <a:t>Sex</a:t>
            </a:r>
          </a:p>
          <a:p>
            <a:pPr fontAlgn="base">
              <a:buClr>
                <a:srgbClr val="2D3D54"/>
              </a:buClr>
              <a:defRPr/>
            </a:pPr>
            <a:r>
              <a:rPr kumimoji="0" lang="en-US" sz="2500" b="1" i="0" u="none" strike="noStrike" kern="1200" cap="none" spc="0" normalizeH="0" baseline="0" noProof="0" dirty="0">
                <a:ln>
                  <a:noFill/>
                </a:ln>
                <a:solidFill>
                  <a:srgbClr val="000000"/>
                </a:solidFill>
                <a:effectLst/>
                <a:uLnTx/>
                <a:uFillTx/>
                <a:latin typeface="Arial" panose="020B0604020202020204"/>
                <a:ea typeface="+mn-ea"/>
                <a:cs typeface="+mn-cs"/>
              </a:rPr>
              <a:t>Pregnancy</a:t>
            </a:r>
          </a:p>
          <a:p>
            <a:pPr fontAlgn="base">
              <a:buClr>
                <a:srgbClr val="2D3D54"/>
              </a:buClr>
              <a:defRPr/>
            </a:pPr>
            <a:r>
              <a:rPr lang="en-US" sz="2500" b="1" dirty="0">
                <a:solidFill>
                  <a:srgbClr val="000000"/>
                </a:solidFill>
              </a:rPr>
              <a:t>Sexual Orientation</a:t>
            </a:r>
          </a:p>
          <a:p>
            <a:pPr marL="0" indent="0" fontAlgn="base">
              <a:buClr>
                <a:srgbClr val="2D3D54"/>
              </a:buClr>
              <a:buNone/>
              <a:defRPr/>
            </a:pPr>
            <a:r>
              <a:rPr lang="en-US" sz="2500" b="1" dirty="0">
                <a:solidFill>
                  <a:srgbClr val="000000"/>
                </a:solidFill>
              </a:rPr>
              <a:t> </a:t>
            </a:r>
          </a:p>
          <a:p>
            <a:pPr fontAlgn="base">
              <a:buClr>
                <a:srgbClr val="2D3D54"/>
              </a:buClr>
              <a:defRPr/>
            </a:pPr>
            <a:r>
              <a:rPr kumimoji="0" lang="en-US" sz="2500" b="1" i="0" u="none" strike="noStrike" kern="1200" cap="none" spc="0" normalizeH="0" baseline="0" noProof="0" dirty="0">
                <a:ln>
                  <a:noFill/>
                </a:ln>
                <a:solidFill>
                  <a:srgbClr val="000000"/>
                </a:solidFill>
                <a:effectLst/>
                <a:uLnTx/>
                <a:uFillTx/>
                <a:latin typeface="Arial" panose="020B0604020202020204"/>
                <a:ea typeface="+mn-ea"/>
                <a:cs typeface="+mn-cs"/>
              </a:rPr>
              <a:t>Gender </a:t>
            </a:r>
            <a:r>
              <a:rPr lang="en-US" sz="2500" b="1" dirty="0">
                <a:solidFill>
                  <a:srgbClr val="000000"/>
                </a:solidFill>
                <a:latin typeface="Arial" panose="020B0604020202020204"/>
              </a:rPr>
              <a:t>Identity</a:t>
            </a:r>
            <a:endParaRPr kumimoji="0" lang="en-US" sz="2500" b="1" i="0" u="none" strike="noStrike" kern="1200" cap="none" spc="0" normalizeH="0" baseline="0" noProof="0" dirty="0">
              <a:ln>
                <a:noFill/>
              </a:ln>
              <a:solidFill>
                <a:srgbClr val="000000"/>
              </a:solidFill>
              <a:effectLst/>
              <a:uLnTx/>
              <a:uFillTx/>
              <a:latin typeface="Arial" panose="020B0604020202020204"/>
              <a:ea typeface="+mn-ea"/>
              <a:cs typeface="+mn-cs"/>
            </a:endParaRPr>
          </a:p>
          <a:p>
            <a:pPr fontAlgn="base">
              <a:buClr>
                <a:srgbClr val="2D3D54"/>
              </a:buClr>
              <a:defRPr/>
            </a:pPr>
            <a:r>
              <a:rPr lang="en-US" sz="2500" b="1" dirty="0">
                <a:solidFill>
                  <a:srgbClr val="000000"/>
                </a:solidFill>
                <a:latin typeface="Arial" panose="020B0604020202020204"/>
              </a:rPr>
              <a:t>G</a:t>
            </a:r>
            <a:r>
              <a:rPr kumimoji="0" lang="en-US" sz="2500" b="1" i="0" u="none" strike="noStrike" kern="1200" cap="none" spc="0" normalizeH="0" baseline="0" noProof="0" dirty="0">
                <a:ln>
                  <a:noFill/>
                </a:ln>
                <a:solidFill>
                  <a:srgbClr val="000000"/>
                </a:solidFill>
                <a:effectLst/>
                <a:uLnTx/>
                <a:uFillTx/>
                <a:latin typeface="Arial" panose="020B0604020202020204"/>
                <a:ea typeface="+mn-ea"/>
                <a:cs typeface="+mn-cs"/>
              </a:rPr>
              <a:t>ender </a:t>
            </a:r>
            <a:r>
              <a:rPr lang="en-US" sz="2500" b="1" dirty="0">
                <a:solidFill>
                  <a:srgbClr val="000000"/>
                </a:solidFill>
                <a:latin typeface="Arial" panose="020B0604020202020204"/>
              </a:rPr>
              <a:t>Expression</a:t>
            </a:r>
            <a:endParaRPr kumimoji="0" lang="en-US" sz="2500" b="1" i="0" u="none" strike="noStrike" kern="1200" cap="none" spc="0" normalizeH="0" baseline="0" noProof="0" dirty="0">
              <a:ln>
                <a:noFill/>
              </a:ln>
              <a:solidFill>
                <a:srgbClr val="000000"/>
              </a:solidFill>
              <a:effectLst/>
              <a:uLnTx/>
              <a:uFillTx/>
              <a:latin typeface="Arial" panose="020B0604020202020204"/>
              <a:ea typeface="+mn-ea"/>
              <a:cs typeface="+mn-cs"/>
            </a:endParaRPr>
          </a:p>
          <a:p>
            <a:pPr fontAlgn="base">
              <a:buClr>
                <a:srgbClr val="2D3D54"/>
              </a:buClr>
              <a:defRPr/>
            </a:pPr>
            <a:r>
              <a:rPr lang="en-US" sz="2500" b="1" dirty="0">
                <a:solidFill>
                  <a:srgbClr val="000000"/>
                </a:solidFill>
                <a:latin typeface="Arial" panose="020B0604020202020204"/>
              </a:rPr>
              <a:t>Age</a:t>
            </a:r>
            <a:endParaRPr kumimoji="0" lang="en-US" sz="2500" b="1" i="0" u="none" strike="noStrike" kern="1200" cap="none" spc="0" normalizeH="0" baseline="0" noProof="0" dirty="0">
              <a:ln>
                <a:noFill/>
              </a:ln>
              <a:solidFill>
                <a:srgbClr val="000000"/>
              </a:solidFill>
              <a:effectLst/>
              <a:uLnTx/>
              <a:uFillTx/>
              <a:latin typeface="Arial" panose="020B0604020202020204"/>
              <a:ea typeface="+mn-ea"/>
              <a:cs typeface="+mn-cs"/>
            </a:endParaRPr>
          </a:p>
          <a:p>
            <a:pPr fontAlgn="base">
              <a:buClr>
                <a:srgbClr val="2D3D54"/>
              </a:buClr>
              <a:defRPr/>
            </a:pPr>
            <a:r>
              <a:rPr lang="en-US" sz="2500" b="1" dirty="0">
                <a:solidFill>
                  <a:srgbClr val="000000"/>
                </a:solidFill>
                <a:latin typeface="Arial" panose="020B0604020202020204"/>
              </a:rPr>
              <a:t>Disability</a:t>
            </a:r>
            <a:endParaRPr kumimoji="0" lang="en-US" sz="2500" b="1" i="0" u="none" strike="noStrike" kern="1200" cap="none" spc="0" normalizeH="0" baseline="0" noProof="0" dirty="0">
              <a:ln>
                <a:noFill/>
              </a:ln>
              <a:solidFill>
                <a:srgbClr val="000000"/>
              </a:solidFill>
              <a:effectLst/>
              <a:uLnTx/>
              <a:uFillTx/>
              <a:latin typeface="Arial" panose="020B0604020202020204"/>
              <a:ea typeface="+mn-ea"/>
              <a:cs typeface="+mn-cs"/>
            </a:endParaRPr>
          </a:p>
          <a:p>
            <a:pPr fontAlgn="base">
              <a:buClr>
                <a:srgbClr val="2D3D54"/>
              </a:buClr>
              <a:defRPr/>
            </a:pPr>
            <a:r>
              <a:rPr lang="en-US" sz="2500" b="1" dirty="0">
                <a:solidFill>
                  <a:srgbClr val="000000"/>
                </a:solidFill>
                <a:latin typeface="Arial" panose="020B0604020202020204"/>
              </a:rPr>
              <a:t>Protected Veteran S</a:t>
            </a:r>
            <a:r>
              <a:rPr kumimoji="0" lang="en-US" sz="2500" b="1" i="0" u="none" strike="noStrike" kern="1200" cap="none" spc="0" normalizeH="0" baseline="0" noProof="0" dirty="0">
                <a:ln>
                  <a:noFill/>
                </a:ln>
                <a:solidFill>
                  <a:srgbClr val="000000"/>
                </a:solidFill>
                <a:effectLst/>
                <a:uLnTx/>
                <a:uFillTx/>
                <a:latin typeface="Arial" panose="020B0604020202020204"/>
                <a:ea typeface="+mn-ea"/>
                <a:cs typeface="+mn-cs"/>
              </a:rPr>
              <a:t>tatus</a:t>
            </a:r>
          </a:p>
          <a:p>
            <a:pPr fontAlgn="base">
              <a:buClr>
                <a:srgbClr val="2D3D54"/>
              </a:buClr>
              <a:defRPr/>
            </a:pPr>
            <a:r>
              <a:rPr kumimoji="0" lang="en-US" sz="1900" i="0" u="none" strike="noStrike" kern="1200" cap="none" spc="0" normalizeH="0" baseline="0" noProof="0" dirty="0">
                <a:ln>
                  <a:noFill/>
                </a:ln>
                <a:solidFill>
                  <a:srgbClr val="000000"/>
                </a:solidFill>
                <a:effectLst/>
                <a:uLnTx/>
                <a:uFillTx/>
                <a:latin typeface="Arial" panose="020B0604020202020204"/>
                <a:ea typeface="+mn-ea"/>
                <a:cs typeface="+mn-cs"/>
              </a:rPr>
              <a:t>any other status protected by applicable state or federal law. </a:t>
            </a:r>
          </a:p>
          <a:p>
            <a:pPr>
              <a:buClr>
                <a:srgbClr val="2D3D54"/>
              </a:buClr>
              <a:defRPr/>
            </a:pPr>
            <a:endPar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457200" lvl="1" indent="0">
              <a:buNone/>
            </a:pPr>
            <a:endParaRPr lang="en-US" dirty="0"/>
          </a:p>
        </p:txBody>
      </p:sp>
    </p:spTree>
    <p:extLst>
      <p:ext uri="{BB962C8B-B14F-4D97-AF65-F5344CB8AC3E}">
        <p14:creationId xmlns:p14="http://schemas.microsoft.com/office/powerpoint/2010/main" val="37038316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849" y="23401"/>
            <a:ext cx="8600303" cy="983072"/>
          </a:xfrm>
        </p:spPr>
        <p:txBody>
          <a:bodyPr>
            <a:normAutofit fontScale="90000"/>
          </a:bodyPr>
          <a:lstStyle/>
          <a:p>
            <a:r>
              <a:rPr lang="en-US" sz="3600" cap="small" dirty="0"/>
              <a:t>Questioning &amp; Cross-Examination </a:t>
            </a:r>
            <a:br>
              <a:rPr lang="en-US" sz="3600" cap="small" dirty="0"/>
            </a:br>
            <a:r>
              <a:rPr lang="en-US" sz="3600" cap="small" dirty="0"/>
              <a:t>under Title IX </a:t>
            </a:r>
            <a:r>
              <a:rPr lang="en-US" sz="2800" cap="small" dirty="0"/>
              <a:t>(600.030)</a:t>
            </a:r>
            <a:endParaRPr lang="en-US" sz="3600" cap="small" dirty="0"/>
          </a:p>
        </p:txBody>
      </p:sp>
      <p:sp>
        <p:nvSpPr>
          <p:cNvPr id="3" name="Content Placeholder 2"/>
          <p:cNvSpPr>
            <a:spLocks noGrp="1"/>
          </p:cNvSpPr>
          <p:nvPr>
            <p:ph idx="1"/>
          </p:nvPr>
        </p:nvSpPr>
        <p:spPr>
          <a:xfrm>
            <a:off x="1795849" y="1600201"/>
            <a:ext cx="8686801" cy="4021755"/>
          </a:xfrm>
        </p:spPr>
        <p:txBody>
          <a:bodyPr>
            <a:normAutofit fontScale="85000" lnSpcReduction="10000"/>
          </a:bodyPr>
          <a:lstStyle/>
          <a:p>
            <a:r>
              <a:rPr lang="en-US" dirty="0"/>
              <a:t>No Party or witness can be forced to participate in the 600.030 process, including testifying at a hearing.</a:t>
            </a:r>
          </a:p>
          <a:p>
            <a:r>
              <a:rPr lang="en-US" dirty="0"/>
              <a:t>If a Party or witness fails to submit to cross-examination at a hearing, the Hearing Panel shall not rely on any statement of that Party or witness in reaching a determination regarding responsibility.</a:t>
            </a:r>
          </a:p>
          <a:p>
            <a:r>
              <a:rPr lang="en-US" dirty="0"/>
              <a:t>The Hearing Panel shall not draw any inference about the determination regarding responsibility based solely on a Party’s or witness’s failure to submit to cross-examination.</a:t>
            </a:r>
          </a:p>
          <a:p>
            <a:endParaRPr lang="en-US" dirty="0"/>
          </a:p>
        </p:txBody>
      </p:sp>
    </p:spTree>
    <p:extLst>
      <p:ext uri="{BB962C8B-B14F-4D97-AF65-F5344CB8AC3E}">
        <p14:creationId xmlns:p14="http://schemas.microsoft.com/office/powerpoint/2010/main" val="6952007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849" y="23401"/>
            <a:ext cx="8600303" cy="983072"/>
          </a:xfrm>
        </p:spPr>
        <p:txBody>
          <a:bodyPr>
            <a:normAutofit fontScale="90000"/>
          </a:bodyPr>
          <a:lstStyle/>
          <a:p>
            <a:r>
              <a:rPr lang="en-US" sz="3600" cap="small" dirty="0"/>
              <a:t>Questioning under Equity </a:t>
            </a:r>
            <a:br>
              <a:rPr lang="en-US" sz="3600" cap="small" dirty="0"/>
            </a:br>
            <a:r>
              <a:rPr lang="en-US" sz="3100" cap="small" dirty="0"/>
              <a:t>(600.040/600.050)</a:t>
            </a:r>
          </a:p>
        </p:txBody>
      </p:sp>
      <p:sp>
        <p:nvSpPr>
          <p:cNvPr id="3" name="Content Placeholder 2"/>
          <p:cNvSpPr>
            <a:spLocks noGrp="1"/>
          </p:cNvSpPr>
          <p:nvPr>
            <p:ph idx="1"/>
          </p:nvPr>
        </p:nvSpPr>
        <p:spPr>
          <a:xfrm>
            <a:off x="1795849" y="1223320"/>
            <a:ext cx="8686801" cy="4819135"/>
          </a:xfrm>
        </p:spPr>
        <p:txBody>
          <a:bodyPr>
            <a:normAutofit fontScale="25000" lnSpcReduction="20000"/>
          </a:bodyPr>
          <a:lstStyle/>
          <a:p>
            <a:r>
              <a:rPr lang="en-US" sz="7200" dirty="0"/>
              <a:t>Under the 600.040 hearing process:</a:t>
            </a:r>
          </a:p>
          <a:p>
            <a:pPr marL="457200" lvl="1"/>
            <a:r>
              <a:rPr lang="en-US" sz="7200" dirty="0"/>
              <a:t>Parties will be provided the opportunity to present facts and arguments in full and question all present witnesses during the hearing.</a:t>
            </a:r>
          </a:p>
          <a:p>
            <a:pPr marL="457200" lvl="1"/>
            <a:r>
              <a:rPr lang="en-US" sz="7200" dirty="0"/>
              <a:t>Parties may submit questions for each other to the Hearing Panel Chair, who will determine if the questions are relevant and appropriate, and if so, will ask the questions on behalf of the submitting Party.</a:t>
            </a:r>
          </a:p>
          <a:p>
            <a:pPr marL="457200" lvl="1"/>
            <a:r>
              <a:rPr lang="en-US" sz="7200" dirty="0"/>
              <a:t>If both Parties request the opportunity, direct questioning between the Parties will be permitted.</a:t>
            </a:r>
          </a:p>
          <a:p>
            <a:pPr marL="457200" lvl="1"/>
            <a:r>
              <a:rPr lang="en-US" sz="7200" dirty="0"/>
              <a:t>Advisors are present solely to advise their Party, and may not participate directly in the hearing.</a:t>
            </a:r>
          </a:p>
          <a:p>
            <a:pPr marL="457200" lvl="1"/>
            <a:r>
              <a:rPr lang="en-US" sz="7200" dirty="0"/>
              <a:t>The Chair of the Hearing Panel, in consultation with the Parties and investigators, may decide in advance of the hearing that certain witnesses do not need to be physically present if their testimony can be adequately summarized by the Investigator(s) in the investigative report or during the hearing.  All Parties will have ample opportunity to present facts and arguments in full and question all present witnesses during the hearing, though formal cross-examination is not used between the Parties. </a:t>
            </a:r>
          </a:p>
          <a:p>
            <a:pPr marL="457200" lvl="1" indent="0">
              <a:buNone/>
            </a:pPr>
            <a:endParaRPr lang="en-US" sz="4000" dirty="0"/>
          </a:p>
          <a:p>
            <a:r>
              <a:rPr lang="en-US" sz="7200" dirty="0"/>
              <a:t>Under the 600.050 process, there is no hearing; Parties may submit questions         </a:t>
            </a:r>
          </a:p>
          <a:p>
            <a:pPr marL="0" indent="0">
              <a:buNone/>
            </a:pPr>
            <a:r>
              <a:rPr lang="en-US" sz="7200" dirty="0"/>
              <a:t>             for the other party to be asked by the decision-makers.</a:t>
            </a:r>
          </a:p>
          <a:p>
            <a:pPr marL="0" indent="0">
              <a:buNone/>
            </a:pPr>
            <a:endParaRPr lang="en-US" dirty="0"/>
          </a:p>
        </p:txBody>
      </p:sp>
    </p:spTree>
    <p:extLst>
      <p:ext uri="{BB962C8B-B14F-4D97-AF65-F5344CB8AC3E}">
        <p14:creationId xmlns:p14="http://schemas.microsoft.com/office/powerpoint/2010/main" val="36233794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EB93B-158A-6979-484E-C2A9DDBE3C1A}"/>
              </a:ext>
            </a:extLst>
          </p:cNvPr>
          <p:cNvSpPr>
            <a:spLocks noGrp="1"/>
          </p:cNvSpPr>
          <p:nvPr>
            <p:ph type="title"/>
          </p:nvPr>
        </p:nvSpPr>
        <p:spPr/>
        <p:txBody>
          <a:bodyPr/>
          <a:lstStyle/>
          <a:p>
            <a:pPr algn="ctr"/>
            <a:r>
              <a:rPr lang="en-US" b="0" cap="small" dirty="0"/>
              <a:t>Burden of Proof</a:t>
            </a:r>
          </a:p>
        </p:txBody>
      </p:sp>
      <p:sp>
        <p:nvSpPr>
          <p:cNvPr id="3" name="Text Placeholder 2">
            <a:extLst>
              <a:ext uri="{FF2B5EF4-FFF2-40B4-BE49-F238E27FC236}">
                <a16:creationId xmlns:a16="http://schemas.microsoft.com/office/drawing/2014/main" id="{54610885-E8D6-60FF-BCA7-20D6D3837E81}"/>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264908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11C2D-72EF-83E2-2EBC-BD907F5E799C}"/>
              </a:ext>
            </a:extLst>
          </p:cNvPr>
          <p:cNvSpPr>
            <a:spLocks noGrp="1"/>
          </p:cNvSpPr>
          <p:nvPr>
            <p:ph type="title"/>
          </p:nvPr>
        </p:nvSpPr>
        <p:spPr>
          <a:xfrm>
            <a:off x="4736756" y="0"/>
            <a:ext cx="7316874" cy="1162050"/>
          </a:xfrm>
        </p:spPr>
        <p:txBody>
          <a:bodyPr anchor="ctr">
            <a:normAutofit/>
          </a:bodyPr>
          <a:lstStyle/>
          <a:p>
            <a:r>
              <a:rPr lang="en-US" sz="3000" b="0" cap="small" dirty="0"/>
              <a:t>Burden of Proof</a:t>
            </a:r>
          </a:p>
        </p:txBody>
      </p:sp>
      <p:sp>
        <p:nvSpPr>
          <p:cNvPr id="3" name="Content Placeholder 2">
            <a:extLst>
              <a:ext uri="{FF2B5EF4-FFF2-40B4-BE49-F238E27FC236}">
                <a16:creationId xmlns:a16="http://schemas.microsoft.com/office/drawing/2014/main" id="{A687910A-07A9-C68E-4603-50D3018F35BA}"/>
              </a:ext>
            </a:extLst>
          </p:cNvPr>
          <p:cNvSpPr>
            <a:spLocks noGrp="1"/>
          </p:cNvSpPr>
          <p:nvPr>
            <p:ph idx="1"/>
          </p:nvPr>
        </p:nvSpPr>
        <p:spPr>
          <a:xfrm>
            <a:off x="6235873" y="1408893"/>
            <a:ext cx="3332377" cy="4311194"/>
          </a:xfrm>
        </p:spPr>
        <p:txBody>
          <a:bodyPr anchor="ctr"/>
          <a:lstStyle/>
          <a:p>
            <a:pPr marL="0" indent="0" algn="ctr">
              <a:buNone/>
            </a:pPr>
            <a:endParaRPr lang="en-US" sz="2600" dirty="0"/>
          </a:p>
          <a:p>
            <a:pPr marL="0" indent="0" algn="ctr">
              <a:buNone/>
            </a:pPr>
            <a:endParaRPr lang="en-US" sz="2600" dirty="0"/>
          </a:p>
          <a:p>
            <a:pPr marL="0" indent="0" algn="ctr">
              <a:buNone/>
            </a:pPr>
            <a:r>
              <a:rPr lang="en-US" sz="2600" dirty="0"/>
              <a:t>The level of certainty and the degree of evidence necessary to establish a violation of policy.</a:t>
            </a:r>
          </a:p>
          <a:p>
            <a:endParaRPr lang="en-US" dirty="0"/>
          </a:p>
        </p:txBody>
      </p:sp>
      <p:sp>
        <p:nvSpPr>
          <p:cNvPr id="4" name="Text Placeholder 3">
            <a:extLst>
              <a:ext uri="{FF2B5EF4-FFF2-40B4-BE49-F238E27FC236}">
                <a16:creationId xmlns:a16="http://schemas.microsoft.com/office/drawing/2014/main" id="{FC8BEBF7-8012-43AC-572C-568004B94AE8}"/>
              </a:ext>
            </a:extLst>
          </p:cNvPr>
          <p:cNvSpPr>
            <a:spLocks noGrp="1"/>
          </p:cNvSpPr>
          <p:nvPr>
            <p:ph type="body" sz="half" idx="2"/>
          </p:nvPr>
        </p:nvSpPr>
        <p:spPr>
          <a:xfrm>
            <a:off x="2623752" y="1989920"/>
            <a:ext cx="3008313" cy="3149143"/>
          </a:xfrm>
        </p:spPr>
        <p:txBody>
          <a:bodyPr anchor="ctr">
            <a:normAutofit/>
          </a:bodyPr>
          <a:lstStyle/>
          <a:p>
            <a:pPr algn="ctr"/>
            <a:r>
              <a:rPr lang="en-US" sz="2800" dirty="0"/>
              <a:t>What is “Burden of Proof?”</a:t>
            </a:r>
          </a:p>
        </p:txBody>
      </p:sp>
    </p:spTree>
    <p:extLst>
      <p:ext uri="{BB962C8B-B14F-4D97-AF65-F5344CB8AC3E}">
        <p14:creationId xmlns:p14="http://schemas.microsoft.com/office/powerpoint/2010/main" val="13074777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849" y="23401"/>
            <a:ext cx="8600303" cy="983072"/>
          </a:xfrm>
        </p:spPr>
        <p:txBody>
          <a:bodyPr>
            <a:normAutofit/>
          </a:bodyPr>
          <a:lstStyle/>
          <a:p>
            <a:r>
              <a:rPr lang="en-US" sz="3600" cap="small" dirty="0"/>
              <a:t>Common Burdens of Proof</a:t>
            </a:r>
            <a:endParaRPr lang="en-US" sz="3100" cap="small" dirty="0"/>
          </a:p>
        </p:txBody>
      </p:sp>
      <p:sp>
        <p:nvSpPr>
          <p:cNvPr id="3" name="Content Placeholder 2"/>
          <p:cNvSpPr>
            <a:spLocks noGrp="1"/>
          </p:cNvSpPr>
          <p:nvPr>
            <p:ph idx="1"/>
          </p:nvPr>
        </p:nvSpPr>
        <p:spPr>
          <a:xfrm>
            <a:off x="1795849" y="1600201"/>
            <a:ext cx="8686801" cy="4021755"/>
          </a:xfrm>
        </p:spPr>
        <p:txBody>
          <a:bodyPr>
            <a:normAutofit/>
          </a:bodyPr>
          <a:lstStyle/>
          <a:p>
            <a:pPr>
              <a:lnSpc>
                <a:spcPct val="150000"/>
              </a:lnSpc>
              <a:buFont typeface="Wingdings" panose="05000000000000000000" pitchFamily="2" charset="2"/>
              <a:buChar char="Ø"/>
            </a:pPr>
            <a:r>
              <a:rPr lang="en-US" sz="2200" i="1" dirty="0"/>
              <a:t>Beyond a Reasonable Doubt</a:t>
            </a:r>
            <a:r>
              <a:rPr lang="en-US" sz="2200" dirty="0"/>
              <a:t>:  “firmly convinced”</a:t>
            </a:r>
          </a:p>
          <a:p>
            <a:pPr>
              <a:lnSpc>
                <a:spcPct val="150000"/>
              </a:lnSpc>
              <a:buFont typeface="Wingdings" panose="05000000000000000000" pitchFamily="2" charset="2"/>
              <a:buChar char="Ø"/>
            </a:pPr>
            <a:r>
              <a:rPr lang="en-US" sz="2200" i="1" dirty="0"/>
              <a:t>Clear and Convincing</a:t>
            </a:r>
            <a:r>
              <a:rPr lang="en-US" sz="2200" dirty="0"/>
              <a:t>:  “substantially more likely than not”</a:t>
            </a:r>
          </a:p>
          <a:p>
            <a:pPr marL="0" indent="0">
              <a:lnSpc>
                <a:spcPct val="150000"/>
              </a:lnSpc>
              <a:buNone/>
            </a:pPr>
            <a:endParaRPr lang="en-US" sz="2200" dirty="0"/>
          </a:p>
          <a:p>
            <a:pPr>
              <a:lnSpc>
                <a:spcPct val="150000"/>
              </a:lnSpc>
              <a:buFont typeface="Wingdings" panose="05000000000000000000" pitchFamily="2" charset="2"/>
              <a:buChar char="Ø"/>
            </a:pPr>
            <a:r>
              <a:rPr lang="en-US" sz="2200" b="1" u="sng" dirty="0"/>
              <a:t>Preponderance of the Evidence</a:t>
            </a:r>
            <a:r>
              <a:rPr lang="en-US" sz="2200" dirty="0"/>
              <a:t>: “more likely than not”; 50%+</a:t>
            </a:r>
          </a:p>
          <a:p>
            <a:pPr lvl="1">
              <a:buFont typeface="Wingdings" panose="05000000000000000000" pitchFamily="2" charset="2"/>
              <a:buChar char="Ø"/>
            </a:pPr>
            <a:r>
              <a:rPr lang="en-US" sz="2300" i="1" dirty="0"/>
              <a:t>This is the standard of proof in the Title IX and Equity Resolution processes.</a:t>
            </a:r>
          </a:p>
          <a:p>
            <a:pPr marL="0" indent="0">
              <a:buNone/>
            </a:pPr>
            <a:endParaRPr lang="en-US" dirty="0"/>
          </a:p>
        </p:txBody>
      </p:sp>
    </p:spTree>
    <p:extLst>
      <p:ext uri="{BB962C8B-B14F-4D97-AF65-F5344CB8AC3E}">
        <p14:creationId xmlns:p14="http://schemas.microsoft.com/office/powerpoint/2010/main" val="21851680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849" y="23401"/>
            <a:ext cx="8600303" cy="983072"/>
          </a:xfrm>
        </p:spPr>
        <p:txBody>
          <a:bodyPr>
            <a:normAutofit/>
          </a:bodyPr>
          <a:lstStyle/>
          <a:p>
            <a:r>
              <a:rPr lang="en-US" sz="3600" cap="small" dirty="0"/>
              <a:t>Preponderance of the Evidence</a:t>
            </a:r>
            <a:endParaRPr lang="en-US" sz="3100" cap="small" dirty="0"/>
          </a:p>
        </p:txBody>
      </p:sp>
      <p:sp>
        <p:nvSpPr>
          <p:cNvPr id="3" name="Content Placeholder 2"/>
          <p:cNvSpPr>
            <a:spLocks noGrp="1"/>
          </p:cNvSpPr>
          <p:nvPr>
            <p:ph idx="1"/>
          </p:nvPr>
        </p:nvSpPr>
        <p:spPr>
          <a:xfrm>
            <a:off x="1795849" y="1600201"/>
            <a:ext cx="8686801" cy="4021755"/>
          </a:xfrm>
        </p:spPr>
        <p:txBody>
          <a:bodyPr>
            <a:normAutofit fontScale="92500" lnSpcReduction="10000"/>
          </a:bodyPr>
          <a:lstStyle/>
          <a:p>
            <a:r>
              <a:rPr lang="en-US" sz="3600" dirty="0"/>
              <a:t>This preponderance is based on the </a:t>
            </a:r>
            <a:r>
              <a:rPr lang="en-US" sz="3600" b="1" dirty="0"/>
              <a:t>more convincing evidence and its probable truth or accuracy and not on the amount of evidence</a:t>
            </a:r>
            <a:r>
              <a:rPr lang="en-US" sz="3600" dirty="0"/>
              <a:t>. ... A preponderance of evidence has been described as “just enough” evidence to make it more likely that the fact the claimant seeks to prove is true.</a:t>
            </a:r>
          </a:p>
          <a:p>
            <a:endParaRPr lang="en-US" dirty="0"/>
          </a:p>
        </p:txBody>
      </p:sp>
    </p:spTree>
    <p:extLst>
      <p:ext uri="{BB962C8B-B14F-4D97-AF65-F5344CB8AC3E}">
        <p14:creationId xmlns:p14="http://schemas.microsoft.com/office/powerpoint/2010/main" val="21263493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089626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BB45B-BD0D-4121-BEA8-E471B55C1921}"/>
              </a:ext>
            </a:extLst>
          </p:cNvPr>
          <p:cNvSpPr>
            <a:spLocks noGrp="1"/>
          </p:cNvSpPr>
          <p:nvPr>
            <p:ph type="ctrTitle"/>
          </p:nvPr>
        </p:nvSpPr>
        <p:spPr/>
        <p:txBody>
          <a:bodyPr>
            <a:normAutofit/>
          </a:bodyPr>
          <a:lstStyle/>
          <a:p>
            <a:r>
              <a:rPr lang="en-US" dirty="0"/>
              <a:t>Findings, Sanctions and Remedial Actions</a:t>
            </a:r>
          </a:p>
        </p:txBody>
      </p:sp>
      <p:sp>
        <p:nvSpPr>
          <p:cNvPr id="3" name="Subtitle 2">
            <a:extLst>
              <a:ext uri="{FF2B5EF4-FFF2-40B4-BE49-F238E27FC236}">
                <a16:creationId xmlns:a16="http://schemas.microsoft.com/office/drawing/2014/main" id="{9BD49194-562D-4412-9862-63B00FC7D0DB}"/>
              </a:ext>
            </a:extLst>
          </p:cNvPr>
          <p:cNvSpPr>
            <a:spLocks noGrp="1"/>
          </p:cNvSpPr>
          <p:nvPr>
            <p:ph type="subTitle" idx="1"/>
          </p:nvPr>
        </p:nvSpPr>
        <p:spPr/>
        <p:txBody>
          <a:bodyPr/>
          <a:lstStyle/>
          <a:p>
            <a:endParaRPr lang="en-US" dirty="0"/>
          </a:p>
          <a:p>
            <a:r>
              <a:rPr lang="en-US" dirty="0"/>
              <a:t>December 2023</a:t>
            </a:r>
          </a:p>
        </p:txBody>
      </p:sp>
    </p:spTree>
    <p:extLst>
      <p:ext uri="{BB962C8B-B14F-4D97-AF65-F5344CB8AC3E}">
        <p14:creationId xmlns:p14="http://schemas.microsoft.com/office/powerpoint/2010/main" val="22473400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1E9E6-FDE0-4036-AE3E-D6C788FE9A12}"/>
              </a:ext>
            </a:extLst>
          </p:cNvPr>
          <p:cNvSpPr>
            <a:spLocks noGrp="1"/>
          </p:cNvSpPr>
          <p:nvPr>
            <p:ph type="title"/>
          </p:nvPr>
        </p:nvSpPr>
        <p:spPr>
          <a:xfrm>
            <a:off x="838200" y="136525"/>
            <a:ext cx="10515600" cy="1325563"/>
          </a:xfrm>
        </p:spPr>
        <p:txBody>
          <a:bodyPr/>
          <a:lstStyle/>
          <a:p>
            <a:r>
              <a:rPr lang="en-US" dirty="0"/>
              <a:t>Findings of the Hearing Panel</a:t>
            </a:r>
          </a:p>
        </p:txBody>
      </p:sp>
      <p:sp>
        <p:nvSpPr>
          <p:cNvPr id="3" name="Content Placeholder 2">
            <a:extLst>
              <a:ext uri="{FF2B5EF4-FFF2-40B4-BE49-F238E27FC236}">
                <a16:creationId xmlns:a16="http://schemas.microsoft.com/office/drawing/2014/main" id="{FD8FEB41-4609-406D-9D75-A60C0C16179A}"/>
              </a:ext>
            </a:extLst>
          </p:cNvPr>
          <p:cNvSpPr>
            <a:spLocks noGrp="1"/>
          </p:cNvSpPr>
          <p:nvPr>
            <p:ph idx="1"/>
          </p:nvPr>
        </p:nvSpPr>
        <p:spPr>
          <a:xfrm>
            <a:off x="838200" y="1391055"/>
            <a:ext cx="10515600" cy="4549072"/>
          </a:xfrm>
        </p:spPr>
        <p:txBody>
          <a:bodyPr>
            <a:normAutofit/>
          </a:bodyPr>
          <a:lstStyle/>
          <a:p>
            <a:r>
              <a:rPr lang="en-US" dirty="0"/>
              <a:t>Standard of proof is </a:t>
            </a:r>
            <a:r>
              <a:rPr lang="en-US" b="1" dirty="0"/>
              <a:t>preponderance of the evidence</a:t>
            </a:r>
            <a:r>
              <a:rPr lang="en-US" dirty="0"/>
              <a:t>.</a:t>
            </a:r>
          </a:p>
          <a:p>
            <a:r>
              <a:rPr lang="en-US" dirty="0"/>
              <a:t>The written decision should have the following:</a:t>
            </a:r>
          </a:p>
          <a:p>
            <a:pPr lvl="1"/>
            <a:r>
              <a:rPr lang="en-US" dirty="0"/>
              <a:t>Identification of the allegations. </a:t>
            </a:r>
          </a:p>
          <a:p>
            <a:pPr lvl="1"/>
            <a:r>
              <a:rPr lang="en-US" dirty="0"/>
              <a:t>A description of the procedural steps;</a:t>
            </a:r>
          </a:p>
          <a:p>
            <a:pPr lvl="1"/>
            <a:r>
              <a:rPr lang="en-US" dirty="0"/>
              <a:t>Findings of fact supporting the determination;</a:t>
            </a:r>
          </a:p>
          <a:p>
            <a:pPr lvl="1"/>
            <a:r>
              <a:rPr lang="en-US" dirty="0"/>
              <a:t>Conclusions regarding the application of the policies to the facts;</a:t>
            </a:r>
          </a:p>
          <a:p>
            <a:pPr lvl="1"/>
            <a:r>
              <a:rPr lang="en-US" dirty="0"/>
              <a:t>Statement of and rationale for the result as to each on each allegation</a:t>
            </a:r>
          </a:p>
          <a:p>
            <a:pPr lvl="1"/>
            <a:r>
              <a:rPr lang="en-US" dirty="0"/>
              <a:t>If panel finds Respondent responsible, report should include sanctions and remedies, if any.</a:t>
            </a:r>
          </a:p>
          <a:p>
            <a:pPr lvl="1"/>
            <a:r>
              <a:rPr lang="en-US" dirty="0"/>
              <a:t>The procedures and permissible bases for the Complainant and the Respondent to appeal.</a:t>
            </a:r>
            <a:endParaRPr lang="en-US" sz="2000"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23B51C45-6059-4260-8378-12CE28DBB1F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C19187-0210-4CC7-AE51-7FFB2AB55339}"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40257613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F51E3-631B-4E68-B6F3-2184DF8E3A48}"/>
              </a:ext>
            </a:extLst>
          </p:cNvPr>
          <p:cNvSpPr>
            <a:spLocks noGrp="1"/>
          </p:cNvSpPr>
          <p:nvPr>
            <p:ph type="title"/>
          </p:nvPr>
        </p:nvSpPr>
        <p:spPr/>
        <p:txBody>
          <a:bodyPr/>
          <a:lstStyle/>
          <a:p>
            <a:r>
              <a:rPr lang="en-US" dirty="0"/>
              <a:t>Possible Findings</a:t>
            </a:r>
          </a:p>
        </p:txBody>
      </p:sp>
      <p:sp>
        <p:nvSpPr>
          <p:cNvPr id="3" name="Content Placeholder 2">
            <a:extLst>
              <a:ext uri="{FF2B5EF4-FFF2-40B4-BE49-F238E27FC236}">
                <a16:creationId xmlns:a16="http://schemas.microsoft.com/office/drawing/2014/main" id="{BCFC8352-1C53-419F-984F-1377D5ED5085}"/>
              </a:ext>
            </a:extLst>
          </p:cNvPr>
          <p:cNvSpPr>
            <a:spLocks noGrp="1"/>
          </p:cNvSpPr>
          <p:nvPr>
            <p:ph idx="1"/>
          </p:nvPr>
        </p:nvSpPr>
        <p:spPr/>
        <p:txBody>
          <a:bodyPr/>
          <a:lstStyle/>
          <a:p>
            <a:r>
              <a:rPr lang="en-US" dirty="0"/>
              <a:t>There is sufficient evidence to find Respondent responsible for the policy violation based on the preponderance of the evidence. </a:t>
            </a:r>
          </a:p>
          <a:p>
            <a:pPr lvl="1"/>
            <a:r>
              <a:rPr lang="en-US" dirty="0"/>
              <a:t>It is more likely than not that Respondent violated the policy.</a:t>
            </a:r>
          </a:p>
          <a:p>
            <a:pPr lvl="1"/>
            <a:endParaRPr lang="en-US" dirty="0"/>
          </a:p>
          <a:p>
            <a:pPr lvl="0"/>
            <a:r>
              <a:rPr lang="en-US" dirty="0"/>
              <a:t>There is insufficient evidence to find Respondent responsible for the policy violation based on the preponderance of the evidence. </a:t>
            </a:r>
          </a:p>
          <a:p>
            <a:pPr lvl="1"/>
            <a:r>
              <a:rPr lang="en-US" dirty="0"/>
              <a:t>It is not more likely than not that Respondent violated the policy.</a:t>
            </a:r>
          </a:p>
          <a:p>
            <a:endParaRPr lang="en-US" dirty="0"/>
          </a:p>
        </p:txBody>
      </p:sp>
      <p:sp>
        <p:nvSpPr>
          <p:cNvPr id="4" name="Slide Number Placeholder 3">
            <a:extLst>
              <a:ext uri="{FF2B5EF4-FFF2-40B4-BE49-F238E27FC236}">
                <a16:creationId xmlns:a16="http://schemas.microsoft.com/office/drawing/2014/main" id="{231DC158-E1B4-407C-8BE2-21FEB4987AC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C19187-0210-4CC7-AE51-7FFB2AB55339}"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092605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Equity – Discrimination &amp; Harassment</a:t>
            </a:r>
          </a:p>
        </p:txBody>
      </p:sp>
      <p:sp>
        <p:nvSpPr>
          <p:cNvPr id="3" name="Content Placeholder 2">
            <a:extLst>
              <a:ext uri="{FF2B5EF4-FFF2-40B4-BE49-F238E27FC236}">
                <a16:creationId xmlns:a16="http://schemas.microsoft.com/office/drawing/2014/main" id="{D7882AFB-762E-4776-97F2-38479C869EA9}"/>
              </a:ext>
            </a:extLst>
          </p:cNvPr>
          <p:cNvSpPr>
            <a:spLocks noGrp="1"/>
          </p:cNvSpPr>
          <p:nvPr>
            <p:ph idx="1"/>
          </p:nvPr>
        </p:nvSpPr>
        <p:spPr>
          <a:xfrm>
            <a:off x="762698" y="1340737"/>
            <a:ext cx="10591101" cy="4743948"/>
          </a:xfrm>
        </p:spPr>
        <p:txBody>
          <a:bodyPr>
            <a:normAutofit/>
          </a:bodyPr>
          <a:lstStyle/>
          <a:p>
            <a:pPr marL="0" indent="0">
              <a:buNone/>
            </a:pPr>
            <a:endParaRPr lang="en-US" u="sng" dirty="0">
              <a:solidFill>
                <a:schemeClr val="tx1"/>
              </a:solidFill>
            </a:endParaRPr>
          </a:p>
          <a:p>
            <a:pPr marL="0" indent="0">
              <a:buNone/>
            </a:pPr>
            <a:r>
              <a:rPr lang="en-US" sz="2600" b="1" u="sng" dirty="0">
                <a:solidFill>
                  <a:schemeClr val="tx1"/>
                </a:solidFill>
              </a:rPr>
              <a:t>Discrimination or Harassment</a:t>
            </a:r>
            <a:endParaRPr lang="en-US" sz="2600" dirty="0">
              <a:solidFill>
                <a:schemeClr val="tx1"/>
              </a:solidFill>
            </a:endParaRPr>
          </a:p>
          <a:p>
            <a:pPr marL="0" indent="0">
              <a:buNone/>
            </a:pPr>
            <a:r>
              <a:rPr lang="en-US" sz="2600" dirty="0">
                <a:solidFill>
                  <a:schemeClr val="tx1"/>
                </a:solidFill>
              </a:rPr>
              <a:t>Conduct that is based upon protected class that:</a:t>
            </a:r>
          </a:p>
          <a:p>
            <a:pPr marL="742950" indent="-742950">
              <a:buAutoNum type="arabicPeriod"/>
            </a:pPr>
            <a:r>
              <a:rPr lang="en-US" sz="2600" b="1" dirty="0">
                <a:solidFill>
                  <a:schemeClr val="tx1"/>
                </a:solidFill>
              </a:rPr>
              <a:t>Adversely affects </a:t>
            </a:r>
            <a:r>
              <a:rPr lang="en-US" sz="2600" dirty="0">
                <a:solidFill>
                  <a:schemeClr val="tx1"/>
                </a:solidFill>
              </a:rPr>
              <a:t>a term or condition of employment, education, living environment or participation in a University activity; or</a:t>
            </a:r>
          </a:p>
          <a:p>
            <a:pPr marL="742950" indent="-742950">
              <a:buAutoNum type="arabicPeriod"/>
            </a:pPr>
            <a:r>
              <a:rPr lang="en-US" sz="2600" b="1" dirty="0">
                <a:solidFill>
                  <a:schemeClr val="tx1"/>
                </a:solidFill>
              </a:rPr>
              <a:t>Creates a hostile environment </a:t>
            </a:r>
            <a:r>
              <a:rPr lang="en-US" sz="2600" dirty="0">
                <a:solidFill>
                  <a:schemeClr val="tx1"/>
                </a:solidFill>
              </a:rPr>
              <a:t>by being sufficiently </a:t>
            </a:r>
            <a:r>
              <a:rPr lang="en-US" sz="2600" dirty="0">
                <a:solidFill>
                  <a:srgbClr val="0432FF"/>
                </a:solidFill>
              </a:rPr>
              <a:t>severe </a:t>
            </a:r>
            <a:r>
              <a:rPr lang="en-US" sz="2600" u="sng" dirty="0">
                <a:solidFill>
                  <a:srgbClr val="0432FF"/>
                </a:solidFill>
              </a:rPr>
              <a:t>or</a:t>
            </a:r>
            <a:r>
              <a:rPr lang="en-US" sz="2600" dirty="0">
                <a:solidFill>
                  <a:srgbClr val="0432FF"/>
                </a:solidFill>
              </a:rPr>
              <a:t> pervasive</a:t>
            </a:r>
            <a:r>
              <a:rPr lang="en-US" sz="2600" dirty="0">
                <a:solidFill>
                  <a:schemeClr val="tx1"/>
                </a:solidFill>
              </a:rPr>
              <a:t> </a:t>
            </a:r>
            <a:r>
              <a:rPr lang="en-US" sz="2600" u="sng" dirty="0">
                <a:solidFill>
                  <a:srgbClr val="FF0000"/>
                </a:solidFill>
              </a:rPr>
              <a:t>and</a:t>
            </a:r>
            <a:r>
              <a:rPr lang="en-US" sz="2600" dirty="0">
                <a:solidFill>
                  <a:srgbClr val="FF0000"/>
                </a:solidFill>
              </a:rPr>
              <a:t> objectively offensive </a:t>
            </a:r>
            <a:r>
              <a:rPr lang="en-US" sz="2600" dirty="0">
                <a:solidFill>
                  <a:schemeClr val="tx1"/>
                </a:solidFill>
              </a:rPr>
              <a:t>that it interferes with, limits, or denies the ability to participate in or benefit from the University’s educational programs, activities, or employment.</a:t>
            </a:r>
            <a:endParaRPr lang="en-US" sz="2600" dirty="0"/>
          </a:p>
        </p:txBody>
      </p:sp>
    </p:spTree>
    <p:extLst>
      <p:ext uri="{BB962C8B-B14F-4D97-AF65-F5344CB8AC3E}">
        <p14:creationId xmlns:p14="http://schemas.microsoft.com/office/powerpoint/2010/main" val="172592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B76ED-DB2C-4112-9B49-2A48A11E9390}"/>
              </a:ext>
            </a:extLst>
          </p:cNvPr>
          <p:cNvSpPr>
            <a:spLocks noGrp="1"/>
          </p:cNvSpPr>
          <p:nvPr>
            <p:ph type="title"/>
          </p:nvPr>
        </p:nvSpPr>
        <p:spPr/>
        <p:txBody>
          <a:bodyPr/>
          <a:lstStyle/>
          <a:p>
            <a:r>
              <a:rPr lang="en-US" dirty="0"/>
              <a:t>Sanctions and Remedial Actions</a:t>
            </a:r>
          </a:p>
        </p:txBody>
      </p:sp>
      <p:sp>
        <p:nvSpPr>
          <p:cNvPr id="3" name="Content Placeholder 2">
            <a:extLst>
              <a:ext uri="{FF2B5EF4-FFF2-40B4-BE49-F238E27FC236}">
                <a16:creationId xmlns:a16="http://schemas.microsoft.com/office/drawing/2014/main" id="{748CF05C-CF85-4252-8B19-620CB9C445B5}"/>
              </a:ext>
            </a:extLst>
          </p:cNvPr>
          <p:cNvSpPr>
            <a:spLocks noGrp="1"/>
          </p:cNvSpPr>
          <p:nvPr>
            <p:ph idx="1"/>
          </p:nvPr>
        </p:nvSpPr>
        <p:spPr/>
        <p:txBody>
          <a:bodyPr>
            <a:normAutofit lnSpcReduction="10000"/>
          </a:bodyPr>
          <a:lstStyle/>
          <a:p>
            <a:r>
              <a:rPr lang="en-US" dirty="0"/>
              <a:t>Factors to consider when finding sanctions or remedial actions include:</a:t>
            </a:r>
          </a:p>
          <a:p>
            <a:pPr lvl="1"/>
            <a:r>
              <a:rPr lang="en-US" dirty="0"/>
              <a:t>The nature, severity of, and circumstances surrounding the violation;</a:t>
            </a:r>
          </a:p>
          <a:p>
            <a:pPr lvl="1"/>
            <a:r>
              <a:rPr lang="en-US" dirty="0"/>
              <a:t>The disciplinary history of the Respondent;</a:t>
            </a:r>
          </a:p>
          <a:p>
            <a:pPr lvl="1"/>
            <a:r>
              <a:rPr lang="en-US" dirty="0"/>
              <a:t>The need for sanctions/ remedial actions to bring an end to the conduct;</a:t>
            </a:r>
          </a:p>
          <a:p>
            <a:pPr lvl="1"/>
            <a:r>
              <a:rPr lang="en-US" dirty="0"/>
              <a:t>The need for sanctions/ remedial actions to prevent the future recurrence of the conduct; and</a:t>
            </a:r>
          </a:p>
          <a:p>
            <a:pPr lvl="1"/>
            <a:r>
              <a:rPr lang="en-US" dirty="0"/>
              <a:t>The need to remedy the effects of the conduct on the Complainant and the University community.</a:t>
            </a:r>
          </a:p>
          <a:p>
            <a:r>
              <a:rPr lang="en-US" dirty="0"/>
              <a:t>Refer to the Sanction Guides for suggested sanctions</a:t>
            </a:r>
          </a:p>
          <a:p>
            <a:pPr lvl="1"/>
            <a:endParaRPr lang="en-US" dirty="0"/>
          </a:p>
        </p:txBody>
      </p:sp>
      <p:sp>
        <p:nvSpPr>
          <p:cNvPr id="4" name="Slide Number Placeholder 3">
            <a:extLst>
              <a:ext uri="{FF2B5EF4-FFF2-40B4-BE49-F238E27FC236}">
                <a16:creationId xmlns:a16="http://schemas.microsoft.com/office/drawing/2014/main" id="{1D673E1A-485F-4447-AF9E-1071173DF1C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C19187-0210-4CC7-AE51-7FFB2AB55339}"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6699795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EFA2E-5A7D-44E1-A83B-31FC94F6641B}"/>
              </a:ext>
            </a:extLst>
          </p:cNvPr>
          <p:cNvSpPr>
            <a:spLocks noGrp="1"/>
          </p:cNvSpPr>
          <p:nvPr>
            <p:ph type="title"/>
          </p:nvPr>
        </p:nvSpPr>
        <p:spPr/>
        <p:txBody>
          <a:bodyPr/>
          <a:lstStyle/>
          <a:p>
            <a:r>
              <a:rPr lang="en-US" dirty="0"/>
              <a:t>Types of Sanctions for Student Respondents</a:t>
            </a:r>
          </a:p>
        </p:txBody>
      </p:sp>
      <p:sp>
        <p:nvSpPr>
          <p:cNvPr id="3" name="Content Placeholder 2">
            <a:extLst>
              <a:ext uri="{FF2B5EF4-FFF2-40B4-BE49-F238E27FC236}">
                <a16:creationId xmlns:a16="http://schemas.microsoft.com/office/drawing/2014/main" id="{0BD51152-18B3-4ACB-AD0F-BD3818064A93}"/>
              </a:ext>
            </a:extLst>
          </p:cNvPr>
          <p:cNvSpPr>
            <a:spLocks noGrp="1"/>
          </p:cNvSpPr>
          <p:nvPr>
            <p:ph sz="half" idx="1"/>
          </p:nvPr>
        </p:nvSpPr>
        <p:spPr/>
        <p:txBody>
          <a:bodyPr>
            <a:normAutofit/>
          </a:bodyPr>
          <a:lstStyle/>
          <a:p>
            <a:r>
              <a:rPr lang="en-US" dirty="0"/>
              <a:t>Warning</a:t>
            </a:r>
          </a:p>
          <a:p>
            <a:r>
              <a:rPr lang="en-US" dirty="0"/>
              <a:t>Probation</a:t>
            </a:r>
          </a:p>
          <a:p>
            <a:r>
              <a:rPr lang="en-US" dirty="0"/>
              <a:t>Loss of Privileges</a:t>
            </a:r>
          </a:p>
          <a:p>
            <a:r>
              <a:rPr lang="en-US" dirty="0"/>
              <a:t>Restitution</a:t>
            </a:r>
          </a:p>
          <a:p>
            <a:r>
              <a:rPr lang="en-US" dirty="0"/>
              <a:t>Discretionary Sanctions such as work assignments, services to the University or other related discretionary assignments</a:t>
            </a:r>
          </a:p>
        </p:txBody>
      </p:sp>
      <p:sp>
        <p:nvSpPr>
          <p:cNvPr id="4" name="Content Placeholder 3">
            <a:extLst>
              <a:ext uri="{FF2B5EF4-FFF2-40B4-BE49-F238E27FC236}">
                <a16:creationId xmlns:a16="http://schemas.microsoft.com/office/drawing/2014/main" id="{1760A0C1-EA9A-45AB-BAAC-96B0CDB2A2F7}"/>
              </a:ext>
            </a:extLst>
          </p:cNvPr>
          <p:cNvSpPr>
            <a:spLocks noGrp="1"/>
          </p:cNvSpPr>
          <p:nvPr>
            <p:ph sz="half" idx="2"/>
          </p:nvPr>
        </p:nvSpPr>
        <p:spPr/>
        <p:txBody>
          <a:bodyPr>
            <a:normAutofit/>
          </a:bodyPr>
          <a:lstStyle/>
          <a:p>
            <a:r>
              <a:rPr lang="en-US" dirty="0"/>
              <a:t>Residence Hall Suspension</a:t>
            </a:r>
          </a:p>
          <a:p>
            <a:r>
              <a:rPr lang="en-US" dirty="0"/>
              <a:t>Resident Hall Expulsion</a:t>
            </a:r>
          </a:p>
          <a:p>
            <a:r>
              <a:rPr lang="en-US" dirty="0"/>
              <a:t>Campus Suspension</a:t>
            </a:r>
          </a:p>
          <a:p>
            <a:r>
              <a:rPr lang="en-US" dirty="0"/>
              <a:t>University System Suspension</a:t>
            </a:r>
          </a:p>
          <a:p>
            <a:r>
              <a:rPr lang="en-US" dirty="0"/>
              <a:t>University System Expulsion (not eligible for online courses)</a:t>
            </a:r>
          </a:p>
        </p:txBody>
      </p:sp>
      <p:sp>
        <p:nvSpPr>
          <p:cNvPr id="5" name="Slide Number Placeholder 4">
            <a:extLst>
              <a:ext uri="{FF2B5EF4-FFF2-40B4-BE49-F238E27FC236}">
                <a16:creationId xmlns:a16="http://schemas.microsoft.com/office/drawing/2014/main" id="{F835247F-DB27-4C45-A37E-0D86595CB09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C19187-0210-4CC7-AE51-7FFB2AB55339}"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2718602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2DBF1-364E-4267-9031-7D8C807A0F60}"/>
              </a:ext>
            </a:extLst>
          </p:cNvPr>
          <p:cNvSpPr>
            <a:spLocks noGrp="1"/>
          </p:cNvSpPr>
          <p:nvPr>
            <p:ph type="title"/>
          </p:nvPr>
        </p:nvSpPr>
        <p:spPr/>
        <p:txBody>
          <a:bodyPr/>
          <a:lstStyle/>
          <a:p>
            <a:r>
              <a:rPr lang="en-US" dirty="0"/>
              <a:t>Sanctions for Employees who are Respondents</a:t>
            </a:r>
          </a:p>
        </p:txBody>
      </p:sp>
      <p:sp>
        <p:nvSpPr>
          <p:cNvPr id="3" name="Content Placeholder 2">
            <a:extLst>
              <a:ext uri="{FF2B5EF4-FFF2-40B4-BE49-F238E27FC236}">
                <a16:creationId xmlns:a16="http://schemas.microsoft.com/office/drawing/2014/main" id="{94DAC0B3-39AD-482E-BD1B-1B61D5F87861}"/>
              </a:ext>
            </a:extLst>
          </p:cNvPr>
          <p:cNvSpPr>
            <a:spLocks noGrp="1"/>
          </p:cNvSpPr>
          <p:nvPr>
            <p:ph sz="half" idx="1"/>
          </p:nvPr>
        </p:nvSpPr>
        <p:spPr/>
        <p:txBody>
          <a:bodyPr>
            <a:normAutofit fontScale="85000" lnSpcReduction="20000"/>
          </a:bodyPr>
          <a:lstStyle/>
          <a:p>
            <a:r>
              <a:rPr lang="en-US" dirty="0"/>
              <a:t>Warning</a:t>
            </a:r>
          </a:p>
          <a:p>
            <a:r>
              <a:rPr lang="en-US" dirty="0"/>
              <a:t>Performance improvement Plan</a:t>
            </a:r>
          </a:p>
          <a:p>
            <a:r>
              <a:rPr lang="en-US" dirty="0"/>
              <a:t>Required counseling</a:t>
            </a:r>
          </a:p>
          <a:p>
            <a:r>
              <a:rPr lang="en-US" dirty="0"/>
              <a:t>Required training or education</a:t>
            </a:r>
          </a:p>
          <a:p>
            <a:r>
              <a:rPr lang="en-US" dirty="0"/>
              <a:t>Loss of annual pay increase</a:t>
            </a:r>
          </a:p>
          <a:p>
            <a:r>
              <a:rPr lang="en-US" dirty="0"/>
              <a:t>Loss of supervisory responsibility</a:t>
            </a:r>
          </a:p>
          <a:p>
            <a:r>
              <a:rPr lang="en-US" dirty="0"/>
              <a:t>Recommendation of discipline in a training program</a:t>
            </a:r>
          </a:p>
          <a:p>
            <a:r>
              <a:rPr lang="en-US" dirty="0"/>
              <a:t>For Non-Regular Faculty, immediate termination of term contract and employment;</a:t>
            </a:r>
          </a:p>
          <a:p>
            <a:endParaRPr lang="en-US" dirty="0"/>
          </a:p>
        </p:txBody>
      </p:sp>
      <p:sp>
        <p:nvSpPr>
          <p:cNvPr id="4" name="Content Placeholder 3">
            <a:extLst>
              <a:ext uri="{FF2B5EF4-FFF2-40B4-BE49-F238E27FC236}">
                <a16:creationId xmlns:a16="http://schemas.microsoft.com/office/drawing/2014/main" id="{795D8B77-9164-483D-ACEC-C06D4DC43044}"/>
              </a:ext>
            </a:extLst>
          </p:cNvPr>
          <p:cNvSpPr>
            <a:spLocks noGrp="1"/>
          </p:cNvSpPr>
          <p:nvPr>
            <p:ph sz="half" idx="2"/>
          </p:nvPr>
        </p:nvSpPr>
        <p:spPr/>
        <p:txBody>
          <a:bodyPr>
            <a:normAutofit fontScale="85000" lnSpcReduction="20000"/>
          </a:bodyPr>
          <a:lstStyle/>
          <a:p>
            <a:r>
              <a:rPr lang="en-US" dirty="0"/>
              <a:t>For Regular, Untenured Faculty, immediate termination of term contract and employment;</a:t>
            </a:r>
          </a:p>
          <a:p>
            <a:r>
              <a:rPr lang="en-US" dirty="0"/>
              <a:t>Suspension without pay; </a:t>
            </a:r>
          </a:p>
          <a:p>
            <a:r>
              <a:rPr lang="en-US" dirty="0"/>
              <a:t>Non-renewal of appointment;</a:t>
            </a:r>
          </a:p>
          <a:p>
            <a:r>
              <a:rPr lang="en-US" dirty="0"/>
              <a:t>For Regular, Tenured faculty, suspension without pay, removal from campus and referral to the Chancellor to initiate dismissal for cause;</a:t>
            </a:r>
          </a:p>
          <a:p>
            <a:r>
              <a:rPr lang="en-US" dirty="0"/>
              <a:t>For staff, demotion;</a:t>
            </a:r>
          </a:p>
          <a:p>
            <a:r>
              <a:rPr lang="en-US" dirty="0"/>
              <a:t>For staff, termination.</a:t>
            </a:r>
          </a:p>
          <a:p>
            <a:endParaRPr lang="en-US" dirty="0"/>
          </a:p>
        </p:txBody>
      </p:sp>
      <p:sp>
        <p:nvSpPr>
          <p:cNvPr id="5" name="Slide Number Placeholder 4">
            <a:extLst>
              <a:ext uri="{FF2B5EF4-FFF2-40B4-BE49-F238E27FC236}">
                <a16:creationId xmlns:a16="http://schemas.microsoft.com/office/drawing/2014/main" id="{A2958562-DBF8-4964-BC73-B5D942D0D4D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C19187-0210-4CC7-AE51-7FFB2AB55339}"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0921040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B38F9-EC6B-45AE-9566-8953C561FCF2}"/>
              </a:ext>
            </a:extLst>
          </p:cNvPr>
          <p:cNvSpPr>
            <a:spLocks noGrp="1"/>
          </p:cNvSpPr>
          <p:nvPr>
            <p:ph type="title"/>
          </p:nvPr>
        </p:nvSpPr>
        <p:spPr/>
        <p:txBody>
          <a:bodyPr/>
          <a:lstStyle/>
          <a:p>
            <a:r>
              <a:rPr lang="en-US" dirty="0"/>
              <a:t>Remedial Actions</a:t>
            </a:r>
          </a:p>
        </p:txBody>
      </p:sp>
      <p:sp>
        <p:nvSpPr>
          <p:cNvPr id="3" name="Content Placeholder 2">
            <a:extLst>
              <a:ext uri="{FF2B5EF4-FFF2-40B4-BE49-F238E27FC236}">
                <a16:creationId xmlns:a16="http://schemas.microsoft.com/office/drawing/2014/main" id="{F66E157D-5C6C-408F-8035-5635827E4309}"/>
              </a:ext>
            </a:extLst>
          </p:cNvPr>
          <p:cNvSpPr>
            <a:spLocks noGrp="1"/>
          </p:cNvSpPr>
          <p:nvPr>
            <p:ph sz="half" idx="1"/>
          </p:nvPr>
        </p:nvSpPr>
        <p:spPr/>
        <p:txBody>
          <a:bodyPr>
            <a:normAutofit lnSpcReduction="10000"/>
          </a:bodyPr>
          <a:lstStyle/>
          <a:p>
            <a:r>
              <a:rPr lang="en-US" dirty="0"/>
              <a:t>If Complainant is a student:</a:t>
            </a:r>
          </a:p>
          <a:p>
            <a:pPr lvl="1"/>
            <a:r>
              <a:rPr lang="en-US" dirty="0"/>
              <a:t>Permitting the student to retake courses;</a:t>
            </a:r>
          </a:p>
          <a:p>
            <a:pPr lvl="1"/>
            <a:r>
              <a:rPr lang="en-US" dirty="0"/>
              <a:t>Providing tuition reimbursement;</a:t>
            </a:r>
          </a:p>
          <a:p>
            <a:pPr lvl="1"/>
            <a:r>
              <a:rPr lang="en-US" dirty="0"/>
              <a:t>Providing additional academic support;</a:t>
            </a:r>
          </a:p>
          <a:p>
            <a:pPr lvl="1"/>
            <a:r>
              <a:rPr lang="en-US" dirty="0"/>
              <a:t>Removal  of a disciplinary action; and </a:t>
            </a:r>
          </a:p>
          <a:p>
            <a:pPr lvl="1"/>
            <a:r>
              <a:rPr lang="en-US" dirty="0"/>
              <a:t>Providing educational and/or on-campus housing accommodations.</a:t>
            </a:r>
          </a:p>
        </p:txBody>
      </p:sp>
      <p:sp>
        <p:nvSpPr>
          <p:cNvPr id="4" name="Content Placeholder 3">
            <a:extLst>
              <a:ext uri="{FF2B5EF4-FFF2-40B4-BE49-F238E27FC236}">
                <a16:creationId xmlns:a16="http://schemas.microsoft.com/office/drawing/2014/main" id="{59E6C131-EA8A-45FB-9241-BEFF393FF5D7}"/>
              </a:ext>
            </a:extLst>
          </p:cNvPr>
          <p:cNvSpPr>
            <a:spLocks noGrp="1"/>
          </p:cNvSpPr>
          <p:nvPr>
            <p:ph sz="half" idx="2"/>
          </p:nvPr>
        </p:nvSpPr>
        <p:spPr/>
        <p:txBody>
          <a:bodyPr>
            <a:normAutofit lnSpcReduction="10000"/>
          </a:bodyPr>
          <a:lstStyle/>
          <a:p>
            <a:r>
              <a:rPr lang="en-US" dirty="0"/>
              <a:t>If Complainant is an employee:</a:t>
            </a:r>
          </a:p>
          <a:p>
            <a:pPr lvl="1"/>
            <a:r>
              <a:rPr lang="en-US" dirty="0"/>
              <a:t>Removal of a disciplinary action;</a:t>
            </a:r>
          </a:p>
          <a:p>
            <a:pPr lvl="1"/>
            <a:r>
              <a:rPr lang="en-US" dirty="0"/>
              <a:t>Modification of a performance review;</a:t>
            </a:r>
          </a:p>
          <a:p>
            <a:pPr lvl="1"/>
            <a:r>
              <a:rPr lang="en-US" dirty="0"/>
              <a:t>Adjustment in pay; </a:t>
            </a:r>
          </a:p>
          <a:p>
            <a:pPr lvl="1"/>
            <a:r>
              <a:rPr lang="en-US" dirty="0"/>
              <a:t>Changes to the employee’s reporting relationships; and</a:t>
            </a:r>
          </a:p>
          <a:p>
            <a:pPr lvl="1"/>
            <a:r>
              <a:rPr lang="en-US" dirty="0"/>
              <a:t>Workplace accommodations.</a:t>
            </a:r>
          </a:p>
        </p:txBody>
      </p:sp>
      <p:sp>
        <p:nvSpPr>
          <p:cNvPr id="5" name="Slide Number Placeholder 4">
            <a:extLst>
              <a:ext uri="{FF2B5EF4-FFF2-40B4-BE49-F238E27FC236}">
                <a16:creationId xmlns:a16="http://schemas.microsoft.com/office/drawing/2014/main" id="{5BB5F283-A5A5-4875-83AB-A810E108247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C19187-0210-4CC7-AE51-7FFB2AB55339}"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9098928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3A2D0C4-5A99-6653-87C0-2C572C1CABB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C19187-0210-4CC7-AE51-7FFB2AB55339}"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6385428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5929E-7C63-46E2-95D0-1B053BA8EE16}"/>
              </a:ext>
            </a:extLst>
          </p:cNvPr>
          <p:cNvSpPr>
            <a:spLocks noGrp="1"/>
          </p:cNvSpPr>
          <p:nvPr>
            <p:ph type="title"/>
          </p:nvPr>
        </p:nvSpPr>
        <p:spPr>
          <a:xfrm>
            <a:off x="831850" y="1603376"/>
            <a:ext cx="10515600" cy="2852737"/>
          </a:xfrm>
        </p:spPr>
        <p:txBody>
          <a:bodyPr>
            <a:normAutofit fontScale="90000"/>
          </a:bodyPr>
          <a:lstStyle/>
          <a:p>
            <a:r>
              <a:rPr lang="en-US" dirty="0"/>
              <a:t>Reconsideration Requests,</a:t>
            </a:r>
            <a:br>
              <a:rPr lang="en-US" dirty="0"/>
            </a:br>
            <a:r>
              <a:rPr lang="en-US" dirty="0"/>
              <a:t>the Right to Appeal </a:t>
            </a:r>
            <a:br>
              <a:rPr lang="en-US" dirty="0"/>
            </a:br>
            <a:r>
              <a:rPr lang="en-US" dirty="0"/>
              <a:t>&amp; </a:t>
            </a:r>
            <a:br>
              <a:rPr lang="en-US" dirty="0"/>
            </a:br>
            <a:r>
              <a:rPr lang="en-US" dirty="0"/>
              <a:t>the Appellate Process</a:t>
            </a:r>
          </a:p>
        </p:txBody>
      </p:sp>
      <p:sp>
        <p:nvSpPr>
          <p:cNvPr id="3" name="Text Placeholder 2">
            <a:extLst>
              <a:ext uri="{FF2B5EF4-FFF2-40B4-BE49-F238E27FC236}">
                <a16:creationId xmlns:a16="http://schemas.microsoft.com/office/drawing/2014/main" id="{A4BF451E-C561-4B41-81A4-EB4D35E4FEA3}"/>
              </a:ext>
            </a:extLst>
          </p:cNvPr>
          <p:cNvSpPr>
            <a:spLocks noGrp="1"/>
          </p:cNvSpPr>
          <p:nvPr>
            <p:ph type="body" idx="1"/>
          </p:nvPr>
        </p:nvSpPr>
        <p:spPr>
          <a:xfrm>
            <a:off x="1082221" y="4656138"/>
            <a:ext cx="10515600" cy="1500187"/>
          </a:xfrm>
        </p:spPr>
        <p:txBody>
          <a:bodyPr>
            <a:normAutofit/>
          </a:bodyPr>
          <a:lstStyle/>
          <a:p>
            <a:pPr algn="ctr"/>
            <a:endParaRPr lang="en-US" dirty="0"/>
          </a:p>
          <a:p>
            <a:r>
              <a:rPr lang="en-US" dirty="0"/>
              <a:t>				December 2023</a:t>
            </a:r>
          </a:p>
          <a:p>
            <a:endParaRPr lang="en-US" dirty="0"/>
          </a:p>
          <a:p>
            <a:endParaRPr lang="en-US" sz="1200" dirty="0"/>
          </a:p>
        </p:txBody>
      </p:sp>
      <p:sp>
        <p:nvSpPr>
          <p:cNvPr id="4" name="Slide Number Placeholder 3">
            <a:extLst>
              <a:ext uri="{FF2B5EF4-FFF2-40B4-BE49-F238E27FC236}">
                <a16:creationId xmlns:a16="http://schemas.microsoft.com/office/drawing/2014/main" id="{855716CF-3EAA-4D71-BA32-1BF995F62C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C19187-0210-4CC7-AE51-7FFB2AB55339}"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7759524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234AD38-32EE-4A6A-B948-739816542DA7}"/>
              </a:ext>
            </a:extLst>
          </p:cNvPr>
          <p:cNvSpPr>
            <a:spLocks noGrp="1"/>
          </p:cNvSpPr>
          <p:nvPr>
            <p:ph type="title"/>
          </p:nvPr>
        </p:nvSpPr>
        <p:spPr>
          <a:xfrm>
            <a:off x="933893" y="291950"/>
            <a:ext cx="10515600" cy="1325563"/>
          </a:xfrm>
        </p:spPr>
        <p:txBody>
          <a:bodyPr/>
          <a:lstStyle/>
          <a:p>
            <a:r>
              <a:rPr lang="en-US" b="1" dirty="0"/>
              <a:t>Recusal of an Appellate Officer</a:t>
            </a:r>
            <a:endParaRPr lang="en-US" dirty="0"/>
          </a:p>
        </p:txBody>
      </p:sp>
      <p:sp>
        <p:nvSpPr>
          <p:cNvPr id="7" name="Content Placeholder 6">
            <a:extLst>
              <a:ext uri="{FF2B5EF4-FFF2-40B4-BE49-F238E27FC236}">
                <a16:creationId xmlns:a16="http://schemas.microsoft.com/office/drawing/2014/main" id="{93C92FD3-523F-4B27-9FE8-316D55E2BA08}"/>
              </a:ext>
            </a:extLst>
          </p:cNvPr>
          <p:cNvSpPr>
            <a:spLocks noGrp="1"/>
          </p:cNvSpPr>
          <p:nvPr>
            <p:ph idx="1"/>
          </p:nvPr>
        </p:nvSpPr>
        <p:spPr/>
        <p:txBody>
          <a:bodyPr vert="horz" lIns="91440" tIns="45720" rIns="91440" bIns="45720" rtlCol="0" anchor="t">
            <a:normAutofit/>
          </a:bodyPr>
          <a:lstStyle/>
          <a:p>
            <a:pPr algn="just"/>
            <a:r>
              <a:rPr lang="en-US" dirty="0">
                <a:ea typeface="+mn-lt"/>
                <a:cs typeface="+mn-lt"/>
              </a:rPr>
              <a:t>Appellate Officer </a:t>
            </a:r>
            <a:r>
              <a:rPr lang="en-US" b="1" dirty="0"/>
              <a:t>shall not have a Conflict of Interest or Bias</a:t>
            </a:r>
            <a:r>
              <a:rPr lang="en-US" dirty="0"/>
              <a:t> for or against Complainants or Respondents generally or an individual Complainant or Respondent.  </a:t>
            </a:r>
          </a:p>
          <a:p>
            <a:pPr marL="0" indent="0" algn="just">
              <a:buNone/>
            </a:pPr>
            <a:endParaRPr lang="en-US" dirty="0"/>
          </a:p>
          <a:p>
            <a:pPr algn="just"/>
            <a:r>
              <a:rPr lang="en-US" dirty="0"/>
              <a:t>If an Appellate Officer feels that they have a Conflict of Interest or Bias, or cannot make an objective determination, </a:t>
            </a:r>
            <a:r>
              <a:rPr lang="en-US" b="1" dirty="0"/>
              <a:t>they must recuse themselves</a:t>
            </a:r>
            <a:r>
              <a:rPr lang="en-US" dirty="0"/>
              <a:t>.</a:t>
            </a:r>
          </a:p>
          <a:p>
            <a:pPr lvl="1" algn="just"/>
            <a:endParaRPr lang="en-US" dirty="0">
              <a:ea typeface="+mn-lt"/>
              <a:cs typeface="+mn-lt"/>
            </a:endParaRPr>
          </a:p>
          <a:p>
            <a:pPr lvl="1" algn="just"/>
            <a:endParaRPr lang="en-US" dirty="0">
              <a:ea typeface="+mn-lt"/>
              <a:cs typeface="+mn-lt"/>
            </a:endParaRPr>
          </a:p>
          <a:p>
            <a:pPr algn="just"/>
            <a:endParaRPr lang="en-US" dirty="0">
              <a:ea typeface="+mn-lt"/>
              <a:cs typeface="+mn-lt"/>
            </a:endParaRPr>
          </a:p>
          <a:p>
            <a:pPr marL="0" indent="0" algn="just">
              <a:buNone/>
            </a:pPr>
            <a:endParaRPr lang="en-US" dirty="0">
              <a:cs typeface="Arial" panose="020B0604020202020204"/>
            </a:endParaRPr>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864828F5-D1EC-4528-8788-9556F22F1DB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C19187-0210-4CC7-AE51-7FFB2AB55339}"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40934432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A6CFB2-DA05-4DB0-8AAD-E9128F18D98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C19187-0210-4CC7-AE51-7FFB2AB55339}"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 name="Content Placeholder 2">
            <a:extLst>
              <a:ext uri="{FF2B5EF4-FFF2-40B4-BE49-F238E27FC236}">
                <a16:creationId xmlns:a16="http://schemas.microsoft.com/office/drawing/2014/main" id="{F644EB50-7D51-480E-8732-CA2DE94E55B8}"/>
              </a:ext>
            </a:extLst>
          </p:cNvPr>
          <p:cNvSpPr>
            <a:spLocks noGrp="1"/>
          </p:cNvSpPr>
          <p:nvPr>
            <p:ph idx="1"/>
          </p:nvPr>
        </p:nvSpPr>
        <p:spPr/>
        <p:txBody>
          <a:bodyPr>
            <a:normAutofit/>
          </a:bodyPr>
          <a:lstStyle/>
          <a:p>
            <a:r>
              <a:rPr lang="en-US" b="1" dirty="0"/>
              <a:t>Both Parties </a:t>
            </a:r>
            <a:r>
              <a:rPr lang="en-US" dirty="0"/>
              <a:t>are allowed to </a:t>
            </a:r>
            <a:r>
              <a:rPr lang="en-US" u="sng" dirty="0"/>
              <a:t>request reconsideration </a:t>
            </a:r>
            <a:r>
              <a:rPr lang="en-US" dirty="0"/>
              <a:t>of:</a:t>
            </a:r>
          </a:p>
          <a:p>
            <a:pPr marL="342900" indent="-342900">
              <a:buFont typeface="Arial" panose="020B0604020202020204" pitchFamily="34" charset="0"/>
              <a:buChar char="•"/>
            </a:pPr>
            <a:r>
              <a:rPr lang="en-US" dirty="0"/>
              <a:t>the summary determination ending the process (</a:t>
            </a:r>
            <a:r>
              <a:rPr lang="en-US" b="1" dirty="0"/>
              <a:t>Equity</a:t>
            </a:r>
            <a:r>
              <a:rPr lang="en-US" dirty="0"/>
              <a:t>),</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There is no similar process under Title IX (600.030).</a:t>
            </a:r>
          </a:p>
          <a:p>
            <a:endParaRPr lang="en-US" dirty="0"/>
          </a:p>
        </p:txBody>
      </p:sp>
      <p:sp>
        <p:nvSpPr>
          <p:cNvPr id="4" name="Title 3">
            <a:extLst>
              <a:ext uri="{FF2B5EF4-FFF2-40B4-BE49-F238E27FC236}">
                <a16:creationId xmlns:a16="http://schemas.microsoft.com/office/drawing/2014/main" id="{7CA78499-3DFD-4AD8-BB76-6D2C5447C798}"/>
              </a:ext>
            </a:extLst>
          </p:cNvPr>
          <p:cNvSpPr>
            <a:spLocks noGrp="1"/>
          </p:cNvSpPr>
          <p:nvPr>
            <p:ph type="title"/>
          </p:nvPr>
        </p:nvSpPr>
        <p:spPr/>
        <p:txBody>
          <a:bodyPr>
            <a:normAutofit/>
          </a:bodyPr>
          <a:lstStyle/>
          <a:p>
            <a:r>
              <a:rPr lang="en-US" sz="2400" dirty="0"/>
              <a:t>Reconsideration under 600.040 and 600.050</a:t>
            </a:r>
          </a:p>
        </p:txBody>
      </p:sp>
    </p:spTree>
    <p:extLst>
      <p:ext uri="{BB962C8B-B14F-4D97-AF65-F5344CB8AC3E}">
        <p14:creationId xmlns:p14="http://schemas.microsoft.com/office/powerpoint/2010/main" val="41496852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72C5B7-A6C3-4C8E-B1C7-554DD39D2BA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C19187-0210-4CC7-AE51-7FFB2AB55339}"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 name="Content Placeholder 2">
            <a:extLst>
              <a:ext uri="{FF2B5EF4-FFF2-40B4-BE49-F238E27FC236}">
                <a16:creationId xmlns:a16="http://schemas.microsoft.com/office/drawing/2014/main" id="{04B0DB31-4A6E-46A7-B13D-2211EEF99EFF}"/>
              </a:ext>
            </a:extLst>
          </p:cNvPr>
          <p:cNvSpPr>
            <a:spLocks noGrp="1"/>
          </p:cNvSpPr>
          <p:nvPr>
            <p:ph idx="1"/>
          </p:nvPr>
        </p:nvSpPr>
        <p:spPr/>
        <p:txBody>
          <a:bodyPr/>
          <a:lstStyle/>
          <a:p>
            <a:pPr marL="457200" indent="-457200">
              <a:buFont typeface="Arial" panose="020B0604020202020204" pitchFamily="34" charset="0"/>
              <a:buChar char="•"/>
            </a:pPr>
            <a:r>
              <a:rPr lang="en-US" dirty="0"/>
              <a:t>After review of the investigation and evidence gathered, Equity Officer determines whether there is a </a:t>
            </a:r>
            <a:r>
              <a:rPr lang="en-US" b="1" u="sng" dirty="0"/>
              <a:t>sufficient basis to proceed </a:t>
            </a:r>
            <a:r>
              <a:rPr lang="en-US" dirty="0"/>
              <a:t>with the Complaint that Respondent is responsible for violating University policy.</a:t>
            </a:r>
          </a:p>
          <a:p>
            <a:pPr marL="457200" indent="-457200">
              <a:buFont typeface="Arial" panose="020B0604020202020204" pitchFamily="34" charset="0"/>
              <a:buChar char="•"/>
            </a:pPr>
            <a:r>
              <a:rPr lang="en-US" dirty="0"/>
              <a:t>If so, the process will continue.</a:t>
            </a:r>
          </a:p>
          <a:p>
            <a:pPr marL="457200" indent="-457200">
              <a:buFont typeface="Arial" panose="020B0604020202020204" pitchFamily="34" charset="0"/>
              <a:buChar char="•"/>
            </a:pPr>
            <a:r>
              <a:rPr lang="en-US" dirty="0"/>
              <a:t>If not, the Parties will be notified of the Equity Officer’s decision and advised of their right to </a:t>
            </a:r>
            <a:r>
              <a:rPr lang="en-US" b="1" dirty="0"/>
              <a:t>request reconsideration</a:t>
            </a:r>
            <a:r>
              <a:rPr lang="en-US" dirty="0"/>
              <a:t>.</a:t>
            </a:r>
          </a:p>
        </p:txBody>
      </p:sp>
      <p:sp>
        <p:nvSpPr>
          <p:cNvPr id="4" name="Title 3">
            <a:extLst>
              <a:ext uri="{FF2B5EF4-FFF2-40B4-BE49-F238E27FC236}">
                <a16:creationId xmlns:a16="http://schemas.microsoft.com/office/drawing/2014/main" id="{EF9A816A-32D8-4301-97BD-E630F35BF358}"/>
              </a:ext>
            </a:extLst>
          </p:cNvPr>
          <p:cNvSpPr>
            <a:spLocks noGrp="1"/>
          </p:cNvSpPr>
          <p:nvPr>
            <p:ph type="title"/>
          </p:nvPr>
        </p:nvSpPr>
        <p:spPr/>
        <p:txBody>
          <a:bodyPr>
            <a:normAutofit/>
          </a:bodyPr>
          <a:lstStyle/>
          <a:p>
            <a:r>
              <a:rPr lang="en-US" sz="2800" dirty="0"/>
              <a:t>Summary Resolution</a:t>
            </a:r>
            <a:br>
              <a:rPr lang="en-US" sz="2800" dirty="0"/>
            </a:br>
            <a:r>
              <a:rPr lang="en-US" sz="2800" dirty="0"/>
              <a:t>under </a:t>
            </a:r>
            <a:br>
              <a:rPr lang="en-US" sz="2800" dirty="0"/>
            </a:br>
            <a:r>
              <a:rPr lang="en-US" sz="2800" dirty="0"/>
              <a:t>CRR 600.040 &amp; 600.050</a:t>
            </a:r>
          </a:p>
        </p:txBody>
      </p:sp>
    </p:spTree>
    <p:extLst>
      <p:ext uri="{BB962C8B-B14F-4D97-AF65-F5344CB8AC3E}">
        <p14:creationId xmlns:p14="http://schemas.microsoft.com/office/powerpoint/2010/main" val="13936939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BCFE56-C402-4488-920D-06CE32A5C66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C19187-0210-4CC7-AE51-7FFB2AB55339}"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 name="Content Placeholder 2">
            <a:extLst>
              <a:ext uri="{FF2B5EF4-FFF2-40B4-BE49-F238E27FC236}">
                <a16:creationId xmlns:a16="http://schemas.microsoft.com/office/drawing/2014/main" id="{151C2A4E-BFC4-40CB-AB5C-AAEA5BC4B018}"/>
              </a:ext>
            </a:extLst>
          </p:cNvPr>
          <p:cNvSpPr>
            <a:spLocks noGrp="1"/>
          </p:cNvSpPr>
          <p:nvPr>
            <p:ph idx="1"/>
          </p:nvPr>
        </p:nvSpPr>
        <p:spPr/>
        <p:txBody>
          <a:bodyPr>
            <a:normAutofit/>
          </a:bodyPr>
          <a:lstStyle/>
          <a:p>
            <a:pPr marL="457200" indent="-457200">
              <a:buFont typeface="Arial" panose="020B0604020202020204" pitchFamily="34" charset="0"/>
              <a:buChar char="•"/>
            </a:pPr>
            <a:r>
              <a:rPr lang="en-US" u="sng" dirty="0"/>
              <a:t>Either Party </a:t>
            </a:r>
            <a:r>
              <a:rPr lang="en-US" dirty="0"/>
              <a:t>may request that the Equity Resolution Appellate Officer reconsider summary determination ending the process</a:t>
            </a:r>
          </a:p>
          <a:p>
            <a:pPr marL="1143000" lvl="1" indent="-457200">
              <a:buFont typeface="Arial" panose="020B0604020202020204" pitchFamily="34" charset="0"/>
              <a:buChar char="•"/>
            </a:pPr>
            <a:r>
              <a:rPr lang="en-US" dirty="0"/>
              <a:t>Must file written request </a:t>
            </a:r>
          </a:p>
          <a:p>
            <a:pPr marL="1143000" lvl="1" indent="-457200">
              <a:buFont typeface="Arial" panose="020B0604020202020204" pitchFamily="34" charset="0"/>
              <a:buChar char="•"/>
            </a:pPr>
            <a:r>
              <a:rPr lang="en-US" dirty="0"/>
              <a:t>Must be filed with Appellate Officer</a:t>
            </a:r>
          </a:p>
          <a:p>
            <a:pPr marL="1143000" lvl="1" indent="-457200">
              <a:buFont typeface="Arial" panose="020B0604020202020204" pitchFamily="34" charset="0"/>
              <a:buChar char="•"/>
            </a:pPr>
            <a:r>
              <a:rPr lang="en-US" dirty="0"/>
              <a:t>Must be filed within 5 business days of notice of summary determination</a:t>
            </a:r>
          </a:p>
          <a:p>
            <a:pPr marL="1143000" lvl="1" indent="-457200">
              <a:buFont typeface="Arial" panose="020B0604020202020204" pitchFamily="34" charset="0"/>
              <a:buChar char="•"/>
            </a:pPr>
            <a:endParaRPr lang="en-US" dirty="0"/>
          </a:p>
          <a:p>
            <a:endParaRPr lang="en-US" dirty="0"/>
          </a:p>
        </p:txBody>
      </p:sp>
      <p:sp>
        <p:nvSpPr>
          <p:cNvPr id="4" name="Title 3">
            <a:extLst>
              <a:ext uri="{FF2B5EF4-FFF2-40B4-BE49-F238E27FC236}">
                <a16:creationId xmlns:a16="http://schemas.microsoft.com/office/drawing/2014/main" id="{8D605C59-5636-4061-96A5-3B51689179BD}"/>
              </a:ext>
            </a:extLst>
          </p:cNvPr>
          <p:cNvSpPr>
            <a:spLocks noGrp="1"/>
          </p:cNvSpPr>
          <p:nvPr>
            <p:ph type="title"/>
          </p:nvPr>
        </p:nvSpPr>
        <p:spPr/>
        <p:txBody>
          <a:bodyPr>
            <a:normAutofit/>
          </a:bodyPr>
          <a:lstStyle/>
          <a:p>
            <a:r>
              <a:rPr lang="en-US" sz="2400" dirty="0"/>
              <a:t>Request Reconsideration under </a:t>
            </a:r>
            <a:br>
              <a:rPr lang="en-US" sz="2400" dirty="0"/>
            </a:br>
            <a:r>
              <a:rPr lang="en-US" sz="2400" dirty="0"/>
              <a:t>CRR 600.040 </a:t>
            </a:r>
            <a:br>
              <a:rPr lang="en-US" sz="2400" dirty="0"/>
            </a:br>
            <a:r>
              <a:rPr lang="en-US" sz="2400" dirty="0"/>
              <a:t>&amp; 600.050 </a:t>
            </a:r>
          </a:p>
        </p:txBody>
      </p:sp>
    </p:spTree>
    <p:extLst>
      <p:ext uri="{BB962C8B-B14F-4D97-AF65-F5344CB8AC3E}">
        <p14:creationId xmlns:p14="http://schemas.microsoft.com/office/powerpoint/2010/main" val="3147721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Equity – Discrimination &amp; Harassment</a:t>
            </a:r>
          </a:p>
        </p:txBody>
      </p:sp>
      <p:sp>
        <p:nvSpPr>
          <p:cNvPr id="3" name="Content Placeholder 2">
            <a:extLst>
              <a:ext uri="{FF2B5EF4-FFF2-40B4-BE49-F238E27FC236}">
                <a16:creationId xmlns:a16="http://schemas.microsoft.com/office/drawing/2014/main" id="{D7882AFB-762E-4776-97F2-38479C869EA9}"/>
              </a:ext>
            </a:extLst>
          </p:cNvPr>
          <p:cNvSpPr>
            <a:spLocks noGrp="1"/>
          </p:cNvSpPr>
          <p:nvPr>
            <p:ph idx="1"/>
          </p:nvPr>
        </p:nvSpPr>
        <p:spPr>
          <a:xfrm>
            <a:off x="762698" y="1340736"/>
            <a:ext cx="10591101" cy="5152137"/>
          </a:xfrm>
        </p:spPr>
        <p:txBody>
          <a:bodyPr>
            <a:normAutofit fontScale="55000" lnSpcReduction="20000"/>
          </a:bodyPr>
          <a:lstStyle/>
          <a:p>
            <a:pPr marL="0" indent="0">
              <a:buNone/>
            </a:pPr>
            <a:endParaRPr lang="en-US" u="sng" dirty="0">
              <a:solidFill>
                <a:schemeClr val="tx1"/>
              </a:solidFill>
            </a:endParaRPr>
          </a:p>
          <a:p>
            <a:pPr marL="0" indent="0">
              <a:buNone/>
            </a:pPr>
            <a:r>
              <a:rPr lang="en-US" sz="3300" b="1" u="sng" dirty="0">
                <a:solidFill>
                  <a:schemeClr val="tx1"/>
                </a:solidFill>
              </a:rPr>
              <a:t>Discrimination</a:t>
            </a:r>
            <a:r>
              <a:rPr lang="en-US" sz="3300" b="1" dirty="0">
                <a:solidFill>
                  <a:schemeClr val="tx1"/>
                </a:solidFill>
              </a:rPr>
              <a:t>: Treating someone differently based on a protected class or status</a:t>
            </a:r>
          </a:p>
          <a:p>
            <a:pPr marL="285750" indent="-285750">
              <a:buFont typeface="Arial" panose="020B0604020202020204" pitchFamily="34" charset="0"/>
              <a:buChar char="•"/>
            </a:pPr>
            <a:r>
              <a:rPr lang="en-US" dirty="0"/>
              <a:t>A professor not excusing a pregnant student’s absence from class despite the absence being medically necessary due to the student’s pregnancy.</a:t>
            </a:r>
            <a:endParaRPr lang="en-US" sz="2800" dirty="0">
              <a:solidFill>
                <a:schemeClr val="tx1"/>
              </a:solidFill>
            </a:endParaRPr>
          </a:p>
          <a:p>
            <a:pPr marL="285750" indent="-285750">
              <a:buFont typeface="Arial" panose="020B0604020202020204" pitchFamily="34" charset="0"/>
              <a:buChar char="•"/>
            </a:pPr>
            <a:r>
              <a:rPr lang="en-US" sz="2800" dirty="0">
                <a:solidFill>
                  <a:schemeClr val="tx1"/>
                </a:solidFill>
              </a:rPr>
              <a:t>An employee is not permitted to dress in religious garb in accordance with their own religious beliefs because the employer believes it might send the wrong image to its customers.</a:t>
            </a:r>
          </a:p>
          <a:p>
            <a:pPr marL="285750" indent="-285750">
              <a:buFont typeface="Arial" panose="020B0604020202020204" pitchFamily="34" charset="0"/>
              <a:buChar char="•"/>
            </a:pPr>
            <a:r>
              <a:rPr lang="en-US" sz="2800" dirty="0">
                <a:solidFill>
                  <a:schemeClr val="tx1"/>
                </a:solidFill>
              </a:rPr>
              <a:t>A job applicant is not given an interview because the application indicates that the applicant graduated from college in 1974.</a:t>
            </a:r>
          </a:p>
          <a:p>
            <a:pPr marL="0" indent="0">
              <a:buNone/>
            </a:pPr>
            <a:endParaRPr lang="en-US" u="sng" dirty="0"/>
          </a:p>
          <a:p>
            <a:pPr marL="0" indent="0">
              <a:lnSpc>
                <a:spcPct val="120000"/>
              </a:lnSpc>
              <a:buNone/>
            </a:pPr>
            <a:r>
              <a:rPr lang="en-US" sz="3300" b="1" u="sng" dirty="0">
                <a:solidFill>
                  <a:schemeClr val="tx1"/>
                </a:solidFill>
              </a:rPr>
              <a:t>Harassment</a:t>
            </a:r>
            <a:r>
              <a:rPr lang="en-US" sz="3300" dirty="0">
                <a:solidFill>
                  <a:schemeClr val="tx1"/>
                </a:solidFill>
              </a:rPr>
              <a:t>: </a:t>
            </a:r>
            <a:r>
              <a:rPr lang="en-US" sz="3300" b="1" dirty="0">
                <a:solidFill>
                  <a:schemeClr val="tx1"/>
                </a:solidFill>
              </a:rPr>
              <a:t>Engaging in conduct that creates a hostile environment for another because of their protected class</a:t>
            </a:r>
          </a:p>
          <a:p>
            <a:pPr marL="285750" indent="-285750">
              <a:buFont typeface="Arial" panose="020B0604020202020204" pitchFamily="34" charset="0"/>
              <a:buChar char="•"/>
            </a:pPr>
            <a:r>
              <a:rPr lang="en-US" sz="2800" dirty="0">
                <a:solidFill>
                  <a:schemeClr val="tx1"/>
                </a:solidFill>
              </a:rPr>
              <a:t>Jokes, pranks, or negative comments that are hostile or demeaning with regard to a protected category</a:t>
            </a:r>
          </a:p>
          <a:p>
            <a:pPr marL="285750" indent="-285750">
              <a:buFont typeface="Arial" panose="020B0604020202020204" pitchFamily="34" charset="0"/>
              <a:buChar char="•"/>
            </a:pPr>
            <a:r>
              <a:rPr lang="en-US" sz="2800" dirty="0">
                <a:solidFill>
                  <a:schemeClr val="tx1"/>
                </a:solidFill>
              </a:rPr>
              <a:t>Racial slurs</a:t>
            </a:r>
          </a:p>
          <a:p>
            <a:pPr marL="285750" indent="-285750">
              <a:buFont typeface="Arial" panose="020B0604020202020204" pitchFamily="34" charset="0"/>
              <a:buChar char="•"/>
            </a:pPr>
            <a:r>
              <a:rPr lang="en-US" sz="2800" dirty="0">
                <a:solidFill>
                  <a:schemeClr val="tx1"/>
                </a:solidFill>
              </a:rPr>
              <a:t>Repeated requests for dates</a:t>
            </a:r>
          </a:p>
          <a:p>
            <a:pPr marL="285750" indent="-285750">
              <a:buFont typeface="Arial" panose="020B0604020202020204" pitchFamily="34" charset="0"/>
              <a:buChar char="•"/>
            </a:pPr>
            <a:r>
              <a:rPr lang="en-US" sz="2800" dirty="0">
                <a:solidFill>
                  <a:schemeClr val="tx1"/>
                </a:solidFill>
              </a:rPr>
              <a:t>Giving sexually suggestive looks, such as staring</a:t>
            </a:r>
            <a:r>
              <a:rPr lang="en-US" dirty="0"/>
              <a:t> or </a:t>
            </a:r>
            <a:r>
              <a:rPr lang="en-US" sz="2800" dirty="0">
                <a:solidFill>
                  <a:schemeClr val="tx1"/>
                </a:solidFill>
              </a:rPr>
              <a:t>winking, or licking or touching </a:t>
            </a:r>
            <a:r>
              <a:rPr lang="en-US" dirty="0"/>
              <a:t>one</a:t>
            </a:r>
            <a:r>
              <a:rPr lang="en-US" sz="2800" dirty="0">
                <a:solidFill>
                  <a:schemeClr val="tx1"/>
                </a:solidFill>
              </a:rPr>
              <a:t>self sexually in front of others</a:t>
            </a:r>
          </a:p>
          <a:p>
            <a:pPr marL="285750" indent="-285750">
              <a:buFont typeface="Arial" panose="020B0604020202020204" pitchFamily="34" charset="0"/>
              <a:buChar char="•"/>
            </a:pPr>
            <a:r>
              <a:rPr lang="en-US" sz="2800" dirty="0">
                <a:solidFill>
                  <a:schemeClr val="tx1"/>
                </a:solidFill>
              </a:rPr>
              <a:t>Symbols that are offensive based on race or religion</a:t>
            </a:r>
          </a:p>
          <a:p>
            <a:pPr marL="285750" indent="-285750">
              <a:buFont typeface="Arial" panose="020B0604020202020204" pitchFamily="34" charset="0"/>
              <a:buChar char="•"/>
            </a:pPr>
            <a:r>
              <a:rPr lang="en-US" sz="2800" dirty="0">
                <a:solidFill>
                  <a:schemeClr val="tx1"/>
                </a:solidFill>
              </a:rPr>
              <a:t>Obscene or offensive emails, phone calls, or text messages including “sexting”</a:t>
            </a:r>
          </a:p>
        </p:txBody>
      </p:sp>
    </p:spTree>
    <p:extLst>
      <p:ext uri="{BB962C8B-B14F-4D97-AF65-F5344CB8AC3E}">
        <p14:creationId xmlns:p14="http://schemas.microsoft.com/office/powerpoint/2010/main" val="369864227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FB590-2F9E-EC6D-56FD-D07203B3A91A}"/>
              </a:ext>
            </a:extLst>
          </p:cNvPr>
          <p:cNvSpPr>
            <a:spLocks noGrp="1"/>
          </p:cNvSpPr>
          <p:nvPr>
            <p:ph type="title"/>
          </p:nvPr>
        </p:nvSpPr>
        <p:spPr/>
        <p:txBody>
          <a:bodyPr/>
          <a:lstStyle/>
          <a:p>
            <a:r>
              <a:rPr lang="en-US" dirty="0"/>
              <a:t>Reconsideration Requests</a:t>
            </a:r>
          </a:p>
        </p:txBody>
      </p:sp>
      <p:sp>
        <p:nvSpPr>
          <p:cNvPr id="3" name="Content Placeholder 2">
            <a:extLst>
              <a:ext uri="{FF2B5EF4-FFF2-40B4-BE49-F238E27FC236}">
                <a16:creationId xmlns:a16="http://schemas.microsoft.com/office/drawing/2014/main" id="{7FB0340D-8279-80CE-59E6-F9B8BB12A630}"/>
              </a:ext>
            </a:extLst>
          </p:cNvPr>
          <p:cNvSpPr>
            <a:spLocks noGrp="1"/>
          </p:cNvSpPr>
          <p:nvPr>
            <p:ph idx="1"/>
          </p:nvPr>
        </p:nvSpPr>
        <p:spPr/>
        <p:txBody>
          <a:bodyPr>
            <a:normAutofit/>
          </a:bodyPr>
          <a:lstStyle/>
          <a:p>
            <a:pPr marL="457200" indent="-457200">
              <a:buFont typeface="Arial" panose="020B0604020202020204" pitchFamily="34" charset="0"/>
              <a:buChar char="•"/>
            </a:pPr>
            <a:r>
              <a:rPr lang="en-US" dirty="0"/>
              <a:t>The review of a matter on a Reconsideration Request is a “de novo” review; it is a fresh review by the Appellate Officer without knowledge or consideration of the reasoning for the Equity Officer’s determination.</a:t>
            </a:r>
          </a:p>
          <a:p>
            <a:r>
              <a:rPr lang="en-US" dirty="0"/>
              <a:t>The Appellate Officer is looking at the evidence gathered to determine if there is </a:t>
            </a:r>
            <a:r>
              <a:rPr lang="en-US" b="1" dirty="0"/>
              <a:t>a sufficient basis to proceed </a:t>
            </a:r>
            <a:r>
              <a:rPr lang="en-US" dirty="0"/>
              <a:t>with the Complaint.</a:t>
            </a:r>
          </a:p>
          <a:p>
            <a:r>
              <a:rPr lang="en-US" dirty="0"/>
              <a:t>The decision to continue the process lies in the sole discretion of the Appellate Officer and is final.</a:t>
            </a:r>
          </a:p>
        </p:txBody>
      </p:sp>
      <p:sp>
        <p:nvSpPr>
          <p:cNvPr id="4" name="Slide Number Placeholder 3">
            <a:extLst>
              <a:ext uri="{FF2B5EF4-FFF2-40B4-BE49-F238E27FC236}">
                <a16:creationId xmlns:a16="http://schemas.microsoft.com/office/drawing/2014/main" id="{F5E33776-DD84-FDAD-983D-F81433C125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C19187-0210-4CC7-AE51-7FFB2AB55339}"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8164110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BCFE56-C402-4488-920D-06CE32A5C66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C19187-0210-4CC7-AE51-7FFB2AB55339}"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 name="Content Placeholder 2">
            <a:extLst>
              <a:ext uri="{FF2B5EF4-FFF2-40B4-BE49-F238E27FC236}">
                <a16:creationId xmlns:a16="http://schemas.microsoft.com/office/drawing/2014/main" id="{151C2A4E-BFC4-40CB-AB5C-AAEA5BC4B018}"/>
              </a:ext>
            </a:extLst>
          </p:cNvPr>
          <p:cNvSpPr>
            <a:spLocks noGrp="1"/>
          </p:cNvSpPr>
          <p:nvPr>
            <p:ph idx="1"/>
          </p:nvPr>
        </p:nvSpPr>
        <p:spPr/>
        <p:txBody>
          <a:bodyPr/>
          <a:lstStyle/>
          <a:p>
            <a:pPr marL="457200" indent="-457200">
              <a:buFont typeface="Arial" panose="020B0604020202020204" pitchFamily="34" charset="0"/>
              <a:buChar char="•"/>
            </a:pPr>
            <a:r>
              <a:rPr lang="en-US" dirty="0"/>
              <a:t>If Appellate Officer decides there is sufficient information to proceed with Complaint (reverse </a:t>
            </a:r>
            <a:r>
              <a:rPr lang="en-US" dirty="0" err="1"/>
              <a:t>EO</a:t>
            </a:r>
            <a:r>
              <a:rPr lang="en-US" dirty="0"/>
              <a:t> decision), process will continue pursuant to policy.  </a:t>
            </a:r>
          </a:p>
          <a:p>
            <a:pPr marL="457200" indent="-457200">
              <a:buFont typeface="Arial" panose="020B0604020202020204" pitchFamily="34" charset="0"/>
              <a:buChar char="•"/>
            </a:pPr>
            <a:r>
              <a:rPr lang="en-US" dirty="0"/>
              <a:t>If Appellate Officer decides there is insufficient information to proceed (agrees with </a:t>
            </a:r>
            <a:r>
              <a:rPr lang="en-US" dirty="0" err="1"/>
              <a:t>EO</a:t>
            </a:r>
            <a:r>
              <a:rPr lang="en-US" dirty="0"/>
              <a:t> decision), process ends. </a:t>
            </a:r>
          </a:p>
          <a:p>
            <a:pPr marL="457200" indent="-457200">
              <a:buFont typeface="Arial" panose="020B0604020202020204" pitchFamily="34" charset="0"/>
              <a:buChar char="•"/>
            </a:pPr>
            <a:r>
              <a:rPr lang="en-US" dirty="0"/>
              <a:t>EITHER DECISION </a:t>
            </a:r>
            <a:r>
              <a:rPr lang="en-US" dirty="0">
                <a:sym typeface="Wingdings" panose="05000000000000000000" pitchFamily="2" charset="2"/>
              </a:rPr>
              <a:t> </a:t>
            </a:r>
          </a:p>
          <a:p>
            <a:pPr marL="1143000" lvl="1" indent="-457200">
              <a:buFont typeface="Arial" panose="020B0604020202020204" pitchFamily="34" charset="0"/>
              <a:buChar char="•"/>
            </a:pPr>
            <a:r>
              <a:rPr lang="en-US" dirty="0">
                <a:sym typeface="Wingdings" panose="05000000000000000000" pitchFamily="2" charset="2"/>
              </a:rPr>
              <a:t>Appellate Officer must send to Complainant and Respondent </a:t>
            </a:r>
            <a:r>
              <a:rPr lang="en-US" i="1" dirty="0">
                <a:sym typeface="Wingdings" panose="05000000000000000000" pitchFamily="2" charset="2"/>
              </a:rPr>
              <a:t>simultaneously</a:t>
            </a:r>
            <a:r>
              <a:rPr lang="en-US" dirty="0">
                <a:sym typeface="Wingdings" panose="05000000000000000000" pitchFamily="2" charset="2"/>
              </a:rPr>
              <a:t> notice of the decision.</a:t>
            </a:r>
          </a:p>
        </p:txBody>
      </p:sp>
      <p:sp>
        <p:nvSpPr>
          <p:cNvPr id="4" name="Title 3">
            <a:extLst>
              <a:ext uri="{FF2B5EF4-FFF2-40B4-BE49-F238E27FC236}">
                <a16:creationId xmlns:a16="http://schemas.microsoft.com/office/drawing/2014/main" id="{8D605C59-5636-4061-96A5-3B51689179BD}"/>
              </a:ext>
            </a:extLst>
          </p:cNvPr>
          <p:cNvSpPr>
            <a:spLocks noGrp="1"/>
          </p:cNvSpPr>
          <p:nvPr>
            <p:ph type="title"/>
          </p:nvPr>
        </p:nvSpPr>
        <p:spPr/>
        <p:txBody>
          <a:bodyPr>
            <a:normAutofit/>
          </a:bodyPr>
          <a:lstStyle/>
          <a:p>
            <a:r>
              <a:rPr lang="en-US" sz="2400" dirty="0"/>
              <a:t>Request for Reconsideration under </a:t>
            </a:r>
            <a:br>
              <a:rPr lang="en-US" sz="2400" dirty="0"/>
            </a:br>
            <a:r>
              <a:rPr lang="en-US" sz="2400" dirty="0"/>
              <a:t>CRR 600.040 </a:t>
            </a:r>
            <a:br>
              <a:rPr lang="en-US" sz="2400" dirty="0"/>
            </a:br>
            <a:r>
              <a:rPr lang="en-US" sz="2400" dirty="0"/>
              <a:t>&amp; 600.050 </a:t>
            </a:r>
          </a:p>
        </p:txBody>
      </p:sp>
    </p:spTree>
    <p:extLst>
      <p:ext uri="{BB962C8B-B14F-4D97-AF65-F5344CB8AC3E}">
        <p14:creationId xmlns:p14="http://schemas.microsoft.com/office/powerpoint/2010/main" val="36229136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CCF80-85AA-A93F-79C9-1AA2BFD5397E}"/>
              </a:ext>
            </a:extLst>
          </p:cNvPr>
          <p:cNvSpPr>
            <a:spLocks noGrp="1"/>
          </p:cNvSpPr>
          <p:nvPr>
            <p:ph type="title"/>
          </p:nvPr>
        </p:nvSpPr>
        <p:spPr/>
        <p:txBody>
          <a:bodyPr/>
          <a:lstStyle/>
          <a:p>
            <a:r>
              <a:rPr lang="en-US" dirty="0"/>
              <a:t>The Appeal Process</a:t>
            </a:r>
          </a:p>
        </p:txBody>
      </p:sp>
      <p:sp>
        <p:nvSpPr>
          <p:cNvPr id="3" name="Content Placeholder 2">
            <a:extLst>
              <a:ext uri="{FF2B5EF4-FFF2-40B4-BE49-F238E27FC236}">
                <a16:creationId xmlns:a16="http://schemas.microsoft.com/office/drawing/2014/main" id="{06CDC3EA-6F64-26CF-9687-398D7610440E}"/>
              </a:ext>
            </a:extLst>
          </p:cNvPr>
          <p:cNvSpPr>
            <a:spLocks noGrp="1"/>
          </p:cNvSpPr>
          <p:nvPr>
            <p:ph idx="1"/>
          </p:nvPr>
        </p:nvSpPr>
        <p:spPr/>
        <p:txBody>
          <a:bodyPr/>
          <a:lstStyle/>
          <a:p>
            <a:r>
              <a:rPr lang="en-US" dirty="0"/>
              <a:t>An appeal is available to either party in an Equity or Title IX matter (600.030, 600.040 or 600.050) following:</a:t>
            </a:r>
          </a:p>
          <a:p>
            <a:pPr lvl="1"/>
            <a:r>
              <a:rPr lang="en-US" dirty="0"/>
              <a:t>The dismissal of all or part of a Formal Complaint under Title IX.</a:t>
            </a:r>
          </a:p>
          <a:p>
            <a:pPr lvl="1"/>
            <a:r>
              <a:rPr lang="en-US" dirty="0"/>
              <a:t>The decision of the Hearing Panel under Equity or Title IX.</a:t>
            </a:r>
          </a:p>
          <a:p>
            <a:pPr lvl="1"/>
            <a:r>
              <a:rPr lang="en-US" dirty="0"/>
              <a:t>The decision of the decision-maker under the Academic Medical Center process.</a:t>
            </a:r>
          </a:p>
          <a:p>
            <a:pPr lvl="1"/>
            <a:r>
              <a:rPr lang="en-US" dirty="0"/>
              <a:t>The decision of the decision-maker(s) following Administrative Resolution.</a:t>
            </a:r>
          </a:p>
        </p:txBody>
      </p:sp>
      <p:sp>
        <p:nvSpPr>
          <p:cNvPr id="4" name="Slide Number Placeholder 3">
            <a:extLst>
              <a:ext uri="{FF2B5EF4-FFF2-40B4-BE49-F238E27FC236}">
                <a16:creationId xmlns:a16="http://schemas.microsoft.com/office/drawing/2014/main" id="{06A395B5-2318-845F-758C-6691410C1AD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C19187-0210-4CC7-AE51-7FFB2AB55339}"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8979405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316598-23A7-48FB-85E0-53B2287563A3}"/>
              </a:ext>
            </a:extLst>
          </p:cNvPr>
          <p:cNvSpPr>
            <a:spLocks noGrp="1"/>
          </p:cNvSpPr>
          <p:nvPr>
            <p:ph type="title"/>
          </p:nvPr>
        </p:nvSpPr>
        <p:spPr/>
        <p:txBody>
          <a:bodyPr/>
          <a:lstStyle/>
          <a:p>
            <a:r>
              <a:rPr lang="en-US" dirty="0"/>
              <a:t>Grounds for an Appeal</a:t>
            </a:r>
            <a:br>
              <a:rPr lang="en-US" dirty="0"/>
            </a:br>
            <a:endParaRPr lang="en-US" dirty="0"/>
          </a:p>
        </p:txBody>
      </p:sp>
      <p:sp>
        <p:nvSpPr>
          <p:cNvPr id="6" name="Content Placeholder 5">
            <a:extLst>
              <a:ext uri="{FF2B5EF4-FFF2-40B4-BE49-F238E27FC236}">
                <a16:creationId xmlns:a16="http://schemas.microsoft.com/office/drawing/2014/main" id="{42B76E56-64E4-450A-8C92-1B5D035403B7}"/>
              </a:ext>
            </a:extLst>
          </p:cNvPr>
          <p:cNvSpPr>
            <a:spLocks noGrp="1"/>
          </p:cNvSpPr>
          <p:nvPr>
            <p:ph idx="1"/>
          </p:nvPr>
        </p:nvSpPr>
        <p:spPr/>
        <p:txBody>
          <a:bodyPr>
            <a:normAutofit fontScale="85000" lnSpcReduction="10000"/>
          </a:bodyPr>
          <a:lstStyle/>
          <a:p>
            <a:pPr marL="0" indent="0">
              <a:buNone/>
            </a:pPr>
            <a:r>
              <a:rPr lang="en-US" sz="2800" dirty="0"/>
              <a:t>Appeals are limited to the following grounds:</a:t>
            </a:r>
          </a:p>
          <a:p>
            <a:pPr marL="365760" indent="0">
              <a:buNone/>
            </a:pPr>
            <a:r>
              <a:rPr lang="en-US" sz="2800" dirty="0"/>
              <a:t>	a. </a:t>
            </a:r>
            <a:r>
              <a:rPr lang="en-US" sz="2800" b="1" dirty="0"/>
              <a:t>A procedural irregularity </a:t>
            </a:r>
            <a:r>
              <a:rPr lang="en-US" sz="2800" dirty="0"/>
              <a:t>that affected the outcome of the matter (e.g., material deviation from established procedure, etc.);</a:t>
            </a:r>
          </a:p>
          <a:p>
            <a:pPr marL="365760" indent="0">
              <a:buNone/>
            </a:pPr>
            <a:r>
              <a:rPr lang="en-US" sz="2800" dirty="0"/>
              <a:t>	b.  </a:t>
            </a:r>
            <a:r>
              <a:rPr lang="en-US" sz="2800" b="1" dirty="0"/>
              <a:t>To consider new evidence </a:t>
            </a:r>
            <a:r>
              <a:rPr lang="en-US" sz="2800" dirty="0"/>
              <a:t>that was not reasonably available at the time the determination regarding responsibility or dismissal was made that could affect the outcome of the matter;</a:t>
            </a:r>
          </a:p>
          <a:p>
            <a:pPr marL="365760" indent="0">
              <a:buNone/>
            </a:pPr>
            <a:r>
              <a:rPr lang="en-US" sz="2800" dirty="0"/>
              <a:t> 	c. The Title IX Coordinator / Equity (HR) Officer, Investigator(s), or decision-maker(s) had a </a:t>
            </a:r>
            <a:r>
              <a:rPr lang="en-US" sz="2800" b="1" dirty="0"/>
              <a:t>conflict of interest or bias </a:t>
            </a:r>
            <a:r>
              <a:rPr lang="en-US" sz="2800" dirty="0"/>
              <a:t>for or against Complainants or Respondents generally or the individual Complainant or Respondent that affected the outcome of the matter; or</a:t>
            </a:r>
          </a:p>
          <a:p>
            <a:pPr marL="365760" indent="0">
              <a:buNone/>
            </a:pPr>
            <a:r>
              <a:rPr lang="en-US" sz="2800" dirty="0"/>
              <a:t>	d.  The </a:t>
            </a:r>
            <a:r>
              <a:rPr lang="en-US" sz="2800" b="1" dirty="0"/>
              <a:t>sanctions fall outside the range typically imposed </a:t>
            </a:r>
            <a:r>
              <a:rPr lang="en-US" sz="2800" dirty="0"/>
              <a:t>for the offense, or for the cumulative conduct record of the Respondent.</a:t>
            </a:r>
          </a:p>
          <a:p>
            <a:endParaRPr lang="en-US" dirty="0"/>
          </a:p>
        </p:txBody>
      </p:sp>
      <p:sp>
        <p:nvSpPr>
          <p:cNvPr id="2" name="Slide Number Placeholder 1">
            <a:extLst>
              <a:ext uri="{FF2B5EF4-FFF2-40B4-BE49-F238E27FC236}">
                <a16:creationId xmlns:a16="http://schemas.microsoft.com/office/drawing/2014/main" id="{2AF55840-C2D7-4E47-A18F-71A899FD33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C19187-0210-4CC7-AE51-7FFB2AB55339}"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977979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DD153-D614-4037-A2D1-031C14A89D17}"/>
              </a:ext>
            </a:extLst>
          </p:cNvPr>
          <p:cNvSpPr>
            <a:spLocks noGrp="1"/>
          </p:cNvSpPr>
          <p:nvPr>
            <p:ph type="title"/>
          </p:nvPr>
        </p:nvSpPr>
        <p:spPr/>
        <p:txBody>
          <a:bodyPr/>
          <a:lstStyle/>
          <a:p>
            <a:r>
              <a:rPr lang="en-US" dirty="0"/>
              <a:t>Appellate Process</a:t>
            </a:r>
          </a:p>
        </p:txBody>
      </p:sp>
      <p:sp>
        <p:nvSpPr>
          <p:cNvPr id="3" name="Content Placeholder 2">
            <a:extLst>
              <a:ext uri="{FF2B5EF4-FFF2-40B4-BE49-F238E27FC236}">
                <a16:creationId xmlns:a16="http://schemas.microsoft.com/office/drawing/2014/main" id="{DC40FC88-8D76-4D7F-ACB2-7DC2256BD6B8}"/>
              </a:ext>
            </a:extLst>
          </p:cNvPr>
          <p:cNvSpPr>
            <a:spLocks noGrp="1"/>
          </p:cNvSpPr>
          <p:nvPr>
            <p:ph idx="1"/>
          </p:nvPr>
        </p:nvSpPr>
        <p:spPr/>
        <p:txBody>
          <a:bodyPr>
            <a:normAutofit/>
          </a:bodyPr>
          <a:lstStyle/>
          <a:p>
            <a:r>
              <a:rPr lang="en-US" dirty="0"/>
              <a:t>Appeals are not full re-hearings and are intended to be deferential to original findings/ decisions.  </a:t>
            </a:r>
          </a:p>
          <a:p>
            <a:pPr lvl="1"/>
            <a:r>
              <a:rPr lang="en-US" dirty="0"/>
              <a:t>Record of the Case (i.e., investigative report, exhibits, recordings)</a:t>
            </a:r>
          </a:p>
          <a:p>
            <a:pPr lvl="1"/>
            <a:r>
              <a:rPr lang="en-US" dirty="0"/>
              <a:t>Written documentation (i.e., decision-maker(s) determination)</a:t>
            </a:r>
          </a:p>
          <a:p>
            <a:pPr lvl="1"/>
            <a:r>
              <a:rPr lang="en-US" dirty="0"/>
              <a:t>Relevant documentation regarding grounds for appeal</a:t>
            </a:r>
          </a:p>
          <a:p>
            <a:r>
              <a:rPr lang="en-US" dirty="0"/>
              <a:t>Appellate Officer may grant reasonable extensions to deadlines in the appeal process to a Party, with notice provided to the other Party</a:t>
            </a:r>
          </a:p>
          <a:p>
            <a:endParaRPr lang="en-US" dirty="0"/>
          </a:p>
        </p:txBody>
      </p:sp>
      <p:sp>
        <p:nvSpPr>
          <p:cNvPr id="4" name="Slide Number Placeholder 3">
            <a:extLst>
              <a:ext uri="{FF2B5EF4-FFF2-40B4-BE49-F238E27FC236}">
                <a16:creationId xmlns:a16="http://schemas.microsoft.com/office/drawing/2014/main" id="{78733A3E-328E-442B-B0FA-AC21835D9A0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C19187-0210-4CC7-AE51-7FFB2AB55339}"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7658548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DD153-D614-4037-A2D1-031C14A89D17}"/>
              </a:ext>
            </a:extLst>
          </p:cNvPr>
          <p:cNvSpPr>
            <a:spLocks noGrp="1"/>
          </p:cNvSpPr>
          <p:nvPr>
            <p:ph type="title"/>
          </p:nvPr>
        </p:nvSpPr>
        <p:spPr/>
        <p:txBody>
          <a:bodyPr/>
          <a:lstStyle/>
          <a:p>
            <a:r>
              <a:rPr lang="en-US" dirty="0"/>
              <a:t>Appellate Process</a:t>
            </a:r>
          </a:p>
        </p:txBody>
      </p:sp>
      <p:sp>
        <p:nvSpPr>
          <p:cNvPr id="3" name="Content Placeholder 2">
            <a:extLst>
              <a:ext uri="{FF2B5EF4-FFF2-40B4-BE49-F238E27FC236}">
                <a16:creationId xmlns:a16="http://schemas.microsoft.com/office/drawing/2014/main" id="{DC40FC88-8D76-4D7F-ACB2-7DC2256BD6B8}"/>
              </a:ext>
            </a:extLst>
          </p:cNvPr>
          <p:cNvSpPr>
            <a:spLocks noGrp="1"/>
          </p:cNvSpPr>
          <p:nvPr>
            <p:ph idx="1"/>
          </p:nvPr>
        </p:nvSpPr>
        <p:spPr/>
        <p:txBody>
          <a:bodyPr>
            <a:normAutofit lnSpcReduction="10000"/>
          </a:bodyPr>
          <a:lstStyle/>
          <a:p>
            <a:r>
              <a:rPr lang="en-US" dirty="0"/>
              <a:t>Requests for appeal must be submitted in writing to Appellate Officer within 5 business days of delivery of notice of dismissal or written determination </a:t>
            </a:r>
          </a:p>
          <a:p>
            <a:r>
              <a:rPr lang="en-US" dirty="0"/>
              <a:t>When any Party requests an appeal, opposing party will be notified and receive a copy of the request for appeal</a:t>
            </a:r>
          </a:p>
          <a:p>
            <a:r>
              <a:rPr lang="en-US" dirty="0"/>
              <a:t>Non-appealing Party may file a response to the request for appeal within 5 business days of delivery of notice and copy of request for appeal; may argue:</a:t>
            </a:r>
          </a:p>
          <a:p>
            <a:pPr lvl="1"/>
            <a:r>
              <a:rPr lang="en-US" dirty="0"/>
              <a:t>Sufficient grounds for appeal have not been met, and/or </a:t>
            </a:r>
          </a:p>
          <a:p>
            <a:pPr lvl="1"/>
            <a:r>
              <a:rPr lang="en-US" dirty="0"/>
              <a:t>Merits of the appeal</a:t>
            </a:r>
          </a:p>
        </p:txBody>
      </p:sp>
      <p:sp>
        <p:nvSpPr>
          <p:cNvPr id="4" name="Slide Number Placeholder 3">
            <a:extLst>
              <a:ext uri="{FF2B5EF4-FFF2-40B4-BE49-F238E27FC236}">
                <a16:creationId xmlns:a16="http://schemas.microsoft.com/office/drawing/2014/main" id="{78733A3E-328E-442B-B0FA-AC21835D9A0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C19187-0210-4CC7-AE51-7FFB2AB55339}"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57923225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DD153-D614-4037-A2D1-031C14A89D17}"/>
              </a:ext>
            </a:extLst>
          </p:cNvPr>
          <p:cNvSpPr>
            <a:spLocks noGrp="1"/>
          </p:cNvSpPr>
          <p:nvPr>
            <p:ph type="title"/>
          </p:nvPr>
        </p:nvSpPr>
        <p:spPr/>
        <p:txBody>
          <a:bodyPr/>
          <a:lstStyle/>
          <a:p>
            <a:r>
              <a:rPr lang="en-US" dirty="0"/>
              <a:t>Appellate Process</a:t>
            </a:r>
          </a:p>
        </p:txBody>
      </p:sp>
      <p:sp>
        <p:nvSpPr>
          <p:cNvPr id="3" name="Content Placeholder 2">
            <a:extLst>
              <a:ext uri="{FF2B5EF4-FFF2-40B4-BE49-F238E27FC236}">
                <a16:creationId xmlns:a16="http://schemas.microsoft.com/office/drawing/2014/main" id="{DC40FC88-8D76-4D7F-ACB2-7DC2256BD6B8}"/>
              </a:ext>
            </a:extLst>
          </p:cNvPr>
          <p:cNvSpPr>
            <a:spLocks noGrp="1"/>
          </p:cNvSpPr>
          <p:nvPr>
            <p:ph idx="1"/>
          </p:nvPr>
        </p:nvSpPr>
        <p:spPr>
          <a:xfrm>
            <a:off x="838199" y="1488740"/>
            <a:ext cx="10515600" cy="4286418"/>
          </a:xfrm>
        </p:spPr>
        <p:txBody>
          <a:bodyPr>
            <a:normAutofit fontScale="92500" lnSpcReduction="10000"/>
          </a:bodyPr>
          <a:lstStyle/>
          <a:p>
            <a:r>
              <a:rPr lang="en-US" sz="3000" dirty="0"/>
              <a:t>Appellate Officer will review Request for Appeal</a:t>
            </a:r>
            <a:r>
              <a:rPr lang="en-US" dirty="0"/>
              <a:t>:</a:t>
            </a:r>
          </a:p>
          <a:p>
            <a:pPr lvl="1"/>
            <a:r>
              <a:rPr lang="en-US" dirty="0"/>
              <a:t>Is request timely?</a:t>
            </a:r>
          </a:p>
          <a:p>
            <a:pPr lvl="1"/>
            <a:r>
              <a:rPr lang="en-US" dirty="0"/>
              <a:t>Is appeal based on articulated bases for appeal?</a:t>
            </a:r>
          </a:p>
          <a:p>
            <a:pPr lvl="1"/>
            <a:r>
              <a:rPr lang="en-US" dirty="0"/>
              <a:t>If viewed in light most favorable to appealing Party, does the appeal state grounds that </a:t>
            </a:r>
            <a:r>
              <a:rPr lang="en-US" i="1" dirty="0"/>
              <a:t>could</a:t>
            </a:r>
            <a:r>
              <a:rPr lang="en-US" dirty="0"/>
              <a:t> result in an adjusted finding or sanction?</a:t>
            </a:r>
          </a:p>
          <a:p>
            <a:r>
              <a:rPr lang="en-US" sz="3000" dirty="0"/>
              <a:t>If answer to these questions is no, appeal will be rejected.  </a:t>
            </a:r>
          </a:p>
          <a:p>
            <a:r>
              <a:rPr lang="en-US" sz="3000" dirty="0"/>
              <a:t>Decision to accept or reject an appeal will be made in writing within 15 days; otherwise, deemed accepted.  </a:t>
            </a:r>
          </a:p>
          <a:p>
            <a:r>
              <a:rPr lang="en-US" sz="3000" dirty="0"/>
              <a:t>If accepted, decision on appeal must be rendered within 10 business days from accepting request for appeal.  </a:t>
            </a:r>
          </a:p>
          <a:p>
            <a:r>
              <a:rPr lang="en-US" sz="3000" dirty="0"/>
              <a:t>If accepted, Appellate Officer must render written decision.</a:t>
            </a:r>
          </a:p>
          <a:p>
            <a:endParaRPr lang="en-US" dirty="0"/>
          </a:p>
        </p:txBody>
      </p:sp>
      <p:sp>
        <p:nvSpPr>
          <p:cNvPr id="4" name="Slide Number Placeholder 3">
            <a:extLst>
              <a:ext uri="{FF2B5EF4-FFF2-40B4-BE49-F238E27FC236}">
                <a16:creationId xmlns:a16="http://schemas.microsoft.com/office/drawing/2014/main" id="{78733A3E-328E-442B-B0FA-AC21835D9A0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C19187-0210-4CC7-AE51-7FFB2AB55339}"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16251225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DD153-D614-4037-A2D1-031C14A89D17}"/>
              </a:ext>
            </a:extLst>
          </p:cNvPr>
          <p:cNvSpPr>
            <a:spLocks noGrp="1"/>
          </p:cNvSpPr>
          <p:nvPr>
            <p:ph type="title"/>
          </p:nvPr>
        </p:nvSpPr>
        <p:spPr/>
        <p:txBody>
          <a:bodyPr/>
          <a:lstStyle/>
          <a:p>
            <a:r>
              <a:rPr lang="en-US" dirty="0"/>
              <a:t>Appellate Process – Written Decision</a:t>
            </a:r>
          </a:p>
        </p:txBody>
      </p:sp>
      <p:sp>
        <p:nvSpPr>
          <p:cNvPr id="3" name="Content Placeholder 2">
            <a:extLst>
              <a:ext uri="{FF2B5EF4-FFF2-40B4-BE49-F238E27FC236}">
                <a16:creationId xmlns:a16="http://schemas.microsoft.com/office/drawing/2014/main" id="{DC40FC88-8D76-4D7F-ACB2-7DC2256BD6B8}"/>
              </a:ext>
            </a:extLst>
          </p:cNvPr>
          <p:cNvSpPr>
            <a:spLocks noGrp="1"/>
          </p:cNvSpPr>
          <p:nvPr>
            <p:ph idx="1"/>
          </p:nvPr>
        </p:nvSpPr>
        <p:spPr>
          <a:xfrm>
            <a:off x="709863" y="1500086"/>
            <a:ext cx="10515600" cy="4114502"/>
          </a:xfrm>
        </p:spPr>
        <p:txBody>
          <a:bodyPr>
            <a:normAutofit/>
          </a:bodyPr>
          <a:lstStyle/>
          <a:p>
            <a:pPr marL="0" indent="0">
              <a:buNone/>
            </a:pPr>
            <a:endParaRPr lang="en-US" dirty="0"/>
          </a:p>
          <a:p>
            <a:pPr marL="0" indent="0" algn="ctr">
              <a:buNone/>
            </a:pPr>
            <a:r>
              <a:rPr lang="en-US" dirty="0"/>
              <a:t>PRACTICE POINTER</a:t>
            </a:r>
          </a:p>
          <a:p>
            <a:pPr marL="0" indent="0" algn="ctr">
              <a:buNone/>
            </a:pPr>
            <a:endParaRPr lang="en-US" dirty="0"/>
          </a:p>
          <a:p>
            <a:pPr marL="0" indent="0" algn="ctr">
              <a:buNone/>
            </a:pPr>
            <a:r>
              <a:rPr lang="en-US" dirty="0"/>
              <a:t>If you decide to accept appeal, you may combine your decision to accept the appeal &amp; your written decision on appeal into one decision.</a:t>
            </a:r>
          </a:p>
          <a:p>
            <a:pPr marL="0" indent="0">
              <a:buNone/>
            </a:pPr>
            <a:endParaRPr lang="en-US" dirty="0"/>
          </a:p>
          <a:p>
            <a:pPr marL="0" indent="0" algn="ctr">
              <a:buNone/>
            </a:pPr>
            <a:r>
              <a:rPr lang="en-US" dirty="0"/>
              <a:t>(will have to be completed within 15 days)</a:t>
            </a:r>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78733A3E-328E-442B-B0FA-AC21835D9A0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C19187-0210-4CC7-AE51-7FFB2AB55339}"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97106264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DD153-D614-4037-A2D1-031C14A89D17}"/>
              </a:ext>
            </a:extLst>
          </p:cNvPr>
          <p:cNvSpPr>
            <a:spLocks noGrp="1"/>
          </p:cNvSpPr>
          <p:nvPr>
            <p:ph type="title"/>
          </p:nvPr>
        </p:nvSpPr>
        <p:spPr/>
        <p:txBody>
          <a:bodyPr>
            <a:normAutofit/>
          </a:bodyPr>
          <a:lstStyle/>
          <a:p>
            <a:r>
              <a:rPr lang="en-US" sz="3600" dirty="0"/>
              <a:t>Written Appellate Decision:</a:t>
            </a:r>
          </a:p>
        </p:txBody>
      </p:sp>
      <p:sp>
        <p:nvSpPr>
          <p:cNvPr id="3" name="Content Placeholder 2">
            <a:extLst>
              <a:ext uri="{FF2B5EF4-FFF2-40B4-BE49-F238E27FC236}">
                <a16:creationId xmlns:a16="http://schemas.microsoft.com/office/drawing/2014/main" id="{DC40FC88-8D76-4D7F-ACB2-7DC2256BD6B8}"/>
              </a:ext>
            </a:extLst>
          </p:cNvPr>
          <p:cNvSpPr>
            <a:spLocks noGrp="1"/>
          </p:cNvSpPr>
          <p:nvPr>
            <p:ph idx="1"/>
          </p:nvPr>
        </p:nvSpPr>
        <p:spPr>
          <a:xfrm>
            <a:off x="709863" y="1500086"/>
            <a:ext cx="10515600" cy="4114502"/>
          </a:xfrm>
        </p:spPr>
        <p:txBody>
          <a:bodyPr>
            <a:normAutofit fontScale="85000" lnSpcReduction="10000"/>
          </a:bodyPr>
          <a:lstStyle/>
          <a:p>
            <a:pPr>
              <a:buFont typeface="Wingdings" panose="05000000000000000000" pitchFamily="2" charset="2"/>
              <a:buChar char="ü"/>
            </a:pPr>
            <a:r>
              <a:rPr lang="en-US" dirty="0"/>
              <a:t>Describe procedural history of appellate case</a:t>
            </a:r>
          </a:p>
          <a:p>
            <a:pPr>
              <a:buFont typeface="Wingdings" panose="05000000000000000000" pitchFamily="2" charset="2"/>
              <a:buChar char="ü"/>
            </a:pPr>
            <a:r>
              <a:rPr lang="en-US" dirty="0"/>
              <a:t>List bases for appeal</a:t>
            </a:r>
          </a:p>
          <a:p>
            <a:pPr>
              <a:buFont typeface="Wingdings" panose="05000000000000000000" pitchFamily="2" charset="2"/>
              <a:buChar char="ü"/>
            </a:pPr>
            <a:r>
              <a:rPr lang="en-US" dirty="0"/>
              <a:t>If combining acceptance of request for appeal, include rationale for this: </a:t>
            </a:r>
          </a:p>
          <a:p>
            <a:pPr lvl="1">
              <a:buFont typeface="Arial" panose="020B0604020202020204" pitchFamily="34" charset="0"/>
              <a:buChar char="•"/>
            </a:pPr>
            <a:r>
              <a:rPr lang="en-US" dirty="0"/>
              <a:t>Timely</a:t>
            </a:r>
          </a:p>
          <a:p>
            <a:pPr lvl="1">
              <a:buFont typeface="Arial" panose="020B0604020202020204" pitchFamily="34" charset="0"/>
              <a:buChar char="•"/>
            </a:pPr>
            <a:r>
              <a:rPr lang="en-US" dirty="0"/>
              <a:t>Based on appropriate grounds</a:t>
            </a:r>
          </a:p>
          <a:p>
            <a:pPr lvl="1">
              <a:buFont typeface="Arial" panose="020B0604020202020204" pitchFamily="34" charset="0"/>
              <a:buChar char="•"/>
            </a:pPr>
            <a:r>
              <a:rPr lang="en-US" dirty="0"/>
              <a:t>Viewed in light most favorable, could result in adjusted finding or sanction</a:t>
            </a:r>
          </a:p>
          <a:p>
            <a:pPr>
              <a:buFont typeface="Wingdings" panose="05000000000000000000" pitchFamily="2" charset="2"/>
              <a:buChar char="ü"/>
            </a:pPr>
            <a:r>
              <a:rPr lang="en-US" dirty="0"/>
              <a:t>State standard of review (deference to original findings and to what you are confining your review)</a:t>
            </a:r>
          </a:p>
          <a:p>
            <a:pPr>
              <a:buFont typeface="Wingdings" panose="05000000000000000000" pitchFamily="2" charset="2"/>
              <a:buChar char="ü"/>
            </a:pPr>
            <a:r>
              <a:rPr lang="en-US" dirty="0"/>
              <a:t>State conclusion(s) &amp; rationale for decision(s)</a:t>
            </a:r>
          </a:p>
          <a:p>
            <a:pPr>
              <a:buFont typeface="Wingdings" panose="05000000000000000000" pitchFamily="2" charset="2"/>
              <a:buChar char="ü"/>
            </a:pPr>
            <a:r>
              <a:rPr lang="en-US" dirty="0"/>
              <a:t>Close by indicating that the outcome is final; further appeals are not permitted.</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78733A3E-328E-442B-B0FA-AC21835D9A0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C19187-0210-4CC7-AE51-7FFB2AB55339}"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7665765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A6CFB2-DA05-4DB0-8AAD-E9128F18D98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C19187-0210-4CC7-AE51-7FFB2AB55339}"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 name="Content Placeholder 2">
            <a:extLst>
              <a:ext uri="{FF2B5EF4-FFF2-40B4-BE49-F238E27FC236}">
                <a16:creationId xmlns:a16="http://schemas.microsoft.com/office/drawing/2014/main" id="{F644EB50-7D51-480E-8732-CA2DE94E55B8}"/>
              </a:ext>
            </a:extLst>
          </p:cNvPr>
          <p:cNvSpPr>
            <a:spLocks noGrp="1"/>
          </p:cNvSpPr>
          <p:nvPr>
            <p:ph idx="1"/>
          </p:nvPr>
        </p:nvSpPr>
        <p:spPr/>
        <p:txBody>
          <a:bodyPr>
            <a:normAutofit/>
          </a:bodyPr>
          <a:lstStyle/>
          <a:p>
            <a:endParaRPr lang="en-US" sz="2000" dirty="0"/>
          </a:p>
          <a:p>
            <a:r>
              <a:rPr lang="en-US" b="1" dirty="0"/>
              <a:t>The decision of the </a:t>
            </a:r>
          </a:p>
          <a:p>
            <a:r>
              <a:rPr lang="en-US" b="1" dirty="0"/>
              <a:t>Equity Resolution Appellate Officer </a:t>
            </a:r>
          </a:p>
          <a:p>
            <a:r>
              <a:rPr lang="en-US" b="1" dirty="0"/>
              <a:t>is final</a:t>
            </a:r>
            <a:r>
              <a:rPr lang="en-US" sz="2000" b="1" dirty="0"/>
              <a:t>.</a:t>
            </a:r>
          </a:p>
        </p:txBody>
      </p:sp>
      <p:sp>
        <p:nvSpPr>
          <p:cNvPr id="4" name="Title 3">
            <a:extLst>
              <a:ext uri="{FF2B5EF4-FFF2-40B4-BE49-F238E27FC236}">
                <a16:creationId xmlns:a16="http://schemas.microsoft.com/office/drawing/2014/main" id="{7CA78499-3DFD-4AD8-BB76-6D2C5447C798}"/>
              </a:ext>
            </a:extLst>
          </p:cNvPr>
          <p:cNvSpPr>
            <a:spLocks noGrp="1"/>
          </p:cNvSpPr>
          <p:nvPr>
            <p:ph type="title"/>
          </p:nvPr>
        </p:nvSpPr>
        <p:spPr/>
        <p:txBody>
          <a:bodyPr/>
          <a:lstStyle/>
          <a:p>
            <a:r>
              <a:rPr lang="en-US" dirty="0"/>
              <a:t>Appeals under 600.030; 600.040 and 600.050</a:t>
            </a:r>
          </a:p>
        </p:txBody>
      </p:sp>
    </p:spTree>
    <p:extLst>
      <p:ext uri="{BB962C8B-B14F-4D97-AF65-F5344CB8AC3E}">
        <p14:creationId xmlns:p14="http://schemas.microsoft.com/office/powerpoint/2010/main" val="4127551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Title IX</a:t>
            </a:r>
          </a:p>
        </p:txBody>
      </p:sp>
      <p:sp>
        <p:nvSpPr>
          <p:cNvPr id="3" name="Text Placeholder 2"/>
          <p:cNvSpPr>
            <a:spLocks noGrp="1"/>
          </p:cNvSpPr>
          <p:nvPr>
            <p:ph type="body" sz="quarter" idx="13"/>
          </p:nvPr>
        </p:nvSpPr>
        <p:spPr/>
        <p:txBody>
          <a:bodyPr/>
          <a:lstStyle/>
          <a:p>
            <a:r>
              <a:rPr lang="en-US" dirty="0"/>
              <a:t>Sexual Harassment</a:t>
            </a:r>
          </a:p>
        </p:txBody>
      </p:sp>
    </p:spTree>
    <p:extLst>
      <p:ext uri="{BB962C8B-B14F-4D97-AF65-F5344CB8AC3E}">
        <p14:creationId xmlns:p14="http://schemas.microsoft.com/office/powerpoint/2010/main" val="110800864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DD153-D614-4037-A2D1-031C14A89D17}"/>
              </a:ext>
            </a:extLst>
          </p:cNvPr>
          <p:cNvSpPr>
            <a:spLocks noGrp="1"/>
          </p:cNvSpPr>
          <p:nvPr>
            <p:ph type="title"/>
          </p:nvPr>
        </p:nvSpPr>
        <p:spPr/>
        <p:txBody>
          <a:bodyPr/>
          <a:lstStyle/>
          <a:p>
            <a:r>
              <a:rPr lang="en-US" dirty="0"/>
              <a:t>Appellate Process</a:t>
            </a:r>
          </a:p>
        </p:txBody>
      </p:sp>
      <p:sp>
        <p:nvSpPr>
          <p:cNvPr id="3" name="Content Placeholder 2">
            <a:extLst>
              <a:ext uri="{FF2B5EF4-FFF2-40B4-BE49-F238E27FC236}">
                <a16:creationId xmlns:a16="http://schemas.microsoft.com/office/drawing/2014/main" id="{DC40FC88-8D76-4D7F-ACB2-7DC2256BD6B8}"/>
              </a:ext>
            </a:extLst>
          </p:cNvPr>
          <p:cNvSpPr>
            <a:spLocks noGrp="1"/>
          </p:cNvSpPr>
          <p:nvPr>
            <p:ph idx="1"/>
          </p:nvPr>
        </p:nvSpPr>
        <p:spPr>
          <a:xfrm>
            <a:off x="838199" y="1584660"/>
            <a:ext cx="10515600" cy="4114502"/>
          </a:xfrm>
        </p:spPr>
        <p:txBody>
          <a:bodyPr>
            <a:normAutofit/>
          </a:bodyPr>
          <a:lstStyle/>
          <a:p>
            <a:pPr>
              <a:buFont typeface="Wingdings" panose="05000000000000000000" pitchFamily="2" charset="2"/>
              <a:buChar char="v"/>
            </a:pPr>
            <a:r>
              <a:rPr lang="en-US" dirty="0"/>
              <a:t> Consult with OGC</a:t>
            </a:r>
          </a:p>
          <a:p>
            <a:pPr marL="457200" lvl="1" indent="0">
              <a:buNone/>
            </a:pPr>
            <a:endParaRPr lang="en-US" dirty="0"/>
          </a:p>
          <a:p>
            <a:pPr lvl="1">
              <a:buFont typeface="Wingdings" panose="05000000000000000000" pitchFamily="2" charset="2"/>
              <a:buChar char="ü"/>
            </a:pPr>
            <a:r>
              <a:rPr lang="en-US" dirty="0"/>
              <a:t> You will be assigned an attorney who did not previously advise on the case </a:t>
            </a:r>
          </a:p>
          <a:p>
            <a:pPr lvl="1">
              <a:buFont typeface="Wingdings" panose="05000000000000000000" pitchFamily="2" charset="2"/>
              <a:buChar char="ü"/>
            </a:pPr>
            <a:r>
              <a:rPr lang="en-US" dirty="0"/>
              <a:t> Able to assist you as you work through the record on appeal and in writing your decision</a:t>
            </a:r>
          </a:p>
          <a:p>
            <a:pPr marL="0" indent="0">
              <a:buNone/>
            </a:pPr>
            <a:endParaRPr lang="en-US" dirty="0"/>
          </a:p>
          <a:p>
            <a:pPr>
              <a:buFont typeface="Wingdings" panose="05000000000000000000" pitchFamily="2" charset="2"/>
              <a:buChar char="v"/>
            </a:pPr>
            <a:r>
              <a:rPr lang="en-US" dirty="0"/>
              <a:t> Seek logistical assistance from your University’s Title IX / Equity Office</a:t>
            </a:r>
          </a:p>
          <a:p>
            <a:pPr marL="457200" lvl="1" indent="0">
              <a:buNone/>
            </a:pPr>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78733A3E-328E-442B-B0FA-AC21835D9A0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C19187-0210-4CC7-AE51-7FFB2AB55339}"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35639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3DF51-D898-4301-AB18-DA0E3CEB789D}"/>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74BF706E-CD9B-4C92-A613-5B05752A9DF3}"/>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0CE76B61-1B85-4F3C-9F68-94F8E0BD613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C19187-0210-4CC7-AE51-7FFB2AB55339}"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22601195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C19187-0210-4CC7-AE51-7FFB2AB55339}"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369661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69F71-8301-4A23-BFB9-F08DFCD0F838}"/>
              </a:ext>
            </a:extLst>
          </p:cNvPr>
          <p:cNvSpPr>
            <a:spLocks noGrp="1"/>
          </p:cNvSpPr>
          <p:nvPr>
            <p:ph type="title"/>
          </p:nvPr>
        </p:nvSpPr>
        <p:spPr>
          <a:xfrm>
            <a:off x="838200" y="335309"/>
            <a:ext cx="10515600" cy="603866"/>
          </a:xfrm>
        </p:spPr>
        <p:txBody>
          <a:bodyPr/>
          <a:lstStyle/>
          <a:p>
            <a:r>
              <a:rPr lang="en-US" dirty="0"/>
              <a:t>Scenario for Title IX  </a:t>
            </a:r>
          </a:p>
        </p:txBody>
      </p:sp>
      <p:sp>
        <p:nvSpPr>
          <p:cNvPr id="3" name="Content Placeholder 2">
            <a:extLst>
              <a:ext uri="{FF2B5EF4-FFF2-40B4-BE49-F238E27FC236}">
                <a16:creationId xmlns:a16="http://schemas.microsoft.com/office/drawing/2014/main" id="{3B7B300C-6FAB-486C-9C01-7CCC54E5B7B9}"/>
              </a:ext>
            </a:extLst>
          </p:cNvPr>
          <p:cNvSpPr>
            <a:spLocks noGrp="1"/>
          </p:cNvSpPr>
          <p:nvPr>
            <p:ph idx="1"/>
          </p:nvPr>
        </p:nvSpPr>
        <p:spPr>
          <a:xfrm>
            <a:off x="702128" y="1444890"/>
            <a:ext cx="10787743" cy="4743948"/>
          </a:xfrm>
        </p:spPr>
        <p:txBody>
          <a:bodyPr>
            <a:normAutofit fontScale="92500" lnSpcReduction="10000"/>
          </a:bodyPr>
          <a:lstStyle/>
          <a:p>
            <a:pPr algn="just"/>
            <a:r>
              <a:rPr lang="en-US" dirty="0"/>
              <a:t>Dorothy met Stan on Snapchat. They decided to meet downtown at Harpo’s. Prior to going out, Dorothy had 5 Truly drinks and 2 shots of vodka. Stan did not drink beforehand. Once at Harpo’s, they both used their fake IDs to purchase drinks. Dorothy had 2 mixed drinks and Stan had 3 beers. Dorothy did not eat that day, and around 10:30pm, she started to feel sick. Stan offered to walk her back to her dorm room. Dorothy was stumbling during their walk and got confused about which residence hall she lives in. Stan found Dorothy’s keycard in her purse, which he used to swipe into the residence hall. Once in Dorothy's room, they began kissing. When Dorothy woke up the next morning, she was only wearing a t-shirt. She doesn’t remember anything after kissing but notices a used condom in the trash can. She immediately messaged Stan via Snapchat, asking if they had sex. He responded, “Yes.”</a:t>
            </a:r>
          </a:p>
          <a:p>
            <a:pPr marL="0" indent="0">
              <a:buNone/>
            </a:pPr>
            <a:endParaRPr lang="en-US" dirty="0"/>
          </a:p>
        </p:txBody>
      </p:sp>
    </p:spTree>
    <p:extLst>
      <p:ext uri="{BB962C8B-B14F-4D97-AF65-F5344CB8AC3E}">
        <p14:creationId xmlns:p14="http://schemas.microsoft.com/office/powerpoint/2010/main" val="41481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Title IX</a:t>
            </a:r>
          </a:p>
        </p:txBody>
      </p:sp>
      <p:sp>
        <p:nvSpPr>
          <p:cNvPr id="5" name="Content Placeholder 4"/>
          <p:cNvSpPr>
            <a:spLocks noGrp="1"/>
          </p:cNvSpPr>
          <p:nvPr>
            <p:ph idx="1"/>
          </p:nvPr>
        </p:nvSpPr>
        <p:spPr/>
        <p:txBody>
          <a:bodyPr/>
          <a:lstStyle/>
          <a:p>
            <a:pPr marL="0" indent="0" algn="ctr">
              <a:buNone/>
            </a:pPr>
            <a:endParaRPr lang="en-US" sz="2800" dirty="0">
              <a:solidFill>
                <a:schemeClr val="tx1"/>
              </a:solidFill>
            </a:endParaRPr>
          </a:p>
          <a:p>
            <a:pPr marL="0" indent="0" algn="ctr">
              <a:buNone/>
            </a:pPr>
            <a:r>
              <a:rPr lang="en-US" i="1" dirty="0"/>
              <a:t>Title IX of the Education Amendments of 1972</a:t>
            </a:r>
          </a:p>
          <a:p>
            <a:pPr marL="0" indent="0" algn="ctr">
              <a:buNone/>
            </a:pPr>
            <a:endParaRPr lang="en-US" dirty="0"/>
          </a:p>
          <a:p>
            <a:pPr marL="0" indent="0" algn="ctr">
              <a:buNone/>
            </a:pPr>
            <a:r>
              <a:rPr lang="en-US" sz="2800" dirty="0">
                <a:solidFill>
                  <a:schemeClr val="tx1"/>
                </a:solidFill>
              </a:rPr>
              <a:t>“No person in the United States shall, on the basis of </a:t>
            </a:r>
            <a:r>
              <a:rPr lang="en-US" sz="2800" b="1" dirty="0">
                <a:solidFill>
                  <a:schemeClr val="tx1"/>
                </a:solidFill>
              </a:rPr>
              <a:t>sex</a:t>
            </a:r>
            <a:r>
              <a:rPr lang="en-US" sz="2800" dirty="0">
                <a:solidFill>
                  <a:schemeClr val="tx1"/>
                </a:solidFill>
              </a:rPr>
              <a:t>, be excluded from participation in, be denied the benefits of, or be subjected to discrimination under any education program or activity receiving Federal financial assistance.”</a:t>
            </a:r>
          </a:p>
          <a:p>
            <a:pPr algn="ctr"/>
            <a:endParaRPr lang="en-US" sz="2800" dirty="0">
              <a:solidFill>
                <a:schemeClr val="tx1"/>
              </a:solidFill>
            </a:endParaRPr>
          </a:p>
          <a:p>
            <a:pPr marL="0" indent="0">
              <a:buNone/>
            </a:pPr>
            <a:endParaRPr lang="en-US" dirty="0"/>
          </a:p>
        </p:txBody>
      </p:sp>
    </p:spTree>
    <p:extLst>
      <p:ext uri="{BB962C8B-B14F-4D97-AF65-F5344CB8AC3E}">
        <p14:creationId xmlns:p14="http://schemas.microsoft.com/office/powerpoint/2010/main" val="1725621857"/>
      </p:ext>
    </p:extLst>
  </p:cSld>
  <p:clrMapOvr>
    <a:masterClrMapping/>
  </p:clrMapOvr>
</p:sld>
</file>

<file path=ppt/theme/theme1.xml><?xml version="1.0" encoding="utf-8"?>
<a:theme xmlns:a="http://schemas.openxmlformats.org/drawingml/2006/main" name="UMSysPPTemplate3">
  <a:themeElements>
    <a:clrScheme name="Custom 23">
      <a:dk1>
        <a:sysClr val="windowText" lastClr="000000"/>
      </a:dk1>
      <a:lt1>
        <a:sysClr val="window" lastClr="FFFFFF"/>
      </a:lt1>
      <a:dk2>
        <a:srgbClr val="2D3D54"/>
      </a:dk2>
      <a:lt2>
        <a:srgbClr val="DADBE0"/>
      </a:lt2>
      <a:accent1>
        <a:srgbClr val="F1B82D"/>
      </a:accent1>
      <a:accent2>
        <a:srgbClr val="64697C"/>
      </a:accent2>
      <a:accent3>
        <a:srgbClr val="F6CD79"/>
      </a:accent3>
      <a:accent4>
        <a:srgbClr val="B3B2C0"/>
      </a:accent4>
      <a:accent5>
        <a:srgbClr val="5F5F5F"/>
      </a:accent5>
      <a:accent6>
        <a:srgbClr val="4D4D4D"/>
      </a:accent6>
      <a:hlink>
        <a:srgbClr val="0070C0"/>
      </a:hlink>
      <a:folHlink>
        <a:srgbClr val="7030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MSysPPTemplate3" id="{3A7284FD-37CE-354D-A945-B233D6A6C064}" vid="{5D5C0126-E549-8F4A-9458-92DB74821044}"/>
    </a:ext>
  </a:extLst>
</a:theme>
</file>

<file path=ppt/theme/theme2.xml><?xml version="1.0" encoding="utf-8"?>
<a:theme xmlns:a="http://schemas.openxmlformats.org/drawingml/2006/main" name="Office Theme">
  <a:themeElements>
    <a:clrScheme name="Custom 40">
      <a:dk1>
        <a:sysClr val="windowText" lastClr="000000"/>
      </a:dk1>
      <a:lt1>
        <a:sysClr val="window" lastClr="FFFFFF"/>
      </a:lt1>
      <a:dk2>
        <a:srgbClr val="2D3D54"/>
      </a:dk2>
      <a:lt2>
        <a:srgbClr val="DADBE0"/>
      </a:lt2>
      <a:accent1>
        <a:srgbClr val="F1B82D"/>
      </a:accent1>
      <a:accent2>
        <a:srgbClr val="64697C"/>
      </a:accent2>
      <a:accent3>
        <a:srgbClr val="B3B2C0"/>
      </a:accent3>
      <a:accent4>
        <a:srgbClr val="F6CD79"/>
      </a:accent4>
      <a:accent5>
        <a:srgbClr val="F9E2B6"/>
      </a:accent5>
      <a:accent6>
        <a:srgbClr val="FDF4E5"/>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Custom 18">
      <a:dk1>
        <a:sysClr val="windowText" lastClr="000000"/>
      </a:dk1>
      <a:lt1>
        <a:sysClr val="window" lastClr="FFFFFF"/>
      </a:lt1>
      <a:dk2>
        <a:srgbClr val="2D3D54"/>
      </a:dk2>
      <a:lt2>
        <a:srgbClr val="F1B82D"/>
      </a:lt2>
      <a:accent1>
        <a:srgbClr val="64697C"/>
      </a:accent1>
      <a:accent2>
        <a:srgbClr val="F6CD79"/>
      </a:accent2>
      <a:accent3>
        <a:srgbClr val="B3B2C0"/>
      </a:accent3>
      <a:accent4>
        <a:srgbClr val="F9E2B6"/>
      </a:accent4>
      <a:accent5>
        <a:srgbClr val="DADBE0"/>
      </a:accent5>
      <a:accent6>
        <a:srgbClr val="FDF4E5"/>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32C1E2DCEABBD408F408CBB1FF728CF" ma:contentTypeVersion="15" ma:contentTypeDescription="Create a new document." ma:contentTypeScope="" ma:versionID="c45db96888d0a05e520540706272ac90">
  <xsd:schema xmlns:xsd="http://www.w3.org/2001/XMLSchema" xmlns:xs="http://www.w3.org/2001/XMLSchema" xmlns:p="http://schemas.microsoft.com/office/2006/metadata/properties" xmlns:ns2="b10455b2-d24d-49c4-b6f0-9d2f882d261f" xmlns:ns3="85205459-23ba-4e06-a6cd-17843724b7a7" targetNamespace="http://schemas.microsoft.com/office/2006/metadata/properties" ma:root="true" ma:fieldsID="8101d74ed3d790077473b5b487df95b9" ns2:_="" ns3:_="">
    <xsd:import namespace="b10455b2-d24d-49c4-b6f0-9d2f882d261f"/>
    <xsd:import namespace="85205459-23ba-4e06-a6cd-17843724b7a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0455b2-d24d-49c4-b6f0-9d2f882d26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5205459-23ba-4e06-a6cd-17843724b7a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1155E75-447A-455A-94E2-037460F3F4FB}">
  <ds:schemaRefs>
    <ds:schemaRef ds:uri="http://schemas.microsoft.com/sharepoint/v3/contenttype/forms"/>
  </ds:schemaRefs>
</ds:datastoreItem>
</file>

<file path=customXml/itemProps2.xml><?xml version="1.0" encoding="utf-8"?>
<ds:datastoreItem xmlns:ds="http://schemas.openxmlformats.org/officeDocument/2006/customXml" ds:itemID="{ACDEF8FC-7A4E-4499-8314-6EC6F9A66DB7}">
  <ds:schemaRefs>
    <ds:schemaRef ds:uri="http://www.w3.org/XML/1998/namespace"/>
    <ds:schemaRef ds:uri="http://purl.org/dc/dcmitype/"/>
    <ds:schemaRef ds:uri="http://purl.org/dc/elements/1.1/"/>
    <ds:schemaRef ds:uri="http://schemas.microsoft.com/office/2006/documentManagement/types"/>
    <ds:schemaRef ds:uri="http://schemas.microsoft.com/office/infopath/2007/PartnerControls"/>
    <ds:schemaRef ds:uri="http://purl.org/dc/terms/"/>
    <ds:schemaRef ds:uri="http://schemas.microsoft.com/office/2006/metadata/properties"/>
    <ds:schemaRef ds:uri="679c2509-708a-4ea0-b0a6-f5e236cc69ad"/>
    <ds:schemaRef ds:uri="http://schemas.openxmlformats.org/package/2006/metadata/core-properties"/>
  </ds:schemaRefs>
</ds:datastoreItem>
</file>

<file path=customXml/itemProps3.xml><?xml version="1.0" encoding="utf-8"?>
<ds:datastoreItem xmlns:ds="http://schemas.openxmlformats.org/officeDocument/2006/customXml" ds:itemID="{EAB579E5-ABDE-4798-83FE-C1361AACC115}"/>
</file>

<file path=docProps/app.xml><?xml version="1.0" encoding="utf-8"?>
<Properties xmlns="http://schemas.openxmlformats.org/officeDocument/2006/extended-properties" xmlns:vt="http://schemas.openxmlformats.org/officeDocument/2006/docPropsVTypes">
  <Template>UMSysPPTemplate3</Template>
  <TotalTime>11574</TotalTime>
  <Words>5472</Words>
  <Application>Microsoft Macintosh PowerPoint</Application>
  <PresentationFormat>Widescreen</PresentationFormat>
  <Paragraphs>574</Paragraphs>
  <Slides>72</Slides>
  <Notes>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72</vt:i4>
      </vt:variant>
    </vt:vector>
  </HeadingPairs>
  <TitlesOfParts>
    <vt:vector size="79" baseType="lpstr">
      <vt:lpstr>Arial</vt:lpstr>
      <vt:lpstr>Calibri</vt:lpstr>
      <vt:lpstr>Courier New</vt:lpstr>
      <vt:lpstr>Wingdings</vt:lpstr>
      <vt:lpstr>UMSysPPTemplate3</vt:lpstr>
      <vt:lpstr>Office Theme</vt:lpstr>
      <vt:lpstr>1_Office Theme</vt:lpstr>
      <vt:lpstr>Process.  What Process?</vt:lpstr>
      <vt:lpstr>Equity</vt:lpstr>
      <vt:lpstr>Scenario for Equity </vt:lpstr>
      <vt:lpstr>Equity  University of Missouri Statement of Nondiscrimination (CRR 600.010)  The University of Missouri does not discriminate on the basis of:   </vt:lpstr>
      <vt:lpstr>Equity – Discrimination &amp; Harassment</vt:lpstr>
      <vt:lpstr>Equity – Discrimination &amp; Harassment</vt:lpstr>
      <vt:lpstr>Title IX</vt:lpstr>
      <vt:lpstr>Scenario for Title IX  </vt:lpstr>
      <vt:lpstr>Title IX</vt:lpstr>
      <vt:lpstr>Title IX Sexual Harassment</vt:lpstr>
      <vt:lpstr>Title IX Sexual Harassment</vt:lpstr>
      <vt:lpstr>Jurisdiction</vt:lpstr>
      <vt:lpstr>Process and Procedure</vt:lpstr>
      <vt:lpstr>How Reports are Made</vt:lpstr>
      <vt:lpstr>Supportive Measures</vt:lpstr>
      <vt:lpstr>Process and Procedure</vt:lpstr>
      <vt:lpstr>Who’s Who?</vt:lpstr>
      <vt:lpstr>Investigation Process</vt:lpstr>
      <vt:lpstr>Process and Procedure</vt:lpstr>
      <vt:lpstr>The Processes</vt:lpstr>
      <vt:lpstr>Available Process</vt:lpstr>
      <vt:lpstr>Available Process</vt:lpstr>
      <vt:lpstr>Available Process</vt:lpstr>
      <vt:lpstr>Available Process</vt:lpstr>
      <vt:lpstr>Who is Entitled to What Process? </vt:lpstr>
      <vt:lpstr>Process and Procedure</vt:lpstr>
      <vt:lpstr>Dismissal &amp; Summary Determination </vt:lpstr>
      <vt:lpstr>Appeals</vt:lpstr>
      <vt:lpstr>Questions?</vt:lpstr>
      <vt:lpstr>Presumptions, Evidence &amp; Burdens </vt:lpstr>
      <vt:lpstr>The Presumption</vt:lpstr>
      <vt:lpstr>Presumption of Non-Responsibility</vt:lpstr>
      <vt:lpstr>Evidence</vt:lpstr>
      <vt:lpstr>Types of Evidence</vt:lpstr>
      <vt:lpstr>Relevancy &amp; Evidence</vt:lpstr>
      <vt:lpstr>What is Relevant Evidence?</vt:lpstr>
      <vt:lpstr>Test for Relevancy</vt:lpstr>
      <vt:lpstr>What Evidence Should (not) be Considered?</vt:lpstr>
      <vt:lpstr>Questioning &amp; Cross-Examination  under Title IX (600.030)</vt:lpstr>
      <vt:lpstr>Questioning &amp; Cross-Examination  under Title IX (600.030)</vt:lpstr>
      <vt:lpstr>Questioning under Equity  (600.040/600.050)</vt:lpstr>
      <vt:lpstr>Burden of Proof</vt:lpstr>
      <vt:lpstr>Burden of Proof</vt:lpstr>
      <vt:lpstr>Common Burdens of Proof</vt:lpstr>
      <vt:lpstr>Preponderance of the Evidence</vt:lpstr>
      <vt:lpstr>PowerPoint Presentation</vt:lpstr>
      <vt:lpstr>Findings, Sanctions and Remedial Actions</vt:lpstr>
      <vt:lpstr>Findings of the Hearing Panel</vt:lpstr>
      <vt:lpstr>Possible Findings</vt:lpstr>
      <vt:lpstr>Sanctions and Remedial Actions</vt:lpstr>
      <vt:lpstr>Types of Sanctions for Student Respondents</vt:lpstr>
      <vt:lpstr>Sanctions for Employees who are Respondents</vt:lpstr>
      <vt:lpstr>Remedial Actions</vt:lpstr>
      <vt:lpstr>PowerPoint Presentation</vt:lpstr>
      <vt:lpstr>Reconsideration Requests, the Right to Appeal  &amp;  the Appellate Process</vt:lpstr>
      <vt:lpstr>Recusal of an Appellate Officer</vt:lpstr>
      <vt:lpstr>Reconsideration under 600.040 and 600.050</vt:lpstr>
      <vt:lpstr>Summary Resolution under  CRR 600.040 &amp; 600.050</vt:lpstr>
      <vt:lpstr>Request Reconsideration under  CRR 600.040  &amp; 600.050 </vt:lpstr>
      <vt:lpstr>Reconsideration Requests</vt:lpstr>
      <vt:lpstr>Request for Reconsideration under  CRR 600.040  &amp; 600.050 </vt:lpstr>
      <vt:lpstr>The Appeal Process</vt:lpstr>
      <vt:lpstr>Grounds for an Appeal </vt:lpstr>
      <vt:lpstr>Appellate Process</vt:lpstr>
      <vt:lpstr>Appellate Process</vt:lpstr>
      <vt:lpstr>Appellate Process</vt:lpstr>
      <vt:lpstr>Appellate Process – Written Decision</vt:lpstr>
      <vt:lpstr>Written Appellate Decision:</vt:lpstr>
      <vt:lpstr>Appeals under 600.030; 600.040 and 600.050</vt:lpstr>
      <vt:lpstr>Appellate Process</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University of Missouri System</dc:creator>
  <cp:lastModifiedBy>Hayes, Andy</cp:lastModifiedBy>
  <cp:revision>58</cp:revision>
  <dcterms:created xsi:type="dcterms:W3CDTF">2017-05-17T14:50:57Z</dcterms:created>
  <dcterms:modified xsi:type="dcterms:W3CDTF">2023-12-08T15:08:44Z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0x010100F32C1E2DCEABBD408F408CBB1FF728CF</vt:lpwstr>
  </property>
  <property fmtid="{D5CDD505-2E9C-101B-9397-08002B2CF9AE}" pid="3" name="Order">
    <vt:r8>153100</vt:r8>
  </property>
  <property fmtid="{D5CDD505-2E9C-101B-9397-08002B2CF9AE}" pid="4" name="xd_ProgID">
    <vt:lpwstr/>
  </property>
  <property fmtid="{D5CDD505-2E9C-101B-9397-08002B2CF9AE}" pid="5" name="TemplateUrl">
    <vt:lpwstr/>
  </property>
</Properties>
</file>