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300" r:id="rId4"/>
    <p:sldId id="299" r:id="rId5"/>
    <p:sldId id="341" r:id="rId6"/>
    <p:sldId id="302" r:id="rId7"/>
    <p:sldId id="327" r:id="rId8"/>
    <p:sldId id="328" r:id="rId9"/>
    <p:sldId id="352" r:id="rId10"/>
    <p:sldId id="303" r:id="rId11"/>
    <p:sldId id="331" r:id="rId12"/>
    <p:sldId id="301" r:id="rId13"/>
    <p:sldId id="353" r:id="rId14"/>
    <p:sldId id="326" r:id="rId15"/>
    <p:sldId id="316" r:id="rId16"/>
    <p:sldId id="332" r:id="rId17"/>
    <p:sldId id="306" r:id="rId18"/>
    <p:sldId id="343" r:id="rId19"/>
    <p:sldId id="344" r:id="rId20"/>
    <p:sldId id="336" r:id="rId21"/>
    <p:sldId id="305" r:id="rId22"/>
    <p:sldId id="345" r:id="rId23"/>
    <p:sldId id="346" r:id="rId24"/>
    <p:sldId id="337" r:id="rId25"/>
    <p:sldId id="347" r:id="rId26"/>
    <p:sldId id="340" r:id="rId27"/>
    <p:sldId id="348" r:id="rId28"/>
    <p:sldId id="350" r:id="rId29"/>
    <p:sldId id="349" r:id="rId30"/>
    <p:sldId id="351" r:id="rId31"/>
    <p:sldId id="30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4660"/>
  </p:normalViewPr>
  <p:slideViewPr>
    <p:cSldViewPr snapToGrid="0">
      <p:cViewPr varScale="1">
        <p:scale>
          <a:sx n="111" d="100"/>
          <a:sy n="111" d="100"/>
        </p:scale>
        <p:origin x="10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0EAF-6969-7AE7-A9FD-E6542D2A3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62818-09D8-10E8-DF01-DD0DBC725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AB2B7-0898-D76E-1CEC-2B7F9DA5D86F}"/>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5" name="Footer Placeholder 4">
            <a:extLst>
              <a:ext uri="{FF2B5EF4-FFF2-40B4-BE49-F238E27FC236}">
                <a16:creationId xmlns:a16="http://schemas.microsoft.com/office/drawing/2014/main" id="{011F96B3-E03C-4DA9-09F6-EBDBC1A03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B7BD9-8C2F-A120-B4A9-875A0C445666}"/>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59722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56A5-D7D2-65D8-3F3D-8E5431184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49EC-5DCC-5D48-A488-180C9E043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E74C5-1EBC-5B6A-E344-95F59C04996D}"/>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5" name="Footer Placeholder 4">
            <a:extLst>
              <a:ext uri="{FF2B5EF4-FFF2-40B4-BE49-F238E27FC236}">
                <a16:creationId xmlns:a16="http://schemas.microsoft.com/office/drawing/2014/main" id="{95118D36-95DF-E772-589E-D6B598852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C1D2B-A199-6A55-DCB0-FDA010FA102E}"/>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28952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FB2BE-2A6C-687C-1F9B-B1CAC77C97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1C6B7B-034C-68DF-A0D9-C4E9C67265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1175D-0AB3-FC38-A94F-479894057937}"/>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5" name="Footer Placeholder 4">
            <a:extLst>
              <a:ext uri="{FF2B5EF4-FFF2-40B4-BE49-F238E27FC236}">
                <a16:creationId xmlns:a16="http://schemas.microsoft.com/office/drawing/2014/main" id="{22547429-2DFE-9216-78AC-5FB005BF9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658B3-00C6-8ABB-6DB7-2539F2D14032}"/>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93302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2FAF-221F-2DFA-F1E8-DAD93BDC2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EF423-B860-C082-2AD6-51FB97758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D659-880F-420A-363D-C0231815069C}"/>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5" name="Footer Placeholder 4">
            <a:extLst>
              <a:ext uri="{FF2B5EF4-FFF2-40B4-BE49-F238E27FC236}">
                <a16:creationId xmlns:a16="http://schemas.microsoft.com/office/drawing/2014/main" id="{FFC4FC61-CFAC-1E5F-1DF2-04F5CC103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16981-422D-CD6D-E406-A37E43352BAD}"/>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19438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C0B3-7DFB-AB1D-0AB7-2789721FD7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B15960-E5D3-623B-5C66-F0A109CF1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2AF2E-3724-9C36-58FA-83D9E1EBAFB8}"/>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5" name="Footer Placeholder 4">
            <a:extLst>
              <a:ext uri="{FF2B5EF4-FFF2-40B4-BE49-F238E27FC236}">
                <a16:creationId xmlns:a16="http://schemas.microsoft.com/office/drawing/2014/main" id="{6BAA162D-26D5-F070-8294-3D686CE71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1FEAD-13AE-F7EF-1B15-AB0DA4D9C15F}"/>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35204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F0E2-8F79-7E80-E5FB-841E739A7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71A8E-DD56-8E46-E68F-470DA9F6B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5E216-0BBB-D26D-9C2B-EDED5D64A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C9FB2-B11F-70FE-90E1-D62A339741C5}"/>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6" name="Footer Placeholder 5">
            <a:extLst>
              <a:ext uri="{FF2B5EF4-FFF2-40B4-BE49-F238E27FC236}">
                <a16:creationId xmlns:a16="http://schemas.microsoft.com/office/drawing/2014/main" id="{8C75F992-F384-A60B-A0E8-E10730F58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9B79B-1881-3D96-39C2-67C1D0780991}"/>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270488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87DA-675A-7756-0A63-D770DE12E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2158CC-E0C6-CA27-EF1A-3BE5BC2B4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6EE20-4E89-57B5-D69A-B2E857A514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421FE-77B8-88A6-7AE2-99EA34444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364197-B189-9CC3-B1FB-C01A716C42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DCA6A-ADD9-7D78-1AAD-2AEEE3F4FE61}"/>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8" name="Footer Placeholder 7">
            <a:extLst>
              <a:ext uri="{FF2B5EF4-FFF2-40B4-BE49-F238E27FC236}">
                <a16:creationId xmlns:a16="http://schemas.microsoft.com/office/drawing/2014/main" id="{3C3EDDBE-058F-043E-3FF9-46DF10582D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DB6F0-D4F8-68F7-48C1-7D57CAB31D58}"/>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31992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71F8-8463-BF50-0DEC-69D041E608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0ABD5-FB01-C388-606E-6E137DDA2F02}"/>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4" name="Footer Placeholder 3">
            <a:extLst>
              <a:ext uri="{FF2B5EF4-FFF2-40B4-BE49-F238E27FC236}">
                <a16:creationId xmlns:a16="http://schemas.microsoft.com/office/drawing/2014/main" id="{2D13CF72-1EC4-DBF7-9E01-F114E2A71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10FB2-DF64-3240-6B69-92A481FFF4F9}"/>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17787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A848F-692C-78BA-CACC-CC70FB2EB9B4}"/>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3" name="Footer Placeholder 2">
            <a:extLst>
              <a:ext uri="{FF2B5EF4-FFF2-40B4-BE49-F238E27FC236}">
                <a16:creationId xmlns:a16="http://schemas.microsoft.com/office/drawing/2014/main" id="{8D69445C-9048-E544-90C0-30072E14C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4B5BEB-3D24-62F3-C15A-33CD7A378822}"/>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15706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6870-05C5-4EBB-3E26-A51410B22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5654DE-8C23-9644-77E4-FBE982813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C4019D-256C-5B7A-BCBD-6CC166DEC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E58D2-BC12-A5EB-434C-573CE9F26AF8}"/>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6" name="Footer Placeholder 5">
            <a:extLst>
              <a:ext uri="{FF2B5EF4-FFF2-40B4-BE49-F238E27FC236}">
                <a16:creationId xmlns:a16="http://schemas.microsoft.com/office/drawing/2014/main" id="{72AD8212-D830-5CB0-ADC9-C2BFE717E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9FFAE-AFAA-FC22-7F0F-62A8F4DB6F3F}"/>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58295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33A5-6AA7-38F2-CC60-A66344A36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1E4BC-CFEA-558A-986B-44AAC3B1B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47FD1A-D9BE-6FF1-A577-096AD4D38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B5220-5B4D-CB44-5FF5-3FC2DA69445F}"/>
              </a:ext>
            </a:extLst>
          </p:cNvPr>
          <p:cNvSpPr>
            <a:spLocks noGrp="1"/>
          </p:cNvSpPr>
          <p:nvPr>
            <p:ph type="dt" sz="half" idx="10"/>
          </p:nvPr>
        </p:nvSpPr>
        <p:spPr/>
        <p:txBody>
          <a:bodyPr/>
          <a:lstStyle/>
          <a:p>
            <a:fld id="{B8876226-FFE0-41B4-A33D-BE6E40D57A16}" type="datetimeFigureOut">
              <a:rPr lang="en-US" smtClean="0"/>
              <a:t>8/13/2024</a:t>
            </a:fld>
            <a:endParaRPr lang="en-US"/>
          </a:p>
        </p:txBody>
      </p:sp>
      <p:sp>
        <p:nvSpPr>
          <p:cNvPr id="6" name="Footer Placeholder 5">
            <a:extLst>
              <a:ext uri="{FF2B5EF4-FFF2-40B4-BE49-F238E27FC236}">
                <a16:creationId xmlns:a16="http://schemas.microsoft.com/office/drawing/2014/main" id="{F3A94F08-0640-B26B-49CC-5B0D58366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147D2-28E4-87CF-5FB6-0CC4F66DA10A}"/>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62384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28B08-5F7C-1DB1-3B5F-023E19769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DC6A03-93F9-18E8-9ACE-DB4327896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58809-0A22-529A-CDFE-9F33F8244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76226-FFE0-41B4-A33D-BE6E40D57A16}" type="datetimeFigureOut">
              <a:rPr lang="en-US" smtClean="0"/>
              <a:t>8/13/2024</a:t>
            </a:fld>
            <a:endParaRPr lang="en-US"/>
          </a:p>
        </p:txBody>
      </p:sp>
      <p:sp>
        <p:nvSpPr>
          <p:cNvPr id="5" name="Footer Placeholder 4">
            <a:extLst>
              <a:ext uri="{FF2B5EF4-FFF2-40B4-BE49-F238E27FC236}">
                <a16:creationId xmlns:a16="http://schemas.microsoft.com/office/drawing/2014/main" id="{98B27B9A-9237-206F-3F09-7BF9E3A12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5CA00C-7F07-6147-278D-EFCA757D03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38AE2-2739-4258-B8D6-FBF6AAAD4282}" type="slidenum">
              <a:rPr lang="en-US" smtClean="0"/>
              <a:t>‹#›</a:t>
            </a:fld>
            <a:endParaRPr lang="en-US"/>
          </a:p>
        </p:txBody>
      </p:sp>
    </p:spTree>
    <p:extLst>
      <p:ext uri="{BB962C8B-B14F-4D97-AF65-F5344CB8AC3E}">
        <p14:creationId xmlns:p14="http://schemas.microsoft.com/office/powerpoint/2010/main" val="195809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45B9EF8-7A8D-76F8-DF9D-36AD32178677}"/>
              </a:ext>
            </a:extLst>
          </p:cNvPr>
          <p:cNvSpPr>
            <a:spLocks noGrp="1"/>
          </p:cNvSpPr>
          <p:nvPr>
            <p:ph type="subTitle" idx="1"/>
          </p:nvPr>
        </p:nvSpPr>
        <p:spPr>
          <a:xfrm>
            <a:off x="949927" y="4437977"/>
            <a:ext cx="8478744" cy="1460096"/>
          </a:xfrm>
        </p:spPr>
        <p:txBody>
          <a:bodyPr anchor="t">
            <a:normAutofit/>
          </a:bodyPr>
          <a:lstStyle/>
          <a:p>
            <a:pPr algn="l"/>
            <a:r>
              <a:rPr lang="en-US" sz="2900" dirty="0"/>
              <a:t>eBuilder Training </a:t>
            </a:r>
          </a:p>
          <a:p>
            <a:pPr algn="l"/>
            <a:r>
              <a:rPr lang="en-US" sz="4000" dirty="0"/>
              <a:t>Additional Processes</a:t>
            </a:r>
          </a:p>
        </p:txBody>
      </p:sp>
      <p:pic>
        <p:nvPicPr>
          <p:cNvPr id="2" name="Picture 2" descr="A group of logos with text&#10;&#10;Description automatically generated">
            <a:extLst>
              <a:ext uri="{FF2B5EF4-FFF2-40B4-BE49-F238E27FC236}">
                <a16:creationId xmlns:a16="http://schemas.microsoft.com/office/drawing/2014/main" id="{2ED21073-CC7D-E277-1676-8CFF309A7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43" y="1373995"/>
            <a:ext cx="10776316" cy="221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9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14143" y="243499"/>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Design Reviews</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944538980"/>
              </p:ext>
            </p:extLst>
          </p:nvPr>
        </p:nvGraphicFramePr>
        <p:xfrm>
          <a:off x="821974" y="1380279"/>
          <a:ext cx="4629512" cy="1838840"/>
        </p:xfrm>
        <a:graphic>
          <a:graphicData uri="http://schemas.openxmlformats.org/drawingml/2006/table">
            <a:tbl>
              <a:tblPr firstRow="1" bandRow="1">
                <a:tableStyleId>{5C22544A-7EE6-4342-B048-85BDC9FD1C3A}</a:tableStyleId>
              </a:tblPr>
              <a:tblGrid>
                <a:gridCol w="4629512">
                  <a:extLst>
                    <a:ext uri="{9D8B030D-6E8A-4147-A177-3AD203B41FA5}">
                      <a16:colId xmlns:a16="http://schemas.microsoft.com/office/drawing/2014/main" val="2032313075"/>
                    </a:ext>
                  </a:extLst>
                </a:gridCol>
              </a:tblGrid>
              <a:tr h="406280">
                <a:tc>
                  <a:txBody>
                    <a:bodyPr/>
                    <a:lstStyle/>
                    <a:p>
                      <a:r>
                        <a:rPr lang="en-US" sz="1600" dirty="0"/>
                        <a:t>Workflow Details - Description</a:t>
                      </a:r>
                    </a:p>
                  </a:txBody>
                  <a:tcPr/>
                </a:tc>
                <a:extLst>
                  <a:ext uri="{0D108BD9-81ED-4DB2-BD59-A6C34878D82A}">
                    <a16:rowId xmlns:a16="http://schemas.microsoft.com/office/drawing/2014/main" val="3017860980"/>
                  </a:ext>
                </a:extLst>
              </a:tr>
              <a:tr h="132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a:t>
                      </a:r>
                      <a:r>
                        <a:rPr lang="en-US" sz="1100" dirty="0">
                          <a:solidFill>
                            <a:schemeClr val="accent1">
                              <a:lumMod val="50000"/>
                            </a:schemeClr>
                          </a:solidFill>
                          <a:latin typeface="Aptos" panose="020B0004020202020204" pitchFamily="34" charset="0"/>
                        </a:rPr>
                        <a:t> </a:t>
                      </a:r>
                      <a:r>
                        <a:rPr lang="en-US" sz="1100" kern="1200" dirty="0">
                          <a:solidFill>
                            <a:schemeClr val="accent1">
                              <a:lumMod val="50000"/>
                            </a:schemeClr>
                          </a:solidFill>
                          <a:latin typeface="Aptos" panose="020B0004020202020204" pitchFamily="34" charset="0"/>
                          <a:ea typeface="+mn-ea"/>
                          <a:cs typeface="+mn-cs"/>
                        </a:rPr>
                        <a:t>Process to upload SD, DD, %CD and CD Design Phase documents (study drawings, documents and other media that illustrate design concepts), file into eBuilder, and submit to the PM for review and distribution to campus stake 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Initiator</a:t>
                      </a:r>
                      <a:r>
                        <a:rPr lang="en-US" sz="1100" kern="1200" dirty="0">
                          <a:solidFill>
                            <a:schemeClr val="accent1">
                              <a:lumMod val="50000"/>
                            </a:schemeClr>
                          </a:solidFill>
                          <a:latin typeface="Aptos" panose="020B0004020202020204" pitchFamily="34" charset="0"/>
                          <a:ea typeface="+mn-ea"/>
                          <a:cs typeface="+mn-cs"/>
                        </a:rPr>
                        <a:t>: Anyone that is a participant on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PM, UM System (FPD Review / Director), Consultant</a:t>
                      </a:r>
                      <a:endParaRPr lang="en-US" dirty="0"/>
                    </a:p>
                  </a:txBody>
                  <a:tcPr/>
                </a:tc>
                <a:extLst>
                  <a:ext uri="{0D108BD9-81ED-4DB2-BD59-A6C34878D82A}">
                    <a16:rowId xmlns:a16="http://schemas.microsoft.com/office/drawing/2014/main" val="2919897303"/>
                  </a:ext>
                </a:extLst>
              </a:tr>
            </a:tbl>
          </a:graphicData>
        </a:graphic>
      </p:graphicFrame>
      <p:pic>
        <p:nvPicPr>
          <p:cNvPr id="7" name="Picture 6">
            <a:extLst>
              <a:ext uri="{FF2B5EF4-FFF2-40B4-BE49-F238E27FC236}">
                <a16:creationId xmlns:a16="http://schemas.microsoft.com/office/drawing/2014/main" id="{098FD620-7F09-262B-3786-E8AA11A24A01}"/>
              </a:ext>
            </a:extLst>
          </p:cNvPr>
          <p:cNvPicPr>
            <a:picLocks noChangeAspect="1"/>
          </p:cNvPicPr>
          <p:nvPr/>
        </p:nvPicPr>
        <p:blipFill>
          <a:blip r:embed="rId3"/>
          <a:stretch>
            <a:fillRect/>
          </a:stretch>
        </p:blipFill>
        <p:spPr>
          <a:xfrm>
            <a:off x="6783645" y="1728550"/>
            <a:ext cx="3172268" cy="3400900"/>
          </a:xfrm>
          <a:prstGeom prst="rect">
            <a:avLst/>
          </a:prstGeom>
        </p:spPr>
      </p:pic>
      <p:graphicFrame>
        <p:nvGraphicFramePr>
          <p:cNvPr id="10" name="Table 9">
            <a:extLst>
              <a:ext uri="{FF2B5EF4-FFF2-40B4-BE49-F238E27FC236}">
                <a16:creationId xmlns:a16="http://schemas.microsoft.com/office/drawing/2014/main" id="{2404A021-AC72-A97D-7E92-6739FB5A410E}"/>
              </a:ext>
            </a:extLst>
          </p:cNvPr>
          <p:cNvGraphicFramePr>
            <a:graphicFrameLocks noGrp="1"/>
          </p:cNvGraphicFramePr>
          <p:nvPr>
            <p:extLst>
              <p:ext uri="{D42A27DB-BD31-4B8C-83A1-F6EECF244321}">
                <p14:modId xmlns:p14="http://schemas.microsoft.com/office/powerpoint/2010/main" val="228610140"/>
              </p:ext>
            </p:extLst>
          </p:nvPr>
        </p:nvGraphicFramePr>
        <p:xfrm>
          <a:off x="1091653" y="4161801"/>
          <a:ext cx="3485072" cy="1295400"/>
        </p:xfrm>
        <a:graphic>
          <a:graphicData uri="http://schemas.openxmlformats.org/drawingml/2006/table">
            <a:tbl>
              <a:tblPr firstRow="1" bandRow="1">
                <a:tableStyleId>{5C22544A-7EE6-4342-B048-85BDC9FD1C3A}</a:tableStyleId>
              </a:tblPr>
              <a:tblGrid>
                <a:gridCol w="682493">
                  <a:extLst>
                    <a:ext uri="{9D8B030D-6E8A-4147-A177-3AD203B41FA5}">
                      <a16:colId xmlns:a16="http://schemas.microsoft.com/office/drawing/2014/main" val="2647100211"/>
                    </a:ext>
                  </a:extLst>
                </a:gridCol>
                <a:gridCol w="2802579">
                  <a:extLst>
                    <a:ext uri="{9D8B030D-6E8A-4147-A177-3AD203B41FA5}">
                      <a16:colId xmlns:a16="http://schemas.microsoft.com/office/drawing/2014/main" val="3584933459"/>
                    </a:ext>
                  </a:extLst>
                </a:gridCol>
              </a:tblGrid>
              <a:tr h="212844">
                <a:tc gridSpan="2">
                  <a:txBody>
                    <a:bodyPr/>
                    <a:lstStyle/>
                    <a:p>
                      <a:pPr marL="0" marR="0" algn="l">
                        <a:spcBef>
                          <a:spcPts val="0"/>
                        </a:spcBef>
                        <a:spcAft>
                          <a:spcPts val="0"/>
                        </a:spcAft>
                      </a:pPr>
                      <a:r>
                        <a:rPr lang="en-US" sz="1100" dirty="0">
                          <a:effectLst/>
                          <a:highlight>
                            <a:srgbClr val="4472C4"/>
                          </a:highlight>
                        </a:rPr>
                        <a:t>All Design Review Process</a:t>
                      </a:r>
                      <a:endParaRPr lang="en-US" sz="1100" dirty="0">
                        <a:effectLst/>
                        <a:highlight>
                          <a:srgbClr val="4472C4"/>
                        </a:highlight>
                        <a:latin typeface="Arial" panose="020B0604020202020204" pitchFamily="34" charset="0"/>
                        <a:ea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911408844"/>
                  </a:ext>
                </a:extLst>
              </a:tr>
              <a:tr h="233680">
                <a:tc>
                  <a:txBody>
                    <a:bodyPr/>
                    <a:lstStyle/>
                    <a:p>
                      <a:pPr marL="0" marR="0" algn="r">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SD</a:t>
                      </a:r>
                    </a:p>
                  </a:txBody>
                  <a:tcPr/>
                </a:tc>
                <a:tc>
                  <a:txBody>
                    <a:bodyPr/>
                    <a:lstStyle/>
                    <a:p>
                      <a:pPr marL="0" marR="0" algn="l">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40.20 – Schematic Design Review</a:t>
                      </a:r>
                    </a:p>
                  </a:txBody>
                  <a:tcPr/>
                </a:tc>
                <a:extLst>
                  <a:ext uri="{0D108BD9-81ED-4DB2-BD59-A6C34878D82A}">
                    <a16:rowId xmlns:a16="http://schemas.microsoft.com/office/drawing/2014/main" val="1713894890"/>
                  </a:ext>
                </a:extLst>
              </a:tr>
              <a:tr h="233680">
                <a:tc>
                  <a:txBody>
                    <a:bodyPr/>
                    <a:lstStyle/>
                    <a:p>
                      <a:pPr marL="0" marR="0" algn="r">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DD</a:t>
                      </a:r>
                    </a:p>
                  </a:txBody>
                  <a:tcPr/>
                </a:tc>
                <a:tc>
                  <a:txBody>
                    <a:bodyPr/>
                    <a:lstStyle/>
                    <a:p>
                      <a:pPr marL="0" marR="0" algn="l">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40.30 – Development Design Review</a:t>
                      </a:r>
                    </a:p>
                  </a:txBody>
                  <a:tcPr/>
                </a:tc>
                <a:extLst>
                  <a:ext uri="{0D108BD9-81ED-4DB2-BD59-A6C34878D82A}">
                    <a16:rowId xmlns:a16="http://schemas.microsoft.com/office/drawing/2014/main" val="541621570"/>
                  </a:ext>
                </a:extLst>
              </a:tr>
              <a:tr h="233680">
                <a:tc>
                  <a:txBody>
                    <a:bodyPr/>
                    <a:lstStyle/>
                    <a:p>
                      <a:pPr marL="0" marR="0" algn="r">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%CD</a:t>
                      </a:r>
                    </a:p>
                  </a:txBody>
                  <a:tcPr/>
                </a:tc>
                <a:tc>
                  <a:txBody>
                    <a:bodyPr/>
                    <a:lstStyle/>
                    <a:p>
                      <a:pPr marL="0" marR="0" algn="l">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40.35 - % Construction Design Review</a:t>
                      </a:r>
                    </a:p>
                  </a:txBody>
                  <a:tcPr/>
                </a:tc>
                <a:extLst>
                  <a:ext uri="{0D108BD9-81ED-4DB2-BD59-A6C34878D82A}">
                    <a16:rowId xmlns:a16="http://schemas.microsoft.com/office/drawing/2014/main" val="2203116934"/>
                  </a:ext>
                </a:extLst>
              </a:tr>
              <a:tr h="208280">
                <a:tc>
                  <a:txBody>
                    <a:bodyPr/>
                    <a:lstStyle/>
                    <a:p>
                      <a:pPr marL="0" marR="0" algn="r">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CD</a:t>
                      </a:r>
                    </a:p>
                  </a:txBody>
                  <a:tcPr/>
                </a:tc>
                <a:tc>
                  <a:txBody>
                    <a:bodyPr/>
                    <a:lstStyle/>
                    <a:p>
                      <a:pPr marL="0" marR="0" algn="l">
                        <a:spcBef>
                          <a:spcPts val="0"/>
                        </a:spcBef>
                        <a:spcAft>
                          <a:spcPts val="0"/>
                        </a:spcAft>
                      </a:pPr>
                      <a:r>
                        <a:rPr lang="en-US" sz="1100" kern="1200" dirty="0">
                          <a:solidFill>
                            <a:schemeClr val="accent1">
                              <a:lumMod val="50000"/>
                            </a:schemeClr>
                          </a:solidFill>
                          <a:latin typeface="Aptos" panose="020B0004020202020204" pitchFamily="34" charset="0"/>
                          <a:ea typeface="+mn-ea"/>
                          <a:cs typeface="+mn-cs"/>
                        </a:rPr>
                        <a:t>40.40 – Construction Design Review</a:t>
                      </a:r>
                    </a:p>
                  </a:txBody>
                  <a:tcPr/>
                </a:tc>
                <a:extLst>
                  <a:ext uri="{0D108BD9-81ED-4DB2-BD59-A6C34878D82A}">
                    <a16:rowId xmlns:a16="http://schemas.microsoft.com/office/drawing/2014/main" val="1657110496"/>
                  </a:ext>
                </a:extLst>
              </a:tr>
            </a:tbl>
          </a:graphicData>
        </a:graphic>
      </p:graphicFrame>
      <p:sp>
        <p:nvSpPr>
          <p:cNvPr id="6" name="Title 1">
            <a:extLst>
              <a:ext uri="{FF2B5EF4-FFF2-40B4-BE49-F238E27FC236}">
                <a16:creationId xmlns:a16="http://schemas.microsoft.com/office/drawing/2014/main" id="{1CEDB619-A95C-DA8D-E2BD-831203E3F908}"/>
              </a:ext>
            </a:extLst>
          </p:cNvPr>
          <p:cNvSpPr txBox="1">
            <a:spLocks/>
          </p:cNvSpPr>
          <p:nvPr/>
        </p:nvSpPr>
        <p:spPr>
          <a:xfrm>
            <a:off x="6236898" y="1267940"/>
            <a:ext cx="3534891" cy="4606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accent1">
                    <a:lumMod val="50000"/>
                  </a:schemeClr>
                </a:solidFill>
                <a:latin typeface="Aptos" panose="020B0004020202020204" pitchFamily="34" charset="0"/>
              </a:rPr>
              <a:t>40.20 – Schematic Design Review</a:t>
            </a:r>
          </a:p>
        </p:txBody>
      </p:sp>
    </p:spTree>
    <p:extLst>
      <p:ext uri="{BB962C8B-B14F-4D97-AF65-F5344CB8AC3E}">
        <p14:creationId xmlns:p14="http://schemas.microsoft.com/office/powerpoint/2010/main" val="420374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Design Reviews</a:t>
            </a:r>
          </a:p>
        </p:txBody>
      </p:sp>
      <p:graphicFrame>
        <p:nvGraphicFramePr>
          <p:cNvPr id="2" name="Table 1">
            <a:extLst>
              <a:ext uri="{FF2B5EF4-FFF2-40B4-BE49-F238E27FC236}">
                <a16:creationId xmlns:a16="http://schemas.microsoft.com/office/drawing/2014/main" id="{13C5E1D9-1492-46C3-E55C-36BB6140DFD3}"/>
              </a:ext>
            </a:extLst>
          </p:cNvPr>
          <p:cNvGraphicFramePr>
            <a:graphicFrameLocks noGrp="1"/>
          </p:cNvGraphicFramePr>
          <p:nvPr>
            <p:extLst>
              <p:ext uri="{D42A27DB-BD31-4B8C-83A1-F6EECF244321}">
                <p14:modId xmlns:p14="http://schemas.microsoft.com/office/powerpoint/2010/main" val="3381683956"/>
              </p:ext>
            </p:extLst>
          </p:nvPr>
        </p:nvGraphicFramePr>
        <p:xfrm>
          <a:off x="660400" y="1116613"/>
          <a:ext cx="10877724" cy="1679080"/>
        </p:xfrm>
        <a:graphic>
          <a:graphicData uri="http://schemas.openxmlformats.org/drawingml/2006/table">
            <a:tbl>
              <a:tblPr firstRow="1" bandRow="1">
                <a:tableStyleId>{5C22544A-7EE6-4342-B048-85BDC9FD1C3A}</a:tableStyleId>
              </a:tblPr>
              <a:tblGrid>
                <a:gridCol w="440267">
                  <a:extLst>
                    <a:ext uri="{9D8B030D-6E8A-4147-A177-3AD203B41FA5}">
                      <a16:colId xmlns:a16="http://schemas.microsoft.com/office/drawing/2014/main" val="3252542080"/>
                    </a:ext>
                  </a:extLst>
                </a:gridCol>
                <a:gridCol w="1595905">
                  <a:extLst>
                    <a:ext uri="{9D8B030D-6E8A-4147-A177-3AD203B41FA5}">
                      <a16:colId xmlns:a16="http://schemas.microsoft.com/office/drawing/2014/main" val="3022515790"/>
                    </a:ext>
                  </a:extLst>
                </a:gridCol>
                <a:gridCol w="1219820">
                  <a:extLst>
                    <a:ext uri="{9D8B030D-6E8A-4147-A177-3AD203B41FA5}">
                      <a16:colId xmlns:a16="http://schemas.microsoft.com/office/drawing/2014/main" val="2128888579"/>
                    </a:ext>
                  </a:extLst>
                </a:gridCol>
                <a:gridCol w="7621732">
                  <a:extLst>
                    <a:ext uri="{9D8B030D-6E8A-4147-A177-3AD203B41FA5}">
                      <a16:colId xmlns:a16="http://schemas.microsoft.com/office/drawing/2014/main" val="2649839383"/>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a:latin typeface="Aptos" panose="020B0004020202020204" pitchFamily="34" charset="0"/>
                        </a:rPr>
                        <a:t>Page Layout Sections</a:t>
                      </a:r>
                      <a:endParaRPr lang="en-US" dirty="0">
                        <a:latin typeface="Aptos" panose="020B0004020202020204" pitchFamily="34" charset="0"/>
                      </a:endParaRP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Start/Initiate</a:t>
                      </a:r>
                    </a:p>
                  </a:txBody>
                  <a:tcPr marR="0"/>
                </a:tc>
                <a:tc>
                  <a:txBody>
                    <a:bodyPr/>
                    <a:lstStyle/>
                    <a:p>
                      <a:pPr marL="0" algn="l" defTabSz="914400" rtl="0" eaLnBrk="1" latinLnBrk="0" hangingPunct="1"/>
                      <a:r>
                        <a:rPr lang="en-US" sz="1100" b="0" kern="1200" dirty="0">
                          <a:solidFill>
                            <a:schemeClr val="dk1"/>
                          </a:solidFill>
                          <a:latin typeface="Aptos" panose="020B0004020202020204" pitchFamily="34" charset="0"/>
                          <a:ea typeface="+mn-ea"/>
                          <a:cs typeface="+mn-cs"/>
                        </a:rPr>
                        <a:t>Consultant</a:t>
                      </a: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Consultant will initiate the process and attach relevant documents for the review phase. They will click </a:t>
                      </a:r>
                      <a:r>
                        <a:rPr lang="en-US" sz="1100" b="1" kern="1200" dirty="0">
                          <a:solidFill>
                            <a:schemeClr val="dk1"/>
                          </a:solidFill>
                          <a:latin typeface="Aptos" panose="020B0004020202020204" pitchFamily="34" charset="0"/>
                          <a:ea typeface="+mn-ea"/>
                          <a:cs typeface="+mn-cs"/>
                        </a:rPr>
                        <a:t>Submit</a:t>
                      </a:r>
                      <a:r>
                        <a:rPr lang="en-US" sz="1100" b="0" kern="1200" dirty="0">
                          <a:solidFill>
                            <a:schemeClr val="dk1"/>
                          </a:solidFill>
                          <a:latin typeface="Aptos" panose="020B0004020202020204" pitchFamily="34" charset="0"/>
                          <a:ea typeface="+mn-ea"/>
                          <a:cs typeface="+mn-cs"/>
                        </a:rPr>
                        <a:t>, which will initiate the process and route to the Project Manager. They can also click on </a:t>
                      </a:r>
                      <a:r>
                        <a:rPr lang="en-US" sz="1100" b="1" kern="1200" dirty="0">
                          <a:solidFill>
                            <a:schemeClr val="dk1"/>
                          </a:solidFill>
                          <a:latin typeface="Aptos" panose="020B0004020202020204" pitchFamily="34" charset="0"/>
                          <a:ea typeface="+mn-ea"/>
                          <a:cs typeface="+mn-cs"/>
                        </a:rPr>
                        <a:t>Save Draft</a:t>
                      </a:r>
                      <a:r>
                        <a:rPr lang="en-US" sz="1100" b="0" kern="1200" dirty="0">
                          <a:solidFill>
                            <a:schemeClr val="dk1"/>
                          </a:solidFill>
                          <a:latin typeface="Aptos" panose="020B0004020202020204" pitchFamily="34" charset="0"/>
                          <a:ea typeface="+mn-ea"/>
                          <a:cs typeface="+mn-cs"/>
                        </a:rPr>
                        <a:t>, to save and work later.</a:t>
                      </a:r>
                    </a:p>
                  </a:txBody>
                  <a:tcPr/>
                </a:tc>
                <a:extLst>
                  <a:ext uri="{0D108BD9-81ED-4DB2-BD59-A6C34878D82A}">
                    <a16:rowId xmlns:a16="http://schemas.microsoft.com/office/drawing/2014/main" val="1733497861"/>
                  </a:ext>
                </a:extLst>
              </a:tr>
              <a:tr h="292240">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PM Review Session</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dk1"/>
                          </a:solidFill>
                          <a:latin typeface="Aptos" panose="020B0004020202020204" pitchFamily="34" charset="0"/>
                          <a:ea typeface="+mn-ea"/>
                          <a:cs typeface="+mn-cs"/>
                        </a:rPr>
                        <a:t>Project Manager</a:t>
                      </a:r>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PM reviews all documents for approval or return to Initiator.</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will go to finish and close the process,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will route back to initiator and will require you to add comments. </a:t>
                      </a:r>
                    </a:p>
                  </a:txBody>
                  <a:tcPr/>
                </a:tc>
                <a:extLst>
                  <a:ext uri="{0D108BD9-81ED-4DB2-BD59-A6C34878D82A}">
                    <a16:rowId xmlns:a16="http://schemas.microsoft.com/office/drawing/2014/main" val="2882566873"/>
                  </a:ext>
                </a:extLst>
              </a:tr>
              <a:tr h="292240">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Finish</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Automated</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Process state will be updated to Complete. </a:t>
                      </a:r>
                    </a:p>
                  </a:txBody>
                  <a:tcPr/>
                </a:tc>
                <a:extLst>
                  <a:ext uri="{0D108BD9-81ED-4DB2-BD59-A6C34878D82A}">
                    <a16:rowId xmlns:a16="http://schemas.microsoft.com/office/drawing/2014/main" val="1887026189"/>
                  </a:ext>
                </a:extLst>
              </a:tr>
            </a:tbl>
          </a:graphicData>
        </a:graphic>
      </p:graphicFrame>
      <p:sp>
        <p:nvSpPr>
          <p:cNvPr id="3" name="Content Placeholder 9">
            <a:extLst>
              <a:ext uri="{FF2B5EF4-FFF2-40B4-BE49-F238E27FC236}">
                <a16:creationId xmlns:a16="http://schemas.microsoft.com/office/drawing/2014/main" id="{18254387-4781-A6AC-679D-C80DC130F536}"/>
              </a:ext>
            </a:extLst>
          </p:cNvPr>
          <p:cNvSpPr txBox="1">
            <a:spLocks/>
          </p:cNvSpPr>
          <p:nvPr/>
        </p:nvSpPr>
        <p:spPr>
          <a:xfrm>
            <a:off x="572522" y="3118317"/>
            <a:ext cx="4734121" cy="3234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a:solidFill>
                  <a:schemeClr val="accent1">
                    <a:lumMod val="50000"/>
                  </a:schemeClr>
                </a:solidFill>
                <a:highlight>
                  <a:srgbClr val="FFFF00"/>
                </a:highlight>
                <a:latin typeface="Aptos" panose="020B0004020202020204" pitchFamily="34" charset="0"/>
              </a:rPr>
              <a:t>Note: </a:t>
            </a:r>
            <a:r>
              <a:rPr lang="en-US" sz="1200" i="1" dirty="0">
                <a:solidFill>
                  <a:schemeClr val="accent1">
                    <a:lumMod val="50000"/>
                  </a:schemeClr>
                </a:solidFill>
                <a:highlight>
                  <a:srgbClr val="FFFF00"/>
                </a:highlight>
                <a:latin typeface="Aptos" panose="020B0004020202020204" pitchFamily="34" charset="0"/>
              </a:rPr>
              <a:t>Bluebeam</a:t>
            </a:r>
            <a:r>
              <a:rPr lang="en-US" sz="1200" b="1" i="1" dirty="0">
                <a:solidFill>
                  <a:schemeClr val="accent1">
                    <a:lumMod val="50000"/>
                  </a:schemeClr>
                </a:solidFill>
                <a:highlight>
                  <a:srgbClr val="FFFF00"/>
                </a:highlight>
                <a:latin typeface="Aptos" panose="020B0004020202020204" pitchFamily="34" charset="0"/>
              </a:rPr>
              <a:t> </a:t>
            </a:r>
            <a:r>
              <a:rPr lang="en-US" sz="1200" i="1" dirty="0">
                <a:solidFill>
                  <a:schemeClr val="accent1">
                    <a:lumMod val="50000"/>
                  </a:schemeClr>
                </a:solidFill>
                <a:highlight>
                  <a:srgbClr val="FFFF00"/>
                </a:highlight>
                <a:latin typeface="Aptos" panose="020B0004020202020204" pitchFamily="34" charset="0"/>
              </a:rPr>
              <a:t>Review sessions can be scheduled as needed.</a:t>
            </a:r>
            <a:endParaRPr lang="en-US" sz="1200" i="1"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82244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73753" y="231817"/>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10.50 – Schedule of Values (SOV)</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10" name="Table 9">
            <a:extLst>
              <a:ext uri="{FF2B5EF4-FFF2-40B4-BE49-F238E27FC236}">
                <a16:creationId xmlns:a16="http://schemas.microsoft.com/office/drawing/2014/main" id="{07AB664E-045D-9DAC-6CE8-D534939D963E}"/>
              </a:ext>
            </a:extLst>
          </p:cNvPr>
          <p:cNvGraphicFramePr>
            <a:graphicFrameLocks noGrp="1"/>
          </p:cNvGraphicFramePr>
          <p:nvPr>
            <p:extLst>
              <p:ext uri="{D42A27DB-BD31-4B8C-83A1-F6EECF244321}">
                <p14:modId xmlns:p14="http://schemas.microsoft.com/office/powerpoint/2010/main" val="1579237999"/>
              </p:ext>
            </p:extLst>
          </p:nvPr>
        </p:nvGraphicFramePr>
        <p:xfrm>
          <a:off x="7497455" y="1305426"/>
          <a:ext cx="3752491" cy="1264920"/>
        </p:xfrm>
        <a:graphic>
          <a:graphicData uri="http://schemas.openxmlformats.org/drawingml/2006/table">
            <a:tbl>
              <a:tblPr firstRow="1" bandRow="1">
                <a:tableStyleId>{5C22544A-7EE6-4342-B048-85BDC9FD1C3A}</a:tableStyleId>
              </a:tblPr>
              <a:tblGrid>
                <a:gridCol w="3752491">
                  <a:extLst>
                    <a:ext uri="{9D8B030D-6E8A-4147-A177-3AD203B41FA5}">
                      <a16:colId xmlns:a16="http://schemas.microsoft.com/office/drawing/2014/main" val="2032313075"/>
                    </a:ext>
                  </a:extLst>
                </a:gridCol>
              </a:tblGrid>
              <a:tr h="285474">
                <a:tc>
                  <a:txBody>
                    <a:bodyPr/>
                    <a:lstStyle/>
                    <a:p>
                      <a:r>
                        <a:rPr lang="en-US" sz="1600" dirty="0"/>
                        <a:t>SOV - Workflow Details</a:t>
                      </a:r>
                    </a:p>
                  </a:txBody>
                  <a:tcPr/>
                </a:tc>
                <a:extLst>
                  <a:ext uri="{0D108BD9-81ED-4DB2-BD59-A6C34878D82A}">
                    <a16:rowId xmlns:a16="http://schemas.microsoft.com/office/drawing/2014/main" val="3017860980"/>
                  </a:ext>
                </a:extLst>
              </a:tr>
              <a:tr h="838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a:t>
                      </a:r>
                      <a:r>
                        <a:rPr lang="en-US" sz="1100" dirty="0">
                          <a:solidFill>
                            <a:schemeClr val="accent1">
                              <a:lumMod val="50000"/>
                            </a:schemeClr>
                          </a:solidFill>
                          <a:latin typeface="Aptos" panose="020B0004020202020204" pitchFamily="34" charset="0"/>
                        </a:rPr>
                        <a:t> Process to establish the Schedule of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accent1">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Initiators/Actors</a:t>
                      </a:r>
                      <a:r>
                        <a:rPr lang="en-US" sz="1100" dirty="0">
                          <a:solidFill>
                            <a:schemeClr val="accent1">
                              <a:lumMod val="50000"/>
                            </a:schemeClr>
                          </a:solidFill>
                          <a:latin typeface="Aptos" panose="020B0004020202020204" pitchFamily="34" charset="0"/>
                        </a:rPr>
                        <a:t>: CPM, Contract Administrator, Accounting, Director of PDC, Construction Director and General Contractors</a:t>
                      </a:r>
                      <a:endParaRPr lang="en-US" dirty="0"/>
                    </a:p>
                  </a:txBody>
                  <a:tcPr/>
                </a:tc>
                <a:extLst>
                  <a:ext uri="{0D108BD9-81ED-4DB2-BD59-A6C34878D82A}">
                    <a16:rowId xmlns:a16="http://schemas.microsoft.com/office/drawing/2014/main" val="2919897303"/>
                  </a:ext>
                </a:extLst>
              </a:tr>
            </a:tbl>
          </a:graphicData>
        </a:graphic>
      </p:graphicFrame>
      <p:sp>
        <p:nvSpPr>
          <p:cNvPr id="9" name="Content Placeholder 9">
            <a:extLst>
              <a:ext uri="{FF2B5EF4-FFF2-40B4-BE49-F238E27FC236}">
                <a16:creationId xmlns:a16="http://schemas.microsoft.com/office/drawing/2014/main" id="{CD7650E6-8891-416F-0C06-2C1E9DC69F1E}"/>
              </a:ext>
            </a:extLst>
          </p:cNvPr>
          <p:cNvSpPr txBox="1">
            <a:spLocks/>
          </p:cNvSpPr>
          <p:nvPr/>
        </p:nvSpPr>
        <p:spPr>
          <a:xfrm>
            <a:off x="705578" y="1298394"/>
            <a:ext cx="4734121" cy="12719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dirty="0">
                <a:solidFill>
                  <a:schemeClr val="accent1">
                    <a:lumMod val="50000"/>
                  </a:schemeClr>
                </a:solidFill>
                <a:highlight>
                  <a:srgbClr val="FFFF00"/>
                </a:highlight>
                <a:latin typeface="Aptos" panose="020B0004020202020204" pitchFamily="34" charset="0"/>
              </a:rPr>
              <a:t>Note: </a:t>
            </a:r>
            <a:r>
              <a:rPr lang="en-US" sz="1200" dirty="0">
                <a:solidFill>
                  <a:schemeClr val="accent1">
                    <a:lumMod val="50000"/>
                  </a:schemeClr>
                </a:solidFill>
                <a:highlight>
                  <a:srgbClr val="FFFF00"/>
                </a:highlight>
                <a:latin typeface="Aptos" panose="020B0004020202020204" pitchFamily="34" charset="0"/>
              </a:rPr>
              <a:t>While GCs have the permissions to initiate this process, most campuses prefer to do this in-house. They will have the GC provide their SOVs in a spreadsheet, then an admin or CPM will initiate this process and import SOVs.</a:t>
            </a:r>
          </a:p>
          <a:p>
            <a:pPr marL="0" indent="0">
              <a:spcBef>
                <a:spcPts val="0"/>
              </a:spcBef>
              <a:buFont typeface="Arial" panose="020B0604020202020204" pitchFamily="34" charset="0"/>
              <a:buNone/>
            </a:pPr>
            <a:endParaRPr lang="en-US" sz="1200" dirty="0">
              <a:solidFill>
                <a:schemeClr val="accent1">
                  <a:lumMod val="50000"/>
                </a:schemeClr>
              </a:solidFill>
              <a:highlight>
                <a:srgbClr val="FFFF00"/>
              </a:highlight>
              <a:latin typeface="Aptos" panose="020B0004020202020204" pitchFamily="34" charset="0"/>
            </a:endParaRPr>
          </a:p>
          <a:p>
            <a:pPr marL="0" indent="0">
              <a:spcBef>
                <a:spcPts val="0"/>
              </a:spcBef>
              <a:buFont typeface="Arial" panose="020B0604020202020204" pitchFamily="34" charset="0"/>
              <a:buNone/>
            </a:pPr>
            <a:r>
              <a:rPr lang="en-US" sz="1200" b="1" dirty="0">
                <a:solidFill>
                  <a:schemeClr val="accent1">
                    <a:lumMod val="50000"/>
                  </a:schemeClr>
                </a:solidFill>
                <a:highlight>
                  <a:srgbClr val="FFFF00"/>
                </a:highlight>
                <a:latin typeface="Aptos" panose="020B0004020202020204" pitchFamily="34" charset="0"/>
              </a:rPr>
              <a:t>Prerequisite: </a:t>
            </a:r>
            <a:r>
              <a:rPr lang="en-US" sz="1200" dirty="0">
                <a:solidFill>
                  <a:schemeClr val="accent1">
                    <a:lumMod val="50000"/>
                  </a:schemeClr>
                </a:solidFill>
                <a:highlight>
                  <a:srgbClr val="FFFF00"/>
                </a:highlight>
                <a:latin typeface="Aptos" panose="020B0004020202020204" pitchFamily="34" charset="0"/>
              </a:rPr>
              <a:t>Required to have an approved construction contract. This process will expand the PCS line-item 2000 Base Bide.  </a:t>
            </a:r>
            <a:endParaRPr lang="en-US" sz="1200"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1200" dirty="0">
              <a:solidFill>
                <a:schemeClr val="accent1">
                  <a:lumMod val="50000"/>
                </a:schemeClr>
              </a:solidFill>
              <a:latin typeface="Aptos" panose="020B0004020202020204" pitchFamily="34" charset="0"/>
            </a:endParaRPr>
          </a:p>
        </p:txBody>
      </p:sp>
      <p:pic>
        <p:nvPicPr>
          <p:cNvPr id="7" name="Picture 6">
            <a:extLst>
              <a:ext uri="{FF2B5EF4-FFF2-40B4-BE49-F238E27FC236}">
                <a16:creationId xmlns:a16="http://schemas.microsoft.com/office/drawing/2014/main" id="{02023305-4FBC-4414-1586-A980C4B01BF7}"/>
              </a:ext>
            </a:extLst>
          </p:cNvPr>
          <p:cNvPicPr>
            <a:picLocks noChangeAspect="1"/>
          </p:cNvPicPr>
          <p:nvPr/>
        </p:nvPicPr>
        <p:blipFill>
          <a:blip r:embed="rId3"/>
          <a:stretch>
            <a:fillRect/>
          </a:stretch>
        </p:blipFill>
        <p:spPr>
          <a:xfrm>
            <a:off x="1681247" y="2822429"/>
            <a:ext cx="8217322" cy="3568883"/>
          </a:xfrm>
          <a:prstGeom prst="rect">
            <a:avLst/>
          </a:prstGeom>
        </p:spPr>
      </p:pic>
    </p:spTree>
    <p:extLst>
      <p:ext uri="{BB962C8B-B14F-4D97-AF65-F5344CB8AC3E}">
        <p14:creationId xmlns:p14="http://schemas.microsoft.com/office/powerpoint/2010/main" val="140378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10.05 – Schedule of Values (SOV)</a:t>
            </a:r>
          </a:p>
        </p:txBody>
      </p:sp>
      <p:pic>
        <p:nvPicPr>
          <p:cNvPr id="5" name="Picture 4">
            <a:extLst>
              <a:ext uri="{FF2B5EF4-FFF2-40B4-BE49-F238E27FC236}">
                <a16:creationId xmlns:a16="http://schemas.microsoft.com/office/drawing/2014/main" id="{ED53ACCB-C90D-094A-6AEB-07803E506D3B}"/>
              </a:ext>
            </a:extLst>
          </p:cNvPr>
          <p:cNvPicPr>
            <a:picLocks noChangeAspect="1"/>
          </p:cNvPicPr>
          <p:nvPr/>
        </p:nvPicPr>
        <p:blipFill>
          <a:blip r:embed="rId3"/>
          <a:stretch>
            <a:fillRect/>
          </a:stretch>
        </p:blipFill>
        <p:spPr>
          <a:xfrm>
            <a:off x="1886960" y="3429000"/>
            <a:ext cx="8975176" cy="2604944"/>
          </a:xfrm>
          <a:prstGeom prst="rect">
            <a:avLst/>
          </a:prstGeom>
        </p:spPr>
      </p:pic>
      <p:sp>
        <p:nvSpPr>
          <p:cNvPr id="6" name="TextBox 5">
            <a:extLst>
              <a:ext uri="{FF2B5EF4-FFF2-40B4-BE49-F238E27FC236}">
                <a16:creationId xmlns:a16="http://schemas.microsoft.com/office/drawing/2014/main" id="{40C9423A-EE44-6F4F-3F41-435580A8E7F3}"/>
              </a:ext>
            </a:extLst>
          </p:cNvPr>
          <p:cNvSpPr txBox="1"/>
          <p:nvPr/>
        </p:nvSpPr>
        <p:spPr>
          <a:xfrm>
            <a:off x="143156" y="5349615"/>
            <a:ext cx="1304504" cy="769441"/>
          </a:xfrm>
          <a:prstGeom prst="rect">
            <a:avLst/>
          </a:prstGeom>
          <a:noFill/>
        </p:spPr>
        <p:txBody>
          <a:bodyPr wrap="square" rtlCol="0">
            <a:spAutoFit/>
          </a:bodyPr>
          <a:lstStyle/>
          <a:p>
            <a:r>
              <a:rPr lang="en-US" sz="1100" dirty="0">
                <a:solidFill>
                  <a:schemeClr val="accent1">
                    <a:lumMod val="50000"/>
                  </a:schemeClr>
                </a:solidFill>
                <a:latin typeface="Aptos" panose="020B0004020202020204" pitchFamily="34" charset="0"/>
              </a:rPr>
              <a:t>The original base bid or Current SOV needs to be  zeroed “0” out. </a:t>
            </a:r>
          </a:p>
        </p:txBody>
      </p:sp>
      <p:cxnSp>
        <p:nvCxnSpPr>
          <p:cNvPr id="8" name="Straight Arrow Connector 7">
            <a:extLst>
              <a:ext uri="{FF2B5EF4-FFF2-40B4-BE49-F238E27FC236}">
                <a16:creationId xmlns:a16="http://schemas.microsoft.com/office/drawing/2014/main" id="{08FE2AA8-24F7-39C9-D39B-BCFF777A09BD}"/>
              </a:ext>
            </a:extLst>
          </p:cNvPr>
          <p:cNvCxnSpPr>
            <a:cxnSpLocks/>
          </p:cNvCxnSpPr>
          <p:nvPr/>
        </p:nvCxnSpPr>
        <p:spPr>
          <a:xfrm flipV="1">
            <a:off x="1269580" y="5237018"/>
            <a:ext cx="617380" cy="2889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8195324-1EC3-6812-6520-AE458DFE399E}"/>
              </a:ext>
            </a:extLst>
          </p:cNvPr>
          <p:cNvSpPr txBox="1"/>
          <p:nvPr/>
        </p:nvSpPr>
        <p:spPr>
          <a:xfrm>
            <a:off x="10950062" y="5237018"/>
            <a:ext cx="1032964" cy="1107996"/>
          </a:xfrm>
          <a:prstGeom prst="rect">
            <a:avLst/>
          </a:prstGeom>
          <a:noFill/>
        </p:spPr>
        <p:txBody>
          <a:bodyPr wrap="square" rtlCol="0">
            <a:spAutoFit/>
          </a:bodyPr>
          <a:lstStyle/>
          <a:p>
            <a:r>
              <a:rPr lang="en-US" sz="1100" dirty="0">
                <a:solidFill>
                  <a:schemeClr val="accent1">
                    <a:lumMod val="50000"/>
                  </a:schemeClr>
                </a:solidFill>
                <a:latin typeface="Aptos" panose="020B0004020202020204" pitchFamily="34" charset="0"/>
              </a:rPr>
              <a:t>The newly added SOVs need to equal the original base bid amount. </a:t>
            </a:r>
          </a:p>
        </p:txBody>
      </p:sp>
      <p:cxnSp>
        <p:nvCxnSpPr>
          <p:cNvPr id="14" name="Straight Arrow Connector 13">
            <a:extLst>
              <a:ext uri="{FF2B5EF4-FFF2-40B4-BE49-F238E27FC236}">
                <a16:creationId xmlns:a16="http://schemas.microsoft.com/office/drawing/2014/main" id="{7504D246-1E73-FDAF-B0AF-C3C7D065B87E}"/>
              </a:ext>
            </a:extLst>
          </p:cNvPr>
          <p:cNvCxnSpPr>
            <a:cxnSpLocks/>
          </p:cNvCxnSpPr>
          <p:nvPr/>
        </p:nvCxnSpPr>
        <p:spPr>
          <a:xfrm flipH="1" flipV="1">
            <a:off x="9524011" y="5989980"/>
            <a:ext cx="1488374" cy="236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A1C9614-6A1F-A7A1-4676-14199515E3DB}"/>
              </a:ext>
            </a:extLst>
          </p:cNvPr>
          <p:cNvPicPr>
            <a:picLocks noChangeAspect="1"/>
          </p:cNvPicPr>
          <p:nvPr/>
        </p:nvPicPr>
        <p:blipFill>
          <a:blip r:embed="rId4"/>
          <a:stretch>
            <a:fillRect/>
          </a:stretch>
        </p:blipFill>
        <p:spPr>
          <a:xfrm>
            <a:off x="237508" y="1045505"/>
            <a:ext cx="8142514" cy="2172637"/>
          </a:xfrm>
          <a:prstGeom prst="rect">
            <a:avLst/>
          </a:prstGeom>
        </p:spPr>
      </p:pic>
      <p:sp>
        <p:nvSpPr>
          <p:cNvPr id="35" name="TextBox 34">
            <a:extLst>
              <a:ext uri="{FF2B5EF4-FFF2-40B4-BE49-F238E27FC236}">
                <a16:creationId xmlns:a16="http://schemas.microsoft.com/office/drawing/2014/main" id="{8BA9E751-FE56-19D7-7E8E-ACE0E4597D77}"/>
              </a:ext>
            </a:extLst>
          </p:cNvPr>
          <p:cNvSpPr txBox="1"/>
          <p:nvPr/>
        </p:nvSpPr>
        <p:spPr>
          <a:xfrm>
            <a:off x="9059907" y="1714102"/>
            <a:ext cx="1178126" cy="769441"/>
          </a:xfrm>
          <a:prstGeom prst="rect">
            <a:avLst/>
          </a:prstGeom>
          <a:noFill/>
        </p:spPr>
        <p:txBody>
          <a:bodyPr wrap="square" rtlCol="0">
            <a:spAutoFit/>
          </a:bodyPr>
          <a:lstStyle/>
          <a:p>
            <a:r>
              <a:rPr lang="en-US" sz="1100" dirty="0">
                <a:solidFill>
                  <a:schemeClr val="accent1">
                    <a:lumMod val="50000"/>
                  </a:schemeClr>
                </a:solidFill>
                <a:latin typeface="Aptos" panose="020B0004020202020204" pitchFamily="34" charset="0"/>
              </a:rPr>
              <a:t>You can add SOV manually or through an import process</a:t>
            </a:r>
          </a:p>
        </p:txBody>
      </p:sp>
      <p:cxnSp>
        <p:nvCxnSpPr>
          <p:cNvPr id="36" name="Straight Arrow Connector 35">
            <a:extLst>
              <a:ext uri="{FF2B5EF4-FFF2-40B4-BE49-F238E27FC236}">
                <a16:creationId xmlns:a16="http://schemas.microsoft.com/office/drawing/2014/main" id="{D4B69C7F-2208-9031-875A-36EAF08C6906}"/>
              </a:ext>
            </a:extLst>
          </p:cNvPr>
          <p:cNvCxnSpPr>
            <a:cxnSpLocks/>
            <a:stCxn id="35" idx="1"/>
          </p:cNvCxnSpPr>
          <p:nvPr/>
        </p:nvCxnSpPr>
        <p:spPr>
          <a:xfrm flipH="1">
            <a:off x="7726878" y="2098823"/>
            <a:ext cx="1333029" cy="925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31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graphicFrame>
        <p:nvGraphicFramePr>
          <p:cNvPr id="3" name="Table 2">
            <a:extLst>
              <a:ext uri="{FF2B5EF4-FFF2-40B4-BE49-F238E27FC236}">
                <a16:creationId xmlns:a16="http://schemas.microsoft.com/office/drawing/2014/main" id="{5DBCA089-5751-4F58-CC34-DCF2AD16F51D}"/>
              </a:ext>
            </a:extLst>
          </p:cNvPr>
          <p:cNvGraphicFramePr>
            <a:graphicFrameLocks noGrp="1"/>
          </p:cNvGraphicFramePr>
          <p:nvPr>
            <p:extLst>
              <p:ext uri="{D42A27DB-BD31-4B8C-83A1-F6EECF244321}">
                <p14:modId xmlns:p14="http://schemas.microsoft.com/office/powerpoint/2010/main" val="323094671"/>
              </p:ext>
            </p:extLst>
          </p:nvPr>
        </p:nvGraphicFramePr>
        <p:xfrm>
          <a:off x="653875" y="1099004"/>
          <a:ext cx="11072458" cy="4986751"/>
        </p:xfrm>
        <a:graphic>
          <a:graphicData uri="http://schemas.openxmlformats.org/drawingml/2006/table">
            <a:tbl>
              <a:tblPr firstRow="1" bandRow="1">
                <a:tableStyleId>{5C22544A-7EE6-4342-B048-85BDC9FD1C3A}</a:tableStyleId>
              </a:tblPr>
              <a:tblGrid>
                <a:gridCol w="313475">
                  <a:extLst>
                    <a:ext uri="{9D8B030D-6E8A-4147-A177-3AD203B41FA5}">
                      <a16:colId xmlns:a16="http://schemas.microsoft.com/office/drawing/2014/main" val="3252542080"/>
                    </a:ext>
                  </a:extLst>
                </a:gridCol>
                <a:gridCol w="1852443">
                  <a:extLst>
                    <a:ext uri="{9D8B030D-6E8A-4147-A177-3AD203B41FA5}">
                      <a16:colId xmlns:a16="http://schemas.microsoft.com/office/drawing/2014/main" val="3022515790"/>
                    </a:ext>
                  </a:extLst>
                </a:gridCol>
                <a:gridCol w="1403931">
                  <a:extLst>
                    <a:ext uri="{9D8B030D-6E8A-4147-A177-3AD203B41FA5}">
                      <a16:colId xmlns:a16="http://schemas.microsoft.com/office/drawing/2014/main" val="2128888579"/>
                    </a:ext>
                  </a:extLst>
                </a:gridCol>
                <a:gridCol w="7502609">
                  <a:extLst>
                    <a:ext uri="{9D8B030D-6E8A-4147-A177-3AD203B41FA5}">
                      <a16:colId xmlns:a16="http://schemas.microsoft.com/office/drawing/2014/main" val="3334885406"/>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243266">
                <a:tc>
                  <a:txBody>
                    <a:bodyPr/>
                    <a:lstStyle/>
                    <a:p>
                      <a:pPr algn="l"/>
                      <a:r>
                        <a:rPr lang="en-US" sz="1100" dirty="0">
                          <a:latin typeface="Aptos" panose="020B0004020202020204" pitchFamily="34" charset="0"/>
                        </a:rPr>
                        <a:t>0</a:t>
                      </a:r>
                    </a:p>
                  </a:txBody>
                  <a:tcPr marR="0"/>
                </a:tc>
                <a:tc>
                  <a:txBody>
                    <a:bodyPr/>
                    <a:lstStyle/>
                    <a:p>
                      <a:pPr algn="l"/>
                      <a:r>
                        <a:rPr lang="en-US" sz="1100" dirty="0">
                          <a:latin typeface="Aptos" panose="020B0004020202020204" pitchFamily="34" charset="0"/>
                        </a:rPr>
                        <a:t>Pre-work</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CPM/Admin</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Create import spreadsheet. The first line needs to offset the total. </a:t>
                      </a:r>
                      <a:r>
                        <a:rPr lang="en-US" sz="1100" kern="1200" dirty="0">
                          <a:solidFill>
                            <a:schemeClr val="dk1"/>
                          </a:solidFill>
                          <a:highlight>
                            <a:srgbClr val="FFFF00"/>
                          </a:highlight>
                          <a:latin typeface="Aptos" panose="020B0004020202020204" pitchFamily="34" charset="0"/>
                          <a:ea typeface="+mn-ea"/>
                          <a:cs typeface="+mn-cs"/>
                        </a:rPr>
                        <a:t>Example: Base Bid $789,000, the first line of the SOV is required to be - $789,000 and then the SOV line items will total to the same amount which will result in a $0 net change. </a:t>
                      </a:r>
                    </a:p>
                  </a:txBody>
                  <a:tcPr/>
                </a:tc>
                <a:extLst>
                  <a:ext uri="{0D108BD9-81ED-4DB2-BD59-A6C34878D82A}">
                    <a16:rowId xmlns:a16="http://schemas.microsoft.com/office/drawing/2014/main" val="3233758809"/>
                  </a:ext>
                </a:extLst>
              </a:tr>
              <a:tr h="343533">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 Process</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CPM, Contract Admin, Accounting, Directors, and GCs</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Complete the required fields in the following sections:</a:t>
                      </a:r>
                    </a:p>
                    <a:p>
                      <a:pPr marL="685800" lvl="1" indent="-228600" algn="l" defTabSz="914400" rtl="0" eaLnBrk="1" latinLnBrk="0" hangingPunct="1">
                        <a:buAutoNum type="arabicPeriod"/>
                      </a:pPr>
                      <a:r>
                        <a:rPr lang="en-US" sz="1100" kern="1200" dirty="0">
                          <a:solidFill>
                            <a:schemeClr val="dk1"/>
                          </a:solidFill>
                          <a:latin typeface="Aptos" panose="020B0004020202020204" pitchFamily="34" charset="0"/>
                          <a:ea typeface="+mn-ea"/>
                          <a:cs typeface="+mn-cs"/>
                        </a:rPr>
                        <a:t>Select the commitment (contract) </a:t>
                      </a:r>
                    </a:p>
                    <a:p>
                      <a:pPr marL="685800" lvl="1" indent="-228600" algn="l" defTabSz="914400" rtl="0" eaLnBrk="1" latinLnBrk="0" hangingPunct="1">
                        <a:buAutoNum type="arabicPeriod"/>
                      </a:pPr>
                      <a:r>
                        <a:rPr lang="en-US" sz="1100" kern="1200" dirty="0">
                          <a:solidFill>
                            <a:schemeClr val="dk1"/>
                          </a:solidFill>
                          <a:latin typeface="Aptos" panose="020B0004020202020204" pitchFamily="34" charset="0"/>
                          <a:ea typeface="+mn-ea"/>
                          <a:cs typeface="+mn-cs"/>
                        </a:rPr>
                        <a:t>Select the Date</a:t>
                      </a:r>
                    </a:p>
                    <a:p>
                      <a:pPr marL="685800" lvl="1" indent="-228600" algn="l" defTabSz="914400" rtl="0" eaLnBrk="1" latinLnBrk="0" hangingPunct="1">
                        <a:buAutoNum type="arabicPeriod"/>
                      </a:pPr>
                      <a:r>
                        <a:rPr lang="en-US" sz="1100" kern="1200" dirty="0">
                          <a:solidFill>
                            <a:schemeClr val="dk1"/>
                          </a:solidFill>
                          <a:latin typeface="Aptos" panose="020B0004020202020204" pitchFamily="34" charset="0"/>
                          <a:ea typeface="+mn-ea"/>
                          <a:cs typeface="+mn-cs"/>
                        </a:rPr>
                        <a:t>Select the Reason Code “SOV Establishment”</a:t>
                      </a:r>
                    </a:p>
                    <a:p>
                      <a:pPr marL="0" lvl="0" indent="0" algn="l" defTabSz="914400" rtl="0" eaLnBrk="1" latinLnBrk="0" hangingPunct="1">
                        <a:buNone/>
                      </a:pPr>
                      <a:r>
                        <a:rPr lang="en-US" sz="1100" kern="1200" dirty="0">
                          <a:solidFill>
                            <a:schemeClr val="dk1"/>
                          </a:solidFill>
                          <a:latin typeface="Aptos" panose="020B0004020202020204" pitchFamily="34" charset="0"/>
                          <a:ea typeface="+mn-ea"/>
                          <a:cs typeface="+mn-cs"/>
                        </a:rPr>
                        <a:t>Click on “</a:t>
                      </a:r>
                      <a:r>
                        <a:rPr lang="en-US" sz="1100" b="1" kern="1200" dirty="0">
                          <a:solidFill>
                            <a:schemeClr val="dk1"/>
                          </a:solidFill>
                          <a:latin typeface="Aptos" panose="020B0004020202020204" pitchFamily="34" charset="0"/>
                          <a:ea typeface="+mn-ea"/>
                          <a:cs typeface="+mn-cs"/>
                        </a:rPr>
                        <a:t>Submit” </a:t>
                      </a:r>
                      <a:r>
                        <a:rPr lang="en-US" sz="1100" b="0" kern="1200" dirty="0">
                          <a:solidFill>
                            <a:schemeClr val="dk1"/>
                          </a:solidFill>
                          <a:latin typeface="Aptos" panose="020B0004020202020204" pitchFamily="34" charset="0"/>
                          <a:ea typeface="+mn-ea"/>
                          <a:cs typeface="+mn-cs"/>
                        </a:rPr>
                        <a:t>button</a:t>
                      </a:r>
                      <a:r>
                        <a:rPr lang="en-US" sz="1100" b="1" kern="1200" dirty="0">
                          <a:solidFill>
                            <a:schemeClr val="dk1"/>
                          </a:solidFill>
                          <a:latin typeface="Aptos" panose="020B0004020202020204" pitchFamily="34" charset="0"/>
                          <a:ea typeface="+mn-ea"/>
                          <a:cs typeface="+mn-cs"/>
                        </a:rPr>
                        <a:t> </a:t>
                      </a:r>
                      <a:r>
                        <a:rPr lang="en-US" sz="1100" kern="1200" dirty="0">
                          <a:solidFill>
                            <a:schemeClr val="dk1"/>
                          </a:solidFill>
                          <a:latin typeface="Aptos" panose="020B0004020202020204" pitchFamily="34" charset="0"/>
                          <a:ea typeface="+mn-ea"/>
                          <a:cs typeface="+mn-cs"/>
                        </a:rPr>
                        <a:t>to initiate the process or click </a:t>
                      </a:r>
                      <a:r>
                        <a:rPr lang="en-US" sz="1100" b="1" kern="1200" dirty="0">
                          <a:solidFill>
                            <a:schemeClr val="dk1"/>
                          </a:solidFill>
                          <a:latin typeface="Aptos" panose="020B0004020202020204" pitchFamily="34" charset="0"/>
                          <a:ea typeface="+mn-ea"/>
                          <a:cs typeface="+mn-cs"/>
                        </a:rPr>
                        <a:t>“Save Draft” </a:t>
                      </a:r>
                      <a:r>
                        <a:rPr lang="en-US" sz="1100" kern="1200" dirty="0">
                          <a:solidFill>
                            <a:schemeClr val="dk1"/>
                          </a:solidFill>
                          <a:latin typeface="Aptos" panose="020B0004020202020204" pitchFamily="34" charset="0"/>
                          <a:ea typeface="+mn-ea"/>
                          <a:cs typeface="+mn-cs"/>
                        </a:rPr>
                        <a:t>button to save and finish later. </a:t>
                      </a:r>
                    </a:p>
                  </a:txBody>
                  <a:tcPr/>
                </a:tc>
                <a:extLst>
                  <a:ext uri="{0D108BD9-81ED-4DB2-BD59-A6C34878D82A}">
                    <a16:rowId xmlns:a16="http://schemas.microsoft.com/office/drawing/2014/main" val="3535200844"/>
                  </a:ext>
                </a:extLst>
              </a:tr>
              <a:tr h="264997">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SOV Reason? </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Checking to ensure </a:t>
                      </a:r>
                      <a:r>
                        <a:rPr lang="en-US" sz="1100" b="1" kern="1200" dirty="0">
                          <a:solidFill>
                            <a:schemeClr val="dk1"/>
                          </a:solidFill>
                          <a:latin typeface="Aptos" panose="020B0004020202020204" pitchFamily="34" charset="0"/>
                          <a:ea typeface="+mn-ea"/>
                          <a:cs typeface="+mn-cs"/>
                        </a:rPr>
                        <a:t>“SOV Establishment” </a:t>
                      </a:r>
                      <a:r>
                        <a:rPr lang="en-US" sz="1100" kern="1200" dirty="0">
                          <a:solidFill>
                            <a:schemeClr val="dk1"/>
                          </a:solidFill>
                          <a:latin typeface="Aptos" panose="020B0004020202020204" pitchFamily="34" charset="0"/>
                          <a:ea typeface="+mn-ea"/>
                          <a:cs typeface="+mn-cs"/>
                        </a:rPr>
                        <a:t>reason code was selected. If not, it will route back to initiator with an error message. </a:t>
                      </a:r>
                    </a:p>
                  </a:txBody>
                  <a:tcPr/>
                </a:tc>
                <a:extLst>
                  <a:ext uri="{0D108BD9-81ED-4DB2-BD59-A6C34878D82A}">
                    <a16:rowId xmlns:a16="http://schemas.microsoft.com/office/drawing/2014/main" val="3259866066"/>
                  </a:ext>
                </a:extLst>
              </a:tr>
              <a:tr h="251062">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Is Null?</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 </a:t>
                      </a:r>
                    </a:p>
                  </a:txBody>
                  <a:tcPr/>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Checking to ensure the commitment change amount = $0. If not, it will route back to initiator to correct. </a:t>
                      </a:r>
                    </a:p>
                  </a:txBody>
                  <a:tcPr/>
                </a:tc>
                <a:extLst>
                  <a:ext uri="{0D108BD9-81ED-4DB2-BD59-A6C34878D82A}">
                    <a16:rowId xmlns:a16="http://schemas.microsoft.com/office/drawing/2014/main" val="2408893125"/>
                  </a:ext>
                </a:extLst>
              </a:tr>
              <a:tr h="392799">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CPM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CPM</a:t>
                      </a:r>
                    </a:p>
                  </a:txBody>
                  <a:tcPr/>
                </a:tc>
                <a:tc>
                  <a:txBody>
                    <a:bodyPr/>
                    <a:lstStyle/>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Review SOVs for general contractor billing. Ensure all information is accurate. </a:t>
                      </a:r>
                    </a:p>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“Approved”</a:t>
                      </a:r>
                      <a:r>
                        <a:rPr lang="en-US" sz="1100" b="0" kern="1200" dirty="0">
                          <a:solidFill>
                            <a:schemeClr val="dk1"/>
                          </a:solidFill>
                          <a:latin typeface="Aptos" panose="020B0004020202020204" pitchFamily="34" charset="0"/>
                          <a:ea typeface="+mn-ea"/>
                          <a:cs typeface="+mn-cs"/>
                        </a:rPr>
                        <a:t> to move to the next step </a:t>
                      </a:r>
                      <a:r>
                        <a:rPr lang="en-US" sz="1100" b="1" kern="1200" dirty="0">
                          <a:solidFill>
                            <a:schemeClr val="dk1"/>
                          </a:solidFill>
                          <a:latin typeface="Aptos" panose="020B0004020202020204" pitchFamily="34" charset="0"/>
                          <a:ea typeface="+mn-ea"/>
                          <a:cs typeface="+mn-cs"/>
                        </a:rPr>
                        <a:t>“Revise” </a:t>
                      </a:r>
                      <a:r>
                        <a:rPr lang="en-US" sz="1100" b="0" kern="1200" dirty="0">
                          <a:solidFill>
                            <a:schemeClr val="dk1"/>
                          </a:solidFill>
                          <a:latin typeface="Aptos" panose="020B0004020202020204" pitchFamily="34" charset="0"/>
                          <a:ea typeface="+mn-ea"/>
                          <a:cs typeface="+mn-cs"/>
                        </a:rPr>
                        <a:t>to send back to the Initiator step.</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2555383297"/>
                  </a:ext>
                </a:extLst>
              </a:tr>
              <a:tr h="405200">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If MU?</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buFont typeface="+mj-lt"/>
                        <a:buNone/>
                      </a:pPr>
                      <a:r>
                        <a:rPr lang="en-US" sz="1100" b="1" kern="1200" dirty="0">
                          <a:solidFill>
                            <a:schemeClr val="dk1"/>
                          </a:solidFill>
                          <a:latin typeface="Aptos" panose="020B0004020202020204" pitchFamily="34" charset="0"/>
                          <a:ea typeface="+mn-ea"/>
                          <a:cs typeface="+mn-cs"/>
                        </a:rPr>
                        <a:t>“Yes” </a:t>
                      </a:r>
                      <a:r>
                        <a:rPr lang="en-US" sz="1100" kern="1200" dirty="0">
                          <a:solidFill>
                            <a:schemeClr val="dk1"/>
                          </a:solidFill>
                          <a:latin typeface="Aptos" panose="020B0004020202020204" pitchFamily="34" charset="0"/>
                          <a:ea typeface="+mn-ea"/>
                          <a:cs typeface="+mn-cs"/>
                        </a:rPr>
                        <a:t>will bypass the Accounting Review step and send to Commitment Change Approval step. </a:t>
                      </a:r>
                    </a:p>
                    <a:p>
                      <a:pPr marL="0" indent="0" algn="l" defTabSz="914400" rtl="0" eaLnBrk="1" latinLnBrk="0" hangingPunct="1">
                        <a:buFont typeface="+mj-lt"/>
                        <a:buNone/>
                      </a:pPr>
                      <a:r>
                        <a:rPr lang="en-US" sz="1100" b="1" kern="1200" dirty="0">
                          <a:solidFill>
                            <a:schemeClr val="dk1"/>
                          </a:solidFill>
                          <a:latin typeface="Aptos" panose="020B0004020202020204" pitchFamily="34" charset="0"/>
                          <a:ea typeface="+mn-ea"/>
                          <a:cs typeface="+mn-cs"/>
                        </a:rPr>
                        <a:t>“No” </a:t>
                      </a:r>
                      <a:r>
                        <a:rPr lang="en-US" sz="1100" kern="1200" dirty="0">
                          <a:solidFill>
                            <a:schemeClr val="dk1"/>
                          </a:solidFill>
                          <a:latin typeface="Aptos" panose="020B0004020202020204" pitchFamily="34" charset="0"/>
                          <a:ea typeface="+mn-ea"/>
                          <a:cs typeface="+mn-cs"/>
                        </a:rPr>
                        <a:t>will route to Accounting Review step for all other campuses. </a:t>
                      </a:r>
                    </a:p>
                  </a:txBody>
                  <a:tcPr/>
                </a:tc>
                <a:extLst>
                  <a:ext uri="{0D108BD9-81ED-4DB2-BD59-A6C34878D82A}">
                    <a16:rowId xmlns:a16="http://schemas.microsoft.com/office/drawing/2014/main" val="715634968"/>
                  </a:ext>
                </a:extLst>
              </a:tr>
              <a:tr h="405200">
                <a:tc>
                  <a:txBody>
                    <a:bodyPr/>
                    <a:lstStyle/>
                    <a:p>
                      <a:pPr algn="l"/>
                      <a:r>
                        <a:rPr lang="en-US" sz="1100" dirty="0">
                          <a:latin typeface="Aptos" panose="020B0004020202020204" pitchFamily="34" charset="0"/>
                        </a:rPr>
                        <a:t>6</a:t>
                      </a:r>
                    </a:p>
                  </a:txBody>
                  <a:tcPr marR="0"/>
                </a:tc>
                <a:tc>
                  <a:txBody>
                    <a:bodyPr/>
                    <a:lstStyle/>
                    <a:p>
                      <a:pPr algn="l"/>
                      <a:r>
                        <a:rPr lang="en-US" sz="1100" dirty="0">
                          <a:latin typeface="Aptos" panose="020B0004020202020204" pitchFamily="34" charset="0"/>
                        </a:rPr>
                        <a:t>Accounting Review </a:t>
                      </a:r>
                    </a:p>
                    <a:p>
                      <a:pPr algn="l"/>
                      <a:r>
                        <a:rPr lang="en-US" sz="1100" dirty="0">
                          <a:latin typeface="Aptos" panose="020B0004020202020204" pitchFamily="34" charset="0"/>
                        </a:rPr>
                        <a:t>(UMKC, UMSL and S&amp;T)</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Director of FPD</a:t>
                      </a:r>
                    </a:p>
                  </a:txBody>
                  <a:tcPr/>
                </a:tc>
                <a:tc>
                  <a:txBody>
                    <a:bodyPr/>
                    <a:lstStyle/>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Review all sections and check SOV line-item project MoCodes.</a:t>
                      </a:r>
                    </a:p>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a:t>
                      </a:r>
                      <a:r>
                        <a:rPr lang="en-US" sz="1100" b="0" kern="1200" dirty="0">
                          <a:solidFill>
                            <a:schemeClr val="dk1"/>
                          </a:solidFill>
                          <a:latin typeface="Aptos" panose="020B0004020202020204" pitchFamily="34" charset="0"/>
                          <a:ea typeface="+mn-ea"/>
                          <a:cs typeface="+mn-cs"/>
                        </a:rPr>
                        <a:t> to move to the </a:t>
                      </a:r>
                      <a:r>
                        <a:rPr lang="en-US" sz="1100" kern="1200" dirty="0">
                          <a:solidFill>
                            <a:schemeClr val="dk1"/>
                          </a:solidFill>
                          <a:latin typeface="Aptos" panose="020B0004020202020204" pitchFamily="34" charset="0"/>
                          <a:ea typeface="+mn-ea"/>
                          <a:cs typeface="+mn-cs"/>
                        </a:rPr>
                        <a:t>Commitment Change Approval step, </a:t>
                      </a:r>
                      <a:r>
                        <a:rPr lang="en-US" sz="1100" b="0" kern="1200" dirty="0">
                          <a:solidFill>
                            <a:schemeClr val="dk1"/>
                          </a:solidFill>
                          <a:latin typeface="Aptos" panose="020B0004020202020204" pitchFamily="34" charset="0"/>
                          <a:ea typeface="+mn-ea"/>
                          <a:cs typeface="+mn-cs"/>
                        </a:rPr>
                        <a:t>or </a:t>
                      </a:r>
                      <a:r>
                        <a:rPr lang="en-US" sz="1100" b="1" kern="1200" dirty="0">
                          <a:solidFill>
                            <a:schemeClr val="dk1"/>
                          </a:solidFill>
                          <a:latin typeface="Aptos" panose="020B0004020202020204" pitchFamily="34" charset="0"/>
                          <a:ea typeface="+mn-ea"/>
                          <a:cs typeface="+mn-cs"/>
                        </a:rPr>
                        <a:t>“Revise” </a:t>
                      </a:r>
                      <a:r>
                        <a:rPr lang="en-US" sz="1100" b="0" kern="1200" dirty="0">
                          <a:solidFill>
                            <a:schemeClr val="dk1"/>
                          </a:solidFill>
                          <a:latin typeface="Aptos" panose="020B0004020202020204" pitchFamily="34" charset="0"/>
                          <a:ea typeface="+mn-ea"/>
                          <a:cs typeface="+mn-cs"/>
                        </a:rPr>
                        <a:t>to send back to the Initiator step.</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66044172"/>
                  </a:ext>
                </a:extLst>
              </a:tr>
              <a:tr h="445231">
                <a:tc>
                  <a:txBody>
                    <a:bodyPr/>
                    <a:lstStyle/>
                    <a:p>
                      <a:pPr algn="l"/>
                      <a:r>
                        <a:rPr lang="en-US" sz="1100" dirty="0">
                          <a:latin typeface="Aptos" panose="020B0004020202020204" pitchFamily="34" charset="0"/>
                        </a:rPr>
                        <a:t>7</a:t>
                      </a:r>
                    </a:p>
                  </a:txBody>
                  <a:tcPr marR="0"/>
                </a:tc>
                <a:tc>
                  <a:txBody>
                    <a:bodyPr/>
                    <a:lstStyle/>
                    <a:p>
                      <a:pPr algn="l"/>
                      <a:r>
                        <a:rPr lang="en-US" sz="1100" kern="1200" dirty="0">
                          <a:solidFill>
                            <a:schemeClr val="dk1"/>
                          </a:solidFill>
                          <a:latin typeface="Aptos" panose="020B0004020202020204" pitchFamily="34" charset="0"/>
                          <a:ea typeface="+mn-ea"/>
                          <a:cs typeface="+mn-cs"/>
                        </a:rPr>
                        <a:t>Commitment Change Approval </a:t>
                      </a:r>
                      <a:endParaRPr lang="en-US" sz="1100" dirty="0">
                        <a:latin typeface="Aptos" panose="020B0004020202020204" pitchFamily="34" charset="0"/>
                      </a:endParaRP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Spawned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This spawned process will integrate with PeopleSoft to establish the SOVS in the PO. When completed, the PO will also update the construction commitment Base-bid line with SOVs.</a:t>
                      </a:r>
                    </a:p>
                  </a:txBody>
                  <a:tcPr/>
                </a:tc>
                <a:extLst>
                  <a:ext uri="{0D108BD9-81ED-4DB2-BD59-A6C34878D82A}">
                    <a16:rowId xmlns:a16="http://schemas.microsoft.com/office/drawing/2014/main" val="2980862564"/>
                  </a:ext>
                </a:extLst>
              </a:tr>
              <a:tr h="251827">
                <a:tc>
                  <a:txBody>
                    <a:bodyPr/>
                    <a:lstStyle/>
                    <a:p>
                      <a:pPr algn="l"/>
                      <a:r>
                        <a:rPr lang="en-US" sz="1100" dirty="0">
                          <a:latin typeface="Aptos" panose="020B0004020202020204" pitchFamily="34" charset="0"/>
                        </a:rPr>
                        <a:t>8</a:t>
                      </a:r>
                    </a:p>
                  </a:txBody>
                  <a:tcPr marR="0"/>
                </a:tc>
                <a:tc>
                  <a:txBody>
                    <a:bodyPr/>
                    <a:lstStyle/>
                    <a:p>
                      <a:pPr algn="l"/>
                      <a:r>
                        <a:rPr lang="en-US" sz="1100" dirty="0">
                          <a:latin typeface="Aptos" panose="020B0004020202020204" pitchFamily="34" charset="0"/>
                        </a:rPr>
                        <a:t>Status Change</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Conditional</a:t>
                      </a:r>
                    </a:p>
                  </a:txBody>
                  <a:tcPr/>
                </a:tc>
                <a:tc>
                  <a:txBody>
                    <a:bodyPr/>
                    <a:lstStyle/>
                    <a:p>
                      <a:pPr marL="0" indent="0" algn="l">
                        <a:buNone/>
                      </a:pPr>
                      <a:r>
                        <a:rPr lang="en-US" sz="1100" dirty="0">
                          <a:latin typeface="Aptos" panose="020B0004020202020204" pitchFamily="34" charset="0"/>
                        </a:rPr>
                        <a:t>This will change the status of the SOV process in eBuilder to “Void.” This is required to eliminate the duplication of SOV amounts in eBuilder by the process and by the integration with PeopleSoft.</a:t>
                      </a:r>
                    </a:p>
                  </a:txBody>
                  <a:tcPr/>
                </a:tc>
                <a:extLst>
                  <a:ext uri="{0D108BD9-81ED-4DB2-BD59-A6C34878D82A}">
                    <a16:rowId xmlns:a16="http://schemas.microsoft.com/office/drawing/2014/main" val="1510365843"/>
                  </a:ext>
                </a:extLst>
              </a:tr>
              <a:tr h="251827">
                <a:tc>
                  <a:txBody>
                    <a:bodyPr/>
                    <a:lstStyle/>
                    <a:p>
                      <a:pPr algn="l"/>
                      <a:r>
                        <a:rPr lang="en-US" sz="1100" dirty="0">
                          <a:latin typeface="Aptos" panose="020B0004020202020204" pitchFamily="34" charset="0"/>
                        </a:rPr>
                        <a:t>9</a:t>
                      </a:r>
                    </a:p>
                  </a:txBody>
                  <a:tcPr marR="0"/>
                </a:tc>
                <a:tc>
                  <a:txBody>
                    <a:bodyPr/>
                    <a:lstStyle/>
                    <a:p>
                      <a:pPr algn="l"/>
                      <a:r>
                        <a:rPr lang="en-US" sz="1100" dirty="0">
                          <a:latin typeface="Aptos" panose="020B0004020202020204" pitchFamily="34" charset="0"/>
                        </a:rPr>
                        <a:t>Finish</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dirty="0">
                          <a:latin typeface="Aptos" panose="020B0004020202020204" pitchFamily="34" charset="0"/>
                        </a:rPr>
                        <a:t>This process is now complete, and the budget PCS summary will be updated.</a:t>
                      </a:r>
                    </a:p>
                  </a:txBody>
                  <a:tcPr/>
                </a:tc>
                <a:extLst>
                  <a:ext uri="{0D108BD9-81ED-4DB2-BD59-A6C34878D82A}">
                    <a16:rowId xmlns:a16="http://schemas.microsoft.com/office/drawing/2014/main" val="4142766956"/>
                  </a:ext>
                </a:extLst>
              </a:tr>
            </a:tbl>
          </a:graphicData>
        </a:graphic>
      </p:graphicFrame>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10.05 – Schedule of Values (SOV)</a:t>
            </a:r>
          </a:p>
        </p:txBody>
      </p:sp>
    </p:spTree>
    <p:extLst>
      <p:ext uri="{BB962C8B-B14F-4D97-AF65-F5344CB8AC3E}">
        <p14:creationId xmlns:p14="http://schemas.microsoft.com/office/powerpoint/2010/main" val="97243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67682" y="241382"/>
            <a:ext cx="7668883" cy="735013"/>
          </a:xfrm>
        </p:spPr>
        <p:txBody>
          <a:bodyPr anchor="b">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accent1">
                    <a:lumMod val="50000"/>
                  </a:schemeClr>
                </a:solidFill>
                <a:latin typeface="Aptos" panose="020B0004020202020204" pitchFamily="34" charset="0"/>
              </a:rPr>
              <a:t>50.10 -  Request for Information (RFI)</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2893127493"/>
              </p:ext>
            </p:extLst>
          </p:nvPr>
        </p:nvGraphicFramePr>
        <p:xfrm>
          <a:off x="304488" y="1155122"/>
          <a:ext cx="5451898" cy="1378187"/>
        </p:xfrm>
        <a:graphic>
          <a:graphicData uri="http://schemas.openxmlformats.org/drawingml/2006/table">
            <a:tbl>
              <a:tblPr firstRow="1" bandRow="1">
                <a:tableStyleId>{5C22544A-7EE6-4342-B048-85BDC9FD1C3A}</a:tableStyleId>
              </a:tblPr>
              <a:tblGrid>
                <a:gridCol w="5451898">
                  <a:extLst>
                    <a:ext uri="{9D8B030D-6E8A-4147-A177-3AD203B41FA5}">
                      <a16:colId xmlns:a16="http://schemas.microsoft.com/office/drawing/2014/main" val="2032313075"/>
                    </a:ext>
                  </a:extLst>
                </a:gridCol>
              </a:tblGrid>
              <a:tr h="281773">
                <a:tc>
                  <a:txBody>
                    <a:bodyPr/>
                    <a:lstStyle/>
                    <a:p>
                      <a:r>
                        <a:rPr lang="en-US" sz="1600" dirty="0"/>
                        <a:t>RFI - Workflow Details</a:t>
                      </a:r>
                    </a:p>
                  </a:txBody>
                  <a:tcPr/>
                </a:tc>
                <a:extLst>
                  <a:ext uri="{0D108BD9-81ED-4DB2-BD59-A6C34878D82A}">
                    <a16:rowId xmlns:a16="http://schemas.microsoft.com/office/drawing/2014/main" val="3017860980"/>
                  </a:ext>
                </a:extLst>
              </a:tr>
              <a:tr h="1042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a:t>
                      </a:r>
                      <a:r>
                        <a:rPr lang="en-US" sz="1100" dirty="0">
                          <a:solidFill>
                            <a:schemeClr val="accent1">
                              <a:lumMod val="50000"/>
                            </a:schemeClr>
                          </a:solidFill>
                          <a:latin typeface="Aptos" panose="020B0004020202020204" pitchFamily="34" charset="0"/>
                        </a:rPr>
                        <a:t> </a:t>
                      </a:r>
                      <a:r>
                        <a:rPr lang="en-US" sz="1100" kern="1200" dirty="0">
                          <a:solidFill>
                            <a:schemeClr val="accent1">
                              <a:lumMod val="50000"/>
                            </a:schemeClr>
                          </a:solidFill>
                          <a:latin typeface="Aptos" panose="020B0004020202020204" pitchFamily="34" charset="0"/>
                          <a:ea typeface="+mn-ea"/>
                          <a:cs typeface="+mn-cs"/>
                        </a:rPr>
                        <a:t>Process for the General Contractor/CMR to submit questions, issues or any clarifications of project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Initiators/Actors</a:t>
                      </a:r>
                      <a:r>
                        <a:rPr lang="en-US" sz="1100" dirty="0">
                          <a:solidFill>
                            <a:schemeClr val="accent1">
                              <a:lumMod val="50000"/>
                            </a:schemeClr>
                          </a:solidFill>
                          <a:latin typeface="Aptos" panose="020B0004020202020204" pitchFamily="34" charset="0"/>
                        </a:rPr>
                        <a:t>: Project Manager, Contract Admin, Accounting, Director of PDC, Campus Contracting Officer, UM System (FPD Review / Director), Consultant</a:t>
                      </a:r>
                      <a:endParaRPr lang="en-US" dirty="0"/>
                    </a:p>
                  </a:txBody>
                  <a:tcPr/>
                </a:tc>
                <a:extLst>
                  <a:ext uri="{0D108BD9-81ED-4DB2-BD59-A6C34878D82A}">
                    <a16:rowId xmlns:a16="http://schemas.microsoft.com/office/drawing/2014/main" val="2919897303"/>
                  </a:ext>
                </a:extLst>
              </a:tr>
            </a:tbl>
          </a:graphicData>
        </a:graphic>
      </p:graphicFrame>
      <p:pic>
        <p:nvPicPr>
          <p:cNvPr id="7" name="Picture 6">
            <a:extLst>
              <a:ext uri="{FF2B5EF4-FFF2-40B4-BE49-F238E27FC236}">
                <a16:creationId xmlns:a16="http://schemas.microsoft.com/office/drawing/2014/main" id="{D9C02C50-507A-5538-DC76-0517F8E2BA68}"/>
              </a:ext>
            </a:extLst>
          </p:cNvPr>
          <p:cNvPicPr>
            <a:picLocks noChangeAspect="1"/>
          </p:cNvPicPr>
          <p:nvPr/>
        </p:nvPicPr>
        <p:blipFill>
          <a:blip r:embed="rId3"/>
          <a:stretch>
            <a:fillRect/>
          </a:stretch>
        </p:blipFill>
        <p:spPr>
          <a:xfrm>
            <a:off x="3635398" y="2709918"/>
            <a:ext cx="5249008" cy="3515216"/>
          </a:xfrm>
          <a:prstGeom prst="rect">
            <a:avLst/>
          </a:prstGeom>
        </p:spPr>
      </p:pic>
    </p:spTree>
    <p:extLst>
      <p:ext uri="{BB962C8B-B14F-4D97-AF65-F5344CB8AC3E}">
        <p14:creationId xmlns:p14="http://schemas.microsoft.com/office/powerpoint/2010/main" val="216020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50.10 -  Request for Information (RFI)</a:t>
            </a:r>
          </a:p>
        </p:txBody>
      </p:sp>
      <p:graphicFrame>
        <p:nvGraphicFramePr>
          <p:cNvPr id="5" name="Table 4">
            <a:extLst>
              <a:ext uri="{FF2B5EF4-FFF2-40B4-BE49-F238E27FC236}">
                <a16:creationId xmlns:a16="http://schemas.microsoft.com/office/drawing/2014/main" id="{222B0E88-CB53-3A07-1E9A-45EE3F8204D3}"/>
              </a:ext>
            </a:extLst>
          </p:cNvPr>
          <p:cNvGraphicFramePr>
            <a:graphicFrameLocks noGrp="1"/>
          </p:cNvGraphicFramePr>
          <p:nvPr>
            <p:extLst>
              <p:ext uri="{D42A27DB-BD31-4B8C-83A1-F6EECF244321}">
                <p14:modId xmlns:p14="http://schemas.microsoft.com/office/powerpoint/2010/main" val="362610670"/>
              </p:ext>
            </p:extLst>
          </p:nvPr>
        </p:nvGraphicFramePr>
        <p:xfrm>
          <a:off x="660400" y="1116613"/>
          <a:ext cx="10877724" cy="3370720"/>
        </p:xfrm>
        <a:graphic>
          <a:graphicData uri="http://schemas.openxmlformats.org/drawingml/2006/table">
            <a:tbl>
              <a:tblPr firstRow="1" bandRow="1">
                <a:tableStyleId>{5C22544A-7EE6-4342-B048-85BDC9FD1C3A}</a:tableStyleId>
              </a:tblPr>
              <a:tblGrid>
                <a:gridCol w="440267">
                  <a:extLst>
                    <a:ext uri="{9D8B030D-6E8A-4147-A177-3AD203B41FA5}">
                      <a16:colId xmlns:a16="http://schemas.microsoft.com/office/drawing/2014/main" val="3252542080"/>
                    </a:ext>
                  </a:extLst>
                </a:gridCol>
                <a:gridCol w="1595905">
                  <a:extLst>
                    <a:ext uri="{9D8B030D-6E8A-4147-A177-3AD203B41FA5}">
                      <a16:colId xmlns:a16="http://schemas.microsoft.com/office/drawing/2014/main" val="3022515790"/>
                    </a:ext>
                  </a:extLst>
                </a:gridCol>
                <a:gridCol w="1219820">
                  <a:extLst>
                    <a:ext uri="{9D8B030D-6E8A-4147-A177-3AD203B41FA5}">
                      <a16:colId xmlns:a16="http://schemas.microsoft.com/office/drawing/2014/main" val="2128888579"/>
                    </a:ext>
                  </a:extLst>
                </a:gridCol>
                <a:gridCol w="7621732">
                  <a:extLst>
                    <a:ext uri="{9D8B030D-6E8A-4147-A177-3AD203B41FA5}">
                      <a16:colId xmlns:a16="http://schemas.microsoft.com/office/drawing/2014/main" val="2649839383"/>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a:latin typeface="Aptos" panose="020B0004020202020204" pitchFamily="34" charset="0"/>
                        </a:rPr>
                        <a:t>Page Layout Sections</a:t>
                      </a:r>
                      <a:endParaRPr lang="en-US" dirty="0">
                        <a:latin typeface="Aptos" panose="020B0004020202020204" pitchFamily="34" charset="0"/>
                      </a:endParaRP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Start/Initiate</a:t>
                      </a:r>
                    </a:p>
                  </a:txBody>
                  <a:tcPr marR="0"/>
                </a:tc>
                <a:tc>
                  <a:txBody>
                    <a:bodyPr/>
                    <a:lstStyle/>
                    <a:p>
                      <a:pPr marL="0" algn="l" defTabSz="914400" rtl="0" eaLnBrk="1" latinLnBrk="0" hangingPunct="1"/>
                      <a:r>
                        <a:rPr lang="en-US" sz="1100" b="0" kern="1200" dirty="0">
                          <a:solidFill>
                            <a:schemeClr val="dk1"/>
                          </a:solidFill>
                          <a:latin typeface="Aptos" panose="020B0004020202020204" pitchFamily="34" charset="0"/>
                          <a:ea typeface="+mn-ea"/>
                          <a:cs typeface="+mn-cs"/>
                        </a:rPr>
                        <a:t>CPM, Director, PM, GCs,</a:t>
                      </a: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Complete the required fields and any other additional fields:</a:t>
                      </a:r>
                    </a:p>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       Category: Clarification/Design</a:t>
                      </a:r>
                    </a:p>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       Question/Clarification?: </a:t>
                      </a:r>
                    </a:p>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       Proposed Solution:</a:t>
                      </a:r>
                    </a:p>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Click </a:t>
                      </a:r>
                      <a:r>
                        <a:rPr lang="en-US" sz="1100" b="1" kern="1200" dirty="0">
                          <a:solidFill>
                            <a:schemeClr val="dk1"/>
                          </a:solidFill>
                          <a:latin typeface="Aptos" panose="020B0004020202020204" pitchFamily="34" charset="0"/>
                          <a:ea typeface="+mn-ea"/>
                          <a:cs typeface="+mn-cs"/>
                        </a:rPr>
                        <a:t>Submit</a:t>
                      </a:r>
                      <a:r>
                        <a:rPr lang="en-US" sz="1100" b="0" kern="1200" dirty="0">
                          <a:solidFill>
                            <a:schemeClr val="dk1"/>
                          </a:solidFill>
                          <a:latin typeface="Aptos" panose="020B0004020202020204" pitchFamily="34" charset="0"/>
                          <a:ea typeface="+mn-ea"/>
                          <a:cs typeface="+mn-cs"/>
                        </a:rPr>
                        <a:t>, which will initiate the process and route to the Design Consultant Respond step; or click </a:t>
                      </a:r>
                      <a:r>
                        <a:rPr lang="en-US" sz="1100" b="1" kern="1200" dirty="0">
                          <a:solidFill>
                            <a:schemeClr val="dk1"/>
                          </a:solidFill>
                          <a:latin typeface="Aptos" panose="020B0004020202020204" pitchFamily="34" charset="0"/>
                          <a:ea typeface="+mn-ea"/>
                          <a:cs typeface="+mn-cs"/>
                        </a:rPr>
                        <a:t>Save Draft</a:t>
                      </a:r>
                      <a:r>
                        <a:rPr lang="en-US" sz="1100" b="0" kern="1200" dirty="0">
                          <a:solidFill>
                            <a:schemeClr val="dk1"/>
                          </a:solidFill>
                          <a:latin typeface="Aptos" panose="020B0004020202020204" pitchFamily="34" charset="0"/>
                          <a:ea typeface="+mn-ea"/>
                          <a:cs typeface="+mn-cs"/>
                        </a:rPr>
                        <a:t>, to save and work later.</a:t>
                      </a:r>
                    </a:p>
                  </a:txBody>
                  <a:tcPr/>
                </a:tc>
                <a:extLst>
                  <a:ext uri="{0D108BD9-81ED-4DB2-BD59-A6C34878D82A}">
                    <a16:rowId xmlns:a16="http://schemas.microsoft.com/office/drawing/2014/main" val="1733497861"/>
                  </a:ext>
                </a:extLst>
              </a:tr>
              <a:tr h="292240">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Design Consultant Respond</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Design Staff</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Design Consultant reviews the RFI and can either respond, forward to a sub or send back to Initiator.</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“Response” </a:t>
                      </a:r>
                      <a:r>
                        <a:rPr lang="en-US" sz="1100" kern="1200" dirty="0">
                          <a:solidFill>
                            <a:schemeClr val="dk1"/>
                          </a:solidFill>
                          <a:latin typeface="Aptos" panose="020B0004020202020204" pitchFamily="34" charset="0"/>
                          <a:ea typeface="+mn-ea"/>
                          <a:cs typeface="+mn-cs"/>
                        </a:rPr>
                        <a:t>will route to the GC Acknowledge step, </a:t>
                      </a:r>
                      <a:r>
                        <a:rPr lang="en-US" sz="1100" b="1" kern="1200" dirty="0">
                          <a:solidFill>
                            <a:schemeClr val="dk1"/>
                          </a:solidFill>
                          <a:latin typeface="Aptos" panose="020B0004020202020204" pitchFamily="34" charset="0"/>
                          <a:ea typeface="+mn-ea"/>
                          <a:cs typeface="+mn-cs"/>
                        </a:rPr>
                        <a:t>“Send to Sub” </a:t>
                      </a:r>
                      <a:r>
                        <a:rPr lang="en-US" sz="1100" kern="1200" dirty="0">
                          <a:solidFill>
                            <a:schemeClr val="dk1"/>
                          </a:solidFill>
                          <a:latin typeface="Aptos" panose="020B0004020202020204" pitchFamily="34" charset="0"/>
                          <a:ea typeface="+mn-ea"/>
                          <a:cs typeface="+mn-cs"/>
                        </a:rPr>
                        <a:t>to get additional input from Sub, and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will route back to initiator and will require you to add comments. </a:t>
                      </a:r>
                    </a:p>
                  </a:txBody>
                  <a:tcPr/>
                </a:tc>
                <a:extLst>
                  <a:ext uri="{0D108BD9-81ED-4DB2-BD59-A6C34878D82A}">
                    <a16:rowId xmlns:a16="http://schemas.microsoft.com/office/drawing/2014/main" val="2882566873"/>
                  </a:ext>
                </a:extLst>
              </a:tr>
              <a:tr h="292240">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Subconsultant</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Design Staff</a:t>
                      </a:r>
                    </a:p>
                  </a:txBody>
                  <a:tcPr/>
                </a:tc>
                <a:tc>
                  <a:txBody>
                    <a:bodyPr/>
                    <a:lstStyle/>
                    <a:p>
                      <a:pPr marL="0" indent="0" algn="l" defTabSz="914400" rtl="0" eaLnBrk="1" latinLnBrk="0" hangingPunct="1">
                        <a:spcBef>
                          <a:spcPts val="0"/>
                        </a:spcBef>
                        <a:buFont typeface="+mj-lt"/>
                        <a:buNone/>
                      </a:pPr>
                      <a:r>
                        <a:rPr lang="en-US" sz="1100" b="0" u="none" kern="1200" dirty="0">
                          <a:solidFill>
                            <a:schemeClr val="dk1"/>
                          </a:solidFill>
                          <a:latin typeface="Aptos" panose="020B0004020202020204" pitchFamily="34" charset="0"/>
                          <a:ea typeface="+mn-ea"/>
                          <a:cs typeface="+mn-cs"/>
                        </a:rPr>
                        <a:t>Sub will review and respond to RFI.</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will route back to the Design Consultant Respond step. </a:t>
                      </a:r>
                    </a:p>
                  </a:txBody>
                  <a:tcPr/>
                </a:tc>
                <a:extLst>
                  <a:ext uri="{0D108BD9-81ED-4DB2-BD59-A6C34878D82A}">
                    <a16:rowId xmlns:a16="http://schemas.microsoft.com/office/drawing/2014/main" val="787751351"/>
                  </a:ext>
                </a:extLst>
              </a:tr>
              <a:tr h="292240">
                <a:tc>
                  <a:txBody>
                    <a:bodyPr/>
                    <a:lstStyle/>
                    <a:p>
                      <a:pPr algn="l"/>
                      <a:endParaRPr lang="en-US" sz="1100" dirty="0">
                        <a:latin typeface="Aptos" panose="020B0004020202020204" pitchFamily="34" charset="0"/>
                      </a:endParaRPr>
                    </a:p>
                  </a:txBody>
                  <a:tcPr marR="0"/>
                </a:tc>
                <a:tc>
                  <a:txBody>
                    <a:bodyPr/>
                    <a:lstStyle/>
                    <a:p>
                      <a:pPr algn="l"/>
                      <a:r>
                        <a:rPr lang="en-US" sz="1100" dirty="0">
                          <a:latin typeface="Aptos" panose="020B0004020202020204" pitchFamily="34" charset="0"/>
                        </a:rPr>
                        <a:t>GC Acknowledge</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General Contractor</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GC will review the RFI and clarification and will determine if this RFI will impact Schedule and/or Cost.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“Acknowledge” </a:t>
                      </a:r>
                      <a:r>
                        <a:rPr lang="en-US" sz="1100" kern="1200" dirty="0">
                          <a:solidFill>
                            <a:schemeClr val="dk1"/>
                          </a:solidFill>
                          <a:latin typeface="Aptos" panose="020B0004020202020204" pitchFamily="34" charset="0"/>
                          <a:ea typeface="+mn-ea"/>
                          <a:cs typeface="+mn-cs"/>
                        </a:rPr>
                        <a:t>will route to the Finish step and  </a:t>
                      </a:r>
                      <a:r>
                        <a:rPr lang="en-US" sz="1100" b="1" kern="1200" dirty="0">
                          <a:solidFill>
                            <a:schemeClr val="dk1"/>
                          </a:solidFill>
                          <a:latin typeface="Aptos" panose="020B0004020202020204" pitchFamily="34" charset="0"/>
                          <a:ea typeface="+mn-ea"/>
                          <a:cs typeface="+mn-cs"/>
                        </a:rPr>
                        <a:t>“Clarification” </a:t>
                      </a:r>
                      <a:r>
                        <a:rPr lang="en-US" sz="1100" b="0" kern="1200" dirty="0">
                          <a:solidFill>
                            <a:schemeClr val="dk1"/>
                          </a:solidFill>
                          <a:latin typeface="Aptos" panose="020B0004020202020204" pitchFamily="34" charset="0"/>
                          <a:ea typeface="+mn-ea"/>
                          <a:cs typeface="+mn-cs"/>
                        </a:rPr>
                        <a:t>route back to the Design Consultant Respond step. </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688082922"/>
                  </a:ext>
                </a:extLst>
              </a:tr>
              <a:tr h="292240">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Finish</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Automated</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Process Status will update to “Finish” and the Process State will be updated to “Complete.” </a:t>
                      </a:r>
                    </a:p>
                  </a:txBody>
                  <a:tcPr/>
                </a:tc>
                <a:extLst>
                  <a:ext uri="{0D108BD9-81ED-4DB2-BD59-A6C34878D82A}">
                    <a16:rowId xmlns:a16="http://schemas.microsoft.com/office/drawing/2014/main" val="1887026189"/>
                  </a:ext>
                </a:extLst>
              </a:tr>
            </a:tbl>
          </a:graphicData>
        </a:graphic>
      </p:graphicFrame>
    </p:spTree>
    <p:extLst>
      <p:ext uri="{BB962C8B-B14F-4D97-AF65-F5344CB8AC3E}">
        <p14:creationId xmlns:p14="http://schemas.microsoft.com/office/powerpoint/2010/main" val="76960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59215" y="207514"/>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50.20 – Architectural Supplement Instruction</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443594568"/>
              </p:ext>
            </p:extLst>
          </p:nvPr>
        </p:nvGraphicFramePr>
        <p:xfrm>
          <a:off x="440749" y="1248982"/>
          <a:ext cx="7836931" cy="1406254"/>
        </p:xfrm>
        <a:graphic>
          <a:graphicData uri="http://schemas.openxmlformats.org/drawingml/2006/table">
            <a:tbl>
              <a:tblPr firstRow="1" bandRow="1">
                <a:tableStyleId>{5C22544A-7EE6-4342-B048-85BDC9FD1C3A}</a:tableStyleId>
              </a:tblPr>
              <a:tblGrid>
                <a:gridCol w="7836931">
                  <a:extLst>
                    <a:ext uri="{9D8B030D-6E8A-4147-A177-3AD203B41FA5}">
                      <a16:colId xmlns:a16="http://schemas.microsoft.com/office/drawing/2014/main" val="2032313075"/>
                    </a:ext>
                  </a:extLst>
                </a:gridCol>
              </a:tblGrid>
              <a:tr h="289356">
                <a:tc>
                  <a:txBody>
                    <a:bodyPr/>
                    <a:lstStyle/>
                    <a:p>
                      <a:r>
                        <a:rPr lang="en-US" sz="1600" dirty="0"/>
                        <a:t>ASI- Workflow Details </a:t>
                      </a:r>
                    </a:p>
                  </a:txBody>
                  <a:tcPr/>
                </a:tc>
                <a:extLst>
                  <a:ext uri="{0D108BD9-81ED-4DB2-BD59-A6C34878D82A}">
                    <a16:rowId xmlns:a16="http://schemas.microsoft.com/office/drawing/2014/main" val="3017860980"/>
                  </a:ext>
                </a:extLst>
              </a:tr>
              <a:tr h="1070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a:t>
                      </a:r>
                      <a:r>
                        <a:rPr lang="en-US" sz="1100" dirty="0">
                          <a:solidFill>
                            <a:schemeClr val="accent1">
                              <a:lumMod val="50000"/>
                            </a:schemeClr>
                          </a:solidFill>
                          <a:latin typeface="Aptos" panose="020B0004020202020204" pitchFamily="34" charset="0"/>
                        </a:rPr>
                        <a:t> </a:t>
                      </a:r>
                      <a:r>
                        <a:rPr lang="en-US" sz="1100" kern="1200" dirty="0">
                          <a:solidFill>
                            <a:schemeClr val="accent1">
                              <a:lumMod val="50000"/>
                            </a:schemeClr>
                          </a:solidFill>
                          <a:latin typeface="Aptos" panose="020B0004020202020204" pitchFamily="34" charset="0"/>
                          <a:ea typeface="+mn-ea"/>
                          <a:cs typeface="+mn-cs"/>
                        </a:rPr>
                        <a:t>An ASI is the Architect or Engineer's "Supplemental Instruction" in response to an RFI or used by the designer to transmit clarifications or changes to the scope of the work. This work is to be implemented by the contractor. The contractor should note that the issuance of an ASI or ESI may or may not result in a Change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Initiators/Actors</a:t>
                      </a:r>
                      <a:r>
                        <a:rPr lang="en-US" sz="1100" dirty="0">
                          <a:solidFill>
                            <a:schemeClr val="accent1">
                              <a:lumMod val="50000"/>
                            </a:schemeClr>
                          </a:solidFill>
                          <a:latin typeface="Aptos" panose="020B0004020202020204" pitchFamily="34" charset="0"/>
                        </a:rPr>
                        <a:t>: CPM, Design Staff, Consultant Admin, Design Consultant</a:t>
                      </a:r>
                      <a:endParaRPr lang="en-US" dirty="0"/>
                    </a:p>
                  </a:txBody>
                  <a:tcPr/>
                </a:tc>
                <a:extLst>
                  <a:ext uri="{0D108BD9-81ED-4DB2-BD59-A6C34878D82A}">
                    <a16:rowId xmlns:a16="http://schemas.microsoft.com/office/drawing/2014/main" val="2919897303"/>
                  </a:ext>
                </a:extLst>
              </a:tr>
            </a:tbl>
          </a:graphicData>
        </a:graphic>
      </p:graphicFrame>
      <p:pic>
        <p:nvPicPr>
          <p:cNvPr id="8" name="Picture 7">
            <a:extLst>
              <a:ext uri="{FF2B5EF4-FFF2-40B4-BE49-F238E27FC236}">
                <a16:creationId xmlns:a16="http://schemas.microsoft.com/office/drawing/2014/main" id="{BA080EB7-FF3B-89FE-D82A-E6D4F5D4F631}"/>
              </a:ext>
            </a:extLst>
          </p:cNvPr>
          <p:cNvPicPr>
            <a:picLocks noChangeAspect="1"/>
          </p:cNvPicPr>
          <p:nvPr/>
        </p:nvPicPr>
        <p:blipFill>
          <a:blip r:embed="rId3"/>
          <a:stretch>
            <a:fillRect/>
          </a:stretch>
        </p:blipFill>
        <p:spPr>
          <a:xfrm>
            <a:off x="3304785" y="3016861"/>
            <a:ext cx="5582429" cy="2943636"/>
          </a:xfrm>
          <a:prstGeom prst="rect">
            <a:avLst/>
          </a:prstGeom>
        </p:spPr>
      </p:pic>
    </p:spTree>
    <p:extLst>
      <p:ext uri="{BB962C8B-B14F-4D97-AF65-F5344CB8AC3E}">
        <p14:creationId xmlns:p14="http://schemas.microsoft.com/office/powerpoint/2010/main" val="288477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50.20 – Architectural Supplement Instruction</a:t>
            </a:r>
          </a:p>
        </p:txBody>
      </p:sp>
      <p:graphicFrame>
        <p:nvGraphicFramePr>
          <p:cNvPr id="5" name="Table 4">
            <a:extLst>
              <a:ext uri="{FF2B5EF4-FFF2-40B4-BE49-F238E27FC236}">
                <a16:creationId xmlns:a16="http://schemas.microsoft.com/office/drawing/2014/main" id="{222B0E88-CB53-3A07-1E9A-45EE3F8204D3}"/>
              </a:ext>
            </a:extLst>
          </p:cNvPr>
          <p:cNvGraphicFramePr>
            <a:graphicFrameLocks noGrp="1"/>
          </p:cNvGraphicFramePr>
          <p:nvPr>
            <p:extLst>
              <p:ext uri="{D42A27DB-BD31-4B8C-83A1-F6EECF244321}">
                <p14:modId xmlns:p14="http://schemas.microsoft.com/office/powerpoint/2010/main" val="1220284061"/>
              </p:ext>
            </p:extLst>
          </p:nvPr>
        </p:nvGraphicFramePr>
        <p:xfrm>
          <a:off x="660400" y="1116613"/>
          <a:ext cx="10877724" cy="2182000"/>
        </p:xfrm>
        <a:graphic>
          <a:graphicData uri="http://schemas.openxmlformats.org/drawingml/2006/table">
            <a:tbl>
              <a:tblPr firstRow="1" bandRow="1">
                <a:tableStyleId>{5C22544A-7EE6-4342-B048-85BDC9FD1C3A}</a:tableStyleId>
              </a:tblPr>
              <a:tblGrid>
                <a:gridCol w="440267">
                  <a:extLst>
                    <a:ext uri="{9D8B030D-6E8A-4147-A177-3AD203B41FA5}">
                      <a16:colId xmlns:a16="http://schemas.microsoft.com/office/drawing/2014/main" val="3252542080"/>
                    </a:ext>
                  </a:extLst>
                </a:gridCol>
                <a:gridCol w="1262971">
                  <a:extLst>
                    <a:ext uri="{9D8B030D-6E8A-4147-A177-3AD203B41FA5}">
                      <a16:colId xmlns:a16="http://schemas.microsoft.com/office/drawing/2014/main" val="3022515790"/>
                    </a:ext>
                  </a:extLst>
                </a:gridCol>
                <a:gridCol w="1552754">
                  <a:extLst>
                    <a:ext uri="{9D8B030D-6E8A-4147-A177-3AD203B41FA5}">
                      <a16:colId xmlns:a16="http://schemas.microsoft.com/office/drawing/2014/main" val="2128888579"/>
                    </a:ext>
                  </a:extLst>
                </a:gridCol>
                <a:gridCol w="7621732">
                  <a:extLst>
                    <a:ext uri="{9D8B030D-6E8A-4147-A177-3AD203B41FA5}">
                      <a16:colId xmlns:a16="http://schemas.microsoft.com/office/drawing/2014/main" val="2649839383"/>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a:latin typeface="Aptos" panose="020B0004020202020204" pitchFamily="34" charset="0"/>
                        </a:rPr>
                        <a:t>Page Layout Sections</a:t>
                      </a:r>
                      <a:endParaRPr lang="en-US" dirty="0">
                        <a:latin typeface="Aptos" panose="020B0004020202020204" pitchFamily="34" charset="0"/>
                      </a:endParaRP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Start/Initiate</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Design Staff, Consultant Admin,  or Design Consultant</a:t>
                      </a: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Complete the description field and attach any relevant documentation. </a:t>
                      </a:r>
                    </a:p>
                    <a:p>
                      <a:pPr marL="0" indent="0" algn="l" defTabSz="914400" rtl="0" eaLnBrk="1" latinLnBrk="0" hangingPunct="1">
                        <a:spcBef>
                          <a:spcPts val="0"/>
                        </a:spcBef>
                        <a:buFont typeface="+mj-lt"/>
                        <a:buNone/>
                      </a:pPr>
                      <a:endParaRPr lang="en-US" sz="1100" b="0" kern="1200" dirty="0">
                        <a:solidFill>
                          <a:schemeClr val="dk1"/>
                        </a:solidFill>
                        <a:latin typeface="Aptos" panose="020B0004020202020204" pitchFamily="34" charset="0"/>
                        <a:ea typeface="+mn-ea"/>
                        <a:cs typeface="+mn-cs"/>
                      </a:endParaRPr>
                    </a:p>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Click </a:t>
                      </a:r>
                      <a:r>
                        <a:rPr lang="en-US" sz="1100" b="1" kern="1200" dirty="0">
                          <a:solidFill>
                            <a:schemeClr val="dk1"/>
                          </a:solidFill>
                          <a:latin typeface="Aptos" panose="020B0004020202020204" pitchFamily="34" charset="0"/>
                          <a:ea typeface="+mn-ea"/>
                          <a:cs typeface="+mn-cs"/>
                        </a:rPr>
                        <a:t>Submit</a:t>
                      </a:r>
                      <a:r>
                        <a:rPr lang="en-US" sz="1100" b="0" kern="1200" dirty="0">
                          <a:solidFill>
                            <a:schemeClr val="dk1"/>
                          </a:solidFill>
                          <a:latin typeface="Aptos" panose="020B0004020202020204" pitchFamily="34" charset="0"/>
                          <a:ea typeface="+mn-ea"/>
                          <a:cs typeface="+mn-cs"/>
                        </a:rPr>
                        <a:t>, which will initiate the process and route to the CPM Review step; or click </a:t>
                      </a:r>
                      <a:r>
                        <a:rPr lang="en-US" sz="1100" b="1" kern="1200" dirty="0">
                          <a:solidFill>
                            <a:schemeClr val="dk1"/>
                          </a:solidFill>
                          <a:latin typeface="Aptos" panose="020B0004020202020204" pitchFamily="34" charset="0"/>
                          <a:ea typeface="+mn-ea"/>
                          <a:cs typeface="+mn-cs"/>
                        </a:rPr>
                        <a:t>Save Draft</a:t>
                      </a:r>
                      <a:r>
                        <a:rPr lang="en-US" sz="1100" b="0" kern="1200" dirty="0">
                          <a:solidFill>
                            <a:schemeClr val="dk1"/>
                          </a:solidFill>
                          <a:latin typeface="Aptos" panose="020B0004020202020204" pitchFamily="34" charset="0"/>
                          <a:ea typeface="+mn-ea"/>
                          <a:cs typeface="+mn-cs"/>
                        </a:rPr>
                        <a:t>, to save and finish later.</a:t>
                      </a:r>
                    </a:p>
                  </a:txBody>
                  <a:tcPr/>
                </a:tc>
                <a:extLst>
                  <a:ext uri="{0D108BD9-81ED-4DB2-BD59-A6C34878D82A}">
                    <a16:rowId xmlns:a16="http://schemas.microsoft.com/office/drawing/2014/main" val="1733497861"/>
                  </a:ext>
                </a:extLst>
              </a:tr>
              <a:tr h="292240">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CPM Review</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CPM</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CPM reviews the ASI and can either respond to the initiator with questions for additional clarification or take the action Reviewed to finish the process. In addition, if there was an RFI process that initiated the ASI, attach the RFI process in the process tab of the page layout.</a:t>
                      </a:r>
                    </a:p>
                    <a:p>
                      <a:pPr marL="0" indent="0" algn="l" defTabSz="914400" rtl="0" eaLnBrk="1" latinLnBrk="0" hangingPunct="1">
                        <a:spcBef>
                          <a:spcPts val="0"/>
                        </a:spcBef>
                        <a:buFont typeface="+mj-lt"/>
                        <a:buNone/>
                      </a:pPr>
                      <a:endParaRPr lang="en-US" sz="1100" kern="1200" dirty="0">
                        <a:solidFill>
                          <a:schemeClr val="dk1"/>
                        </a:solidFill>
                        <a:latin typeface="Aptos" panose="020B0004020202020204" pitchFamily="34" charset="0"/>
                        <a:ea typeface="+mn-ea"/>
                        <a:cs typeface="+mn-cs"/>
                      </a:endParaRP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will route to the Finish step, </a:t>
                      </a:r>
                      <a:r>
                        <a:rPr lang="en-US" sz="1100" b="1" kern="1200" dirty="0">
                          <a:solidFill>
                            <a:schemeClr val="dk1"/>
                          </a:solidFill>
                          <a:latin typeface="Aptos" panose="020B0004020202020204" pitchFamily="34" charset="0"/>
                          <a:ea typeface="+mn-ea"/>
                          <a:cs typeface="+mn-cs"/>
                        </a:rPr>
                        <a:t>“Revise ASI” </a:t>
                      </a:r>
                      <a:r>
                        <a:rPr lang="en-US" sz="1100" kern="1200" dirty="0">
                          <a:solidFill>
                            <a:schemeClr val="dk1"/>
                          </a:solidFill>
                          <a:latin typeface="Aptos" panose="020B0004020202020204" pitchFamily="34" charset="0"/>
                          <a:ea typeface="+mn-ea"/>
                          <a:cs typeface="+mn-cs"/>
                        </a:rPr>
                        <a:t>to get additional input from the initiator </a:t>
                      </a:r>
                    </a:p>
                  </a:txBody>
                  <a:tcPr/>
                </a:tc>
                <a:extLst>
                  <a:ext uri="{0D108BD9-81ED-4DB2-BD59-A6C34878D82A}">
                    <a16:rowId xmlns:a16="http://schemas.microsoft.com/office/drawing/2014/main" val="2882566873"/>
                  </a:ext>
                </a:extLst>
              </a:tr>
              <a:tr h="292240">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Finish</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Automated</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Process Status will update to “Finish” and the Process State will be updated to “Complete.” </a:t>
                      </a:r>
                    </a:p>
                  </a:txBody>
                  <a:tcPr/>
                </a:tc>
                <a:extLst>
                  <a:ext uri="{0D108BD9-81ED-4DB2-BD59-A6C34878D82A}">
                    <a16:rowId xmlns:a16="http://schemas.microsoft.com/office/drawing/2014/main" val="1887026189"/>
                  </a:ext>
                </a:extLst>
              </a:tr>
            </a:tbl>
          </a:graphicData>
        </a:graphic>
      </p:graphicFrame>
    </p:spTree>
    <p:extLst>
      <p:ext uri="{BB962C8B-B14F-4D97-AF65-F5344CB8AC3E}">
        <p14:creationId xmlns:p14="http://schemas.microsoft.com/office/powerpoint/2010/main" val="124657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2026472978"/>
              </p:ext>
            </p:extLst>
          </p:nvPr>
        </p:nvGraphicFramePr>
        <p:xfrm>
          <a:off x="440749" y="1248982"/>
          <a:ext cx="7836931" cy="1432560"/>
        </p:xfrm>
        <a:graphic>
          <a:graphicData uri="http://schemas.openxmlformats.org/drawingml/2006/table">
            <a:tbl>
              <a:tblPr firstRow="1" bandRow="1">
                <a:tableStyleId>{5C22544A-7EE6-4342-B048-85BDC9FD1C3A}</a:tableStyleId>
              </a:tblPr>
              <a:tblGrid>
                <a:gridCol w="7836931">
                  <a:extLst>
                    <a:ext uri="{9D8B030D-6E8A-4147-A177-3AD203B41FA5}">
                      <a16:colId xmlns:a16="http://schemas.microsoft.com/office/drawing/2014/main" val="2032313075"/>
                    </a:ext>
                  </a:extLst>
                </a:gridCol>
              </a:tblGrid>
              <a:tr h="289356">
                <a:tc>
                  <a:txBody>
                    <a:bodyPr/>
                    <a:lstStyle/>
                    <a:p>
                      <a:r>
                        <a:rPr lang="en-US" sz="1600" dirty="0" err="1"/>
                        <a:t>SubCa</a:t>
                      </a:r>
                      <a:r>
                        <a:rPr lang="en-US" sz="1600" dirty="0"/>
                        <a:t>- Workflow Details </a:t>
                      </a:r>
                    </a:p>
                  </a:txBody>
                  <a:tcPr/>
                </a:tc>
                <a:extLst>
                  <a:ext uri="{0D108BD9-81ED-4DB2-BD59-A6C34878D82A}">
                    <a16:rowId xmlns:a16="http://schemas.microsoft.com/office/drawing/2014/main" val="3017860980"/>
                  </a:ext>
                </a:extLst>
              </a:tr>
              <a:tr h="1070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a:t>
                      </a:r>
                      <a:r>
                        <a:rPr lang="en-US" sz="1100" dirty="0">
                          <a:solidFill>
                            <a:schemeClr val="accent1">
                              <a:lumMod val="50000"/>
                            </a:schemeClr>
                          </a:solidFill>
                          <a:latin typeface="Aptos" panose="020B0004020202020204" pitchFamily="34" charset="0"/>
                        </a:rPr>
                        <a:t> </a:t>
                      </a:r>
                      <a:r>
                        <a:rPr lang="en-US" sz="1100" kern="1200" dirty="0">
                          <a:solidFill>
                            <a:schemeClr val="accent1">
                              <a:lumMod val="50000"/>
                            </a:schemeClr>
                          </a:solidFill>
                          <a:latin typeface="Aptos" panose="020B0004020202020204" pitchFamily="34" charset="0"/>
                          <a:ea typeface="+mn-ea"/>
                          <a:cs typeface="+mn-cs"/>
                        </a:rPr>
                        <a:t>This process is used to initiate and route the Substantial Completion acceptance request to the Director for approval. It contains checklists for all required contract and code documentation, allows the inspector to determine certificate of occupancy and permit close out requirements, and provides document attachments for Contract Admin and Director review and approval.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1">
                              <a:lumMod val="50000"/>
                            </a:schemeClr>
                          </a:solidFill>
                          <a:latin typeface="Aptos" panose="020B0004020202020204" pitchFamily="34" charset="0"/>
                        </a:rPr>
                        <a:t>Initiators/Actors</a:t>
                      </a:r>
                      <a:r>
                        <a:rPr lang="en-US" sz="1100" dirty="0">
                          <a:solidFill>
                            <a:schemeClr val="accent1">
                              <a:lumMod val="50000"/>
                            </a:schemeClr>
                          </a:solidFill>
                          <a:latin typeface="Aptos" panose="020B0004020202020204" pitchFamily="34" charset="0"/>
                        </a:rPr>
                        <a:t>: CPM, Construction Director, Campus Code Reviewer, Contract Admin, Inspector, Owners Agent and PM</a:t>
                      </a:r>
                      <a:endParaRPr lang="en-US" dirty="0"/>
                    </a:p>
                  </a:txBody>
                  <a:tcPr/>
                </a:tc>
                <a:extLst>
                  <a:ext uri="{0D108BD9-81ED-4DB2-BD59-A6C34878D82A}">
                    <a16:rowId xmlns:a16="http://schemas.microsoft.com/office/drawing/2014/main" val="2919897303"/>
                  </a:ext>
                </a:extLst>
              </a:tr>
            </a:tbl>
          </a:graphicData>
        </a:graphic>
      </p:graphicFrame>
      <p:sp>
        <p:nvSpPr>
          <p:cNvPr id="6" name="Title 1">
            <a:extLst>
              <a:ext uri="{FF2B5EF4-FFF2-40B4-BE49-F238E27FC236}">
                <a16:creationId xmlns:a16="http://schemas.microsoft.com/office/drawing/2014/main" id="{EEE0DC33-1F2B-CB43-6607-75C5C14E4E7C}"/>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60.05 – Substantial Completion Acceptance Process </a:t>
            </a:r>
          </a:p>
        </p:txBody>
      </p:sp>
      <p:pic>
        <p:nvPicPr>
          <p:cNvPr id="10" name="Picture 9">
            <a:extLst>
              <a:ext uri="{FF2B5EF4-FFF2-40B4-BE49-F238E27FC236}">
                <a16:creationId xmlns:a16="http://schemas.microsoft.com/office/drawing/2014/main" id="{12BCEACF-2293-CD40-A20B-14197DCF7C5E}"/>
              </a:ext>
            </a:extLst>
          </p:cNvPr>
          <p:cNvPicPr>
            <a:picLocks noChangeAspect="1"/>
          </p:cNvPicPr>
          <p:nvPr/>
        </p:nvPicPr>
        <p:blipFill>
          <a:blip r:embed="rId3"/>
          <a:stretch>
            <a:fillRect/>
          </a:stretch>
        </p:blipFill>
        <p:spPr>
          <a:xfrm>
            <a:off x="550190" y="3429000"/>
            <a:ext cx="10363958" cy="2389807"/>
          </a:xfrm>
          <a:prstGeom prst="rect">
            <a:avLst/>
          </a:prstGeom>
        </p:spPr>
      </p:pic>
    </p:spTree>
    <p:extLst>
      <p:ext uri="{BB962C8B-B14F-4D97-AF65-F5344CB8AC3E}">
        <p14:creationId xmlns:p14="http://schemas.microsoft.com/office/powerpoint/2010/main" val="21475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DF0B6E-A995-EF34-F449-A0D27060FBD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DF27130-C1A9-910C-1F67-A5894D36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A5110489-3EB2-6314-AF43-C9A8CD1321CD}"/>
              </a:ext>
            </a:extLst>
          </p:cNvPr>
          <p:cNvGraphicFramePr>
            <a:graphicFrameLocks noGrp="1"/>
          </p:cNvGraphicFramePr>
          <p:nvPr>
            <p:extLst>
              <p:ext uri="{D42A27DB-BD31-4B8C-83A1-F6EECF244321}">
                <p14:modId xmlns:p14="http://schemas.microsoft.com/office/powerpoint/2010/main" val="149982315"/>
              </p:ext>
            </p:extLst>
          </p:nvPr>
        </p:nvGraphicFramePr>
        <p:xfrm>
          <a:off x="1526869" y="1503614"/>
          <a:ext cx="9816861" cy="4194826"/>
        </p:xfrm>
        <a:graphic>
          <a:graphicData uri="http://schemas.openxmlformats.org/drawingml/2006/table">
            <a:tbl>
              <a:tblPr firstRow="1" bandRow="1">
                <a:tableStyleId>{5C22544A-7EE6-4342-B048-85BDC9FD1C3A}</a:tableStyleId>
              </a:tblPr>
              <a:tblGrid>
                <a:gridCol w="4994694">
                  <a:extLst>
                    <a:ext uri="{9D8B030D-6E8A-4147-A177-3AD203B41FA5}">
                      <a16:colId xmlns:a16="http://schemas.microsoft.com/office/drawing/2014/main" val="993935285"/>
                    </a:ext>
                  </a:extLst>
                </a:gridCol>
                <a:gridCol w="4822167">
                  <a:extLst>
                    <a:ext uri="{9D8B030D-6E8A-4147-A177-3AD203B41FA5}">
                      <a16:colId xmlns:a16="http://schemas.microsoft.com/office/drawing/2014/main" val="4277994120"/>
                    </a:ext>
                  </a:extLst>
                </a:gridCol>
              </a:tblGrid>
              <a:tr h="391162">
                <a:tc>
                  <a:txBody>
                    <a:bodyPr/>
                    <a:lstStyle/>
                    <a:p>
                      <a:r>
                        <a:rPr lang="en-US" sz="1600" dirty="0"/>
                        <a:t>Non-Cost Processes</a:t>
                      </a:r>
                    </a:p>
                  </a:txBody>
                  <a:tcPr/>
                </a:tc>
                <a:tc>
                  <a:txBody>
                    <a:bodyPr/>
                    <a:lstStyle/>
                    <a:p>
                      <a:r>
                        <a:rPr lang="en-US" sz="1600" dirty="0"/>
                        <a:t>Cost-Enabled Processes</a:t>
                      </a:r>
                    </a:p>
                  </a:txBody>
                  <a:tcPr/>
                </a:tc>
                <a:extLst>
                  <a:ext uri="{0D108BD9-81ED-4DB2-BD59-A6C34878D82A}">
                    <a16:rowId xmlns:a16="http://schemas.microsoft.com/office/drawing/2014/main" val="1119449698"/>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01.10 - Project Status and Details Update (PJTUP)</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10.20 - Work Authorizations (WA)</a:t>
                      </a:r>
                      <a:endParaRPr lang="en-US" sz="1600" dirty="0"/>
                    </a:p>
                  </a:txBody>
                  <a:tcPr/>
                </a:tc>
                <a:extLst>
                  <a:ext uri="{0D108BD9-81ED-4DB2-BD59-A6C34878D82A}">
                    <a16:rowId xmlns:a16="http://schemas.microsoft.com/office/drawing/2014/main" val="3342987347"/>
                  </a:ext>
                </a:extLst>
              </a:tr>
              <a:tr h="327866">
                <a:tc>
                  <a:txBody>
                    <a:bodyPr/>
                    <a:lstStyle/>
                    <a:p>
                      <a:pPr marL="0" lvl="0" indent="0" algn="l">
                        <a:lnSpc>
                          <a:spcPct val="80000"/>
                        </a:lnSpc>
                        <a:buFont typeface="Arial" panose="020B0604020202020204" pitchFamily="34" charset="0"/>
                        <a:buNone/>
                      </a:pPr>
                      <a:r>
                        <a:rPr lang="en-US" sz="1600" dirty="0">
                          <a:solidFill>
                            <a:schemeClr val="accent1">
                              <a:lumMod val="50000"/>
                            </a:schemeClr>
                          </a:solidFill>
                        </a:rPr>
                        <a:t>40.20 - Schematic Design Review (SD)</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10.50 - Schedule of Values (SOV)</a:t>
                      </a:r>
                    </a:p>
                  </a:txBody>
                  <a:tcPr/>
                </a:tc>
                <a:extLst>
                  <a:ext uri="{0D108BD9-81ED-4DB2-BD59-A6C34878D82A}">
                    <a16:rowId xmlns:a16="http://schemas.microsoft.com/office/drawing/2014/main" val="4067021149"/>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40.30 - Design Development Review (DD)</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80.00 - Admin - Cost Process Exceptions Import (CEI)</a:t>
                      </a:r>
                      <a:endParaRPr lang="en-US" sz="1600" dirty="0"/>
                    </a:p>
                  </a:txBody>
                  <a:tcPr/>
                </a:tc>
                <a:extLst>
                  <a:ext uri="{0D108BD9-81ED-4DB2-BD59-A6C34878D82A}">
                    <a16:rowId xmlns:a16="http://schemas.microsoft.com/office/drawing/2014/main" val="1724967727"/>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40.35 - %Construction Document Review (%CD)</a:t>
                      </a:r>
                      <a:endParaRPr lang="en-US" sz="1600" dirty="0"/>
                    </a:p>
                  </a:txBody>
                  <a:tcPr/>
                </a:tc>
                <a:tc>
                  <a:txBody>
                    <a:bodyPr/>
                    <a:lstStyle/>
                    <a:p>
                      <a:r>
                        <a:rPr lang="en-US" sz="1600" kern="1200" dirty="0">
                          <a:solidFill>
                            <a:schemeClr val="accent1">
                              <a:lumMod val="50000"/>
                            </a:schemeClr>
                          </a:solidFill>
                          <a:latin typeface="+mn-lt"/>
                          <a:ea typeface="+mn-ea"/>
                          <a:cs typeface="+mn-cs"/>
                        </a:rPr>
                        <a:t>80.0 Non-CEI Cost process</a:t>
                      </a:r>
                    </a:p>
                  </a:txBody>
                  <a:tcPr/>
                </a:tc>
                <a:extLst>
                  <a:ext uri="{0D108BD9-81ED-4DB2-BD59-A6C34878D82A}">
                    <a16:rowId xmlns:a16="http://schemas.microsoft.com/office/drawing/2014/main" val="3548084779"/>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40.40 - Construction Document Review (CD)</a:t>
                      </a:r>
                      <a:endParaRPr lang="en-US" sz="1600" dirty="0"/>
                    </a:p>
                  </a:txBody>
                  <a:tcPr/>
                </a:tc>
                <a:tc>
                  <a:txBody>
                    <a:bodyPr/>
                    <a:lstStyle/>
                    <a:p>
                      <a:endParaRPr lang="en-US" sz="1600" dirty="0"/>
                    </a:p>
                  </a:txBody>
                  <a:tcPr/>
                </a:tc>
                <a:extLst>
                  <a:ext uri="{0D108BD9-81ED-4DB2-BD59-A6C34878D82A}">
                    <a16:rowId xmlns:a16="http://schemas.microsoft.com/office/drawing/2014/main" val="3555789321"/>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50.10 -  Request for Information (RFI)</a:t>
                      </a:r>
                    </a:p>
                  </a:txBody>
                  <a:tcPr/>
                </a:tc>
                <a:tc>
                  <a:txBody>
                    <a:bodyPr/>
                    <a:lstStyle/>
                    <a:p>
                      <a:endParaRPr lang="en-US" sz="1600" dirty="0"/>
                    </a:p>
                  </a:txBody>
                  <a:tcPr/>
                </a:tc>
                <a:extLst>
                  <a:ext uri="{0D108BD9-81ED-4DB2-BD59-A6C34878D82A}">
                    <a16:rowId xmlns:a16="http://schemas.microsoft.com/office/drawing/2014/main" val="2154220145"/>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50.20 -  Architectural Supplement Instruction (ASI)</a:t>
                      </a:r>
                    </a:p>
                  </a:txBody>
                  <a:tcPr/>
                </a:tc>
                <a:tc>
                  <a:txBody>
                    <a:bodyPr/>
                    <a:lstStyle/>
                    <a:p>
                      <a:endParaRPr lang="en-US" sz="1600" dirty="0"/>
                    </a:p>
                  </a:txBody>
                  <a:tcPr/>
                </a:tc>
                <a:extLst>
                  <a:ext uri="{0D108BD9-81ED-4DB2-BD59-A6C34878D82A}">
                    <a16:rowId xmlns:a16="http://schemas.microsoft.com/office/drawing/2014/main" val="3644582399"/>
                  </a:ext>
                </a:extLst>
              </a:tr>
              <a:tr h="391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60.05 - Substantial Completion Acceptance (</a:t>
                      </a:r>
                      <a:r>
                        <a:rPr lang="en-US" sz="1600" dirty="0" err="1">
                          <a:solidFill>
                            <a:schemeClr val="accent1">
                              <a:lumMod val="50000"/>
                            </a:schemeClr>
                          </a:solidFill>
                        </a:rPr>
                        <a:t>SubCa</a:t>
                      </a:r>
                      <a:r>
                        <a:rPr lang="en-US" sz="1600" dirty="0">
                          <a:solidFill>
                            <a:schemeClr val="accent1">
                              <a:lumMod val="50000"/>
                            </a:schemeClr>
                          </a:solidFill>
                        </a:rPr>
                        <a:t>)  </a:t>
                      </a:r>
                    </a:p>
                  </a:txBody>
                  <a:tcPr/>
                </a:tc>
                <a:tc>
                  <a:txBody>
                    <a:bodyPr/>
                    <a:lstStyle/>
                    <a:p>
                      <a:endParaRPr lang="en-US" sz="1600" dirty="0"/>
                    </a:p>
                  </a:txBody>
                  <a:tcPr/>
                </a:tc>
                <a:extLst>
                  <a:ext uri="{0D108BD9-81ED-4DB2-BD59-A6C34878D82A}">
                    <a16:rowId xmlns:a16="http://schemas.microsoft.com/office/drawing/2014/main" val="4096785064"/>
                  </a:ext>
                </a:extLst>
              </a:tr>
              <a:tr h="61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60.10 - Project Closeout (PRCLO)</a:t>
                      </a:r>
                    </a:p>
                    <a:p>
                      <a:pPr lvl="2">
                        <a:lnSpc>
                          <a:spcPct val="80000"/>
                        </a:lnSpc>
                      </a:pPr>
                      <a:r>
                        <a:rPr lang="en-US" sz="1600" dirty="0">
                          <a:solidFill>
                            <a:schemeClr val="accent1">
                              <a:lumMod val="50000"/>
                            </a:schemeClr>
                          </a:solidFill>
                        </a:rPr>
                        <a:t>60.20 - Project Closeout Consultant (PRJCN)</a:t>
                      </a:r>
                    </a:p>
                    <a:p>
                      <a:pPr lvl="2">
                        <a:lnSpc>
                          <a:spcPct val="80000"/>
                        </a:lnSpc>
                      </a:pPr>
                      <a:r>
                        <a:rPr lang="en-US" sz="1600" dirty="0">
                          <a:solidFill>
                            <a:schemeClr val="accent1">
                              <a:lumMod val="50000"/>
                            </a:schemeClr>
                          </a:solidFill>
                        </a:rPr>
                        <a:t>60.30 - Project Closeout Contractor (PRJCL)</a:t>
                      </a:r>
                    </a:p>
                  </a:txBody>
                  <a:tcPr/>
                </a:tc>
                <a:tc>
                  <a:txBody>
                    <a:bodyPr/>
                    <a:lstStyle/>
                    <a:p>
                      <a:endParaRPr lang="en-US" sz="1600" dirty="0"/>
                    </a:p>
                  </a:txBody>
                  <a:tcPr/>
                </a:tc>
                <a:extLst>
                  <a:ext uri="{0D108BD9-81ED-4DB2-BD59-A6C34878D82A}">
                    <a16:rowId xmlns:a16="http://schemas.microsoft.com/office/drawing/2014/main" val="3293197999"/>
                  </a:ext>
                </a:extLst>
              </a:tr>
            </a:tbl>
          </a:graphicData>
        </a:graphic>
      </p:graphicFrame>
      <p:sp>
        <p:nvSpPr>
          <p:cNvPr id="2" name="Title 1">
            <a:extLst>
              <a:ext uri="{FF2B5EF4-FFF2-40B4-BE49-F238E27FC236}">
                <a16:creationId xmlns:a16="http://schemas.microsoft.com/office/drawing/2014/main" id="{C15D0619-18C6-339D-BEDD-AA23F859D9B9}"/>
              </a:ext>
            </a:extLst>
          </p:cNvPr>
          <p:cNvSpPr>
            <a:spLocks noGrp="1"/>
          </p:cNvSpPr>
          <p:nvPr>
            <p:ph type="title"/>
          </p:nvPr>
        </p:nvSpPr>
        <p:spPr>
          <a:xfrm>
            <a:off x="5319100" y="207938"/>
            <a:ext cx="6749255" cy="734589"/>
          </a:xfrm>
        </p:spPr>
        <p:txBody>
          <a:bodyPr anchor="b">
            <a:normAutofit/>
          </a:bodyPr>
          <a:lstStyle/>
          <a:p>
            <a:pPr algn="r"/>
            <a:r>
              <a:rPr lang="en-US" sz="2600" dirty="0">
                <a:solidFill>
                  <a:schemeClr val="accent1">
                    <a:lumMod val="50000"/>
                  </a:schemeClr>
                </a:solidFill>
                <a:latin typeface="Aptos" panose="020B0004020202020204" pitchFamily="34" charset="0"/>
              </a:rPr>
              <a:t>Contents</a:t>
            </a:r>
          </a:p>
        </p:txBody>
      </p:sp>
      <p:sp>
        <p:nvSpPr>
          <p:cNvPr id="15" name="Rectangle 14">
            <a:extLst>
              <a:ext uri="{FF2B5EF4-FFF2-40B4-BE49-F238E27FC236}">
                <a16:creationId xmlns:a16="http://schemas.microsoft.com/office/drawing/2014/main" id="{64B1FD00-6757-F9E5-7C3F-D8D3520C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B887C9-0C62-2CE0-9C48-9C17B68C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F220DB-80EC-2723-C305-3DBB6F93DD97}"/>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B8E34788-4372-7C30-3F21-D28C7CBDF74E}"/>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837920A-8495-9845-B764-3B2188EF84B9}"/>
              </a:ext>
            </a:extLst>
          </p:cNvPr>
          <p:cNvSpPr txBox="1"/>
          <p:nvPr/>
        </p:nvSpPr>
        <p:spPr>
          <a:xfrm>
            <a:off x="1534619" y="2296905"/>
            <a:ext cx="4977442" cy="1477328"/>
          </a:xfrm>
          <a:prstGeom prst="rect">
            <a:avLst/>
          </a:prstGeom>
          <a:noFill/>
          <a:ln w="22225">
            <a:solidFill>
              <a:srgbClr val="FF0000"/>
            </a:solidFill>
          </a:ln>
        </p:spPr>
        <p:txBody>
          <a:bodyPr wrap="square" rtlCol="0">
            <a:spAutoFit/>
          </a:bodyPr>
          <a:lstStyle/>
          <a:p>
            <a:pPr algn="r"/>
            <a:endParaRPr lang="en-US" dirty="0"/>
          </a:p>
          <a:p>
            <a:pPr algn="r"/>
            <a:endParaRPr lang="en-US" dirty="0"/>
          </a:p>
          <a:p>
            <a:pPr algn="r"/>
            <a:endParaRPr lang="en-US" dirty="0"/>
          </a:p>
          <a:p>
            <a:pPr algn="r"/>
            <a:endParaRPr lang="en-US" dirty="0"/>
          </a:p>
          <a:p>
            <a:pPr algn="r"/>
            <a:endParaRPr lang="en-US" dirty="0"/>
          </a:p>
        </p:txBody>
      </p:sp>
      <p:sp>
        <p:nvSpPr>
          <p:cNvPr id="8" name="TextBox 7">
            <a:extLst>
              <a:ext uri="{FF2B5EF4-FFF2-40B4-BE49-F238E27FC236}">
                <a16:creationId xmlns:a16="http://schemas.microsoft.com/office/drawing/2014/main" id="{54C4A4D8-4E09-785C-8D1C-37D3B4DFE929}"/>
              </a:ext>
            </a:extLst>
          </p:cNvPr>
          <p:cNvSpPr txBox="1"/>
          <p:nvPr/>
        </p:nvSpPr>
        <p:spPr>
          <a:xfrm>
            <a:off x="94891" y="2615624"/>
            <a:ext cx="1595887" cy="584775"/>
          </a:xfrm>
          <a:prstGeom prst="rect">
            <a:avLst/>
          </a:prstGeom>
          <a:noFill/>
        </p:spPr>
        <p:txBody>
          <a:bodyPr wrap="square" rtlCol="0">
            <a:spAutoFit/>
          </a:bodyPr>
          <a:lstStyle/>
          <a:p>
            <a:r>
              <a:rPr lang="en-US" sz="1600" i="1" dirty="0">
                <a:highlight>
                  <a:srgbClr val="FFFF00"/>
                </a:highlight>
              </a:rPr>
              <a:t>Design Review Processes</a:t>
            </a:r>
          </a:p>
        </p:txBody>
      </p:sp>
    </p:spTree>
    <p:extLst>
      <p:ext uri="{BB962C8B-B14F-4D97-AF65-F5344CB8AC3E}">
        <p14:creationId xmlns:p14="http://schemas.microsoft.com/office/powerpoint/2010/main" val="6126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highlight>
                  <a:srgbClr val="FFFF00"/>
                </a:highlight>
                <a:latin typeface="Aptos" panose="020B0004020202020204" pitchFamily="34" charset="0"/>
              </a:rPr>
              <a:t>60.05 – Substantial </a:t>
            </a:r>
            <a:r>
              <a:rPr lang="en-US" sz="2600" dirty="0">
                <a:solidFill>
                  <a:schemeClr val="accent1">
                    <a:lumMod val="50000"/>
                  </a:schemeClr>
                </a:solidFill>
                <a:latin typeface="Aptos" panose="020B0004020202020204" pitchFamily="34" charset="0"/>
              </a:rPr>
              <a:t>Completion Acceptance Process </a:t>
            </a:r>
          </a:p>
        </p:txBody>
      </p:sp>
      <p:graphicFrame>
        <p:nvGraphicFramePr>
          <p:cNvPr id="6" name="Table 5">
            <a:extLst>
              <a:ext uri="{FF2B5EF4-FFF2-40B4-BE49-F238E27FC236}">
                <a16:creationId xmlns:a16="http://schemas.microsoft.com/office/drawing/2014/main" id="{C9736FD9-5C8E-AC78-E4B3-E46830B3D0B8}"/>
              </a:ext>
            </a:extLst>
          </p:cNvPr>
          <p:cNvGraphicFramePr>
            <a:graphicFrameLocks noGrp="1"/>
          </p:cNvGraphicFramePr>
          <p:nvPr>
            <p:extLst>
              <p:ext uri="{D42A27DB-BD31-4B8C-83A1-F6EECF244321}">
                <p14:modId xmlns:p14="http://schemas.microsoft.com/office/powerpoint/2010/main" val="3777407228"/>
              </p:ext>
            </p:extLst>
          </p:nvPr>
        </p:nvGraphicFramePr>
        <p:xfrm>
          <a:off x="653875" y="1099004"/>
          <a:ext cx="11072458" cy="5245831"/>
        </p:xfrm>
        <a:graphic>
          <a:graphicData uri="http://schemas.openxmlformats.org/drawingml/2006/table">
            <a:tbl>
              <a:tblPr firstRow="1" bandRow="1">
                <a:tableStyleId>{5C22544A-7EE6-4342-B048-85BDC9FD1C3A}</a:tableStyleId>
              </a:tblPr>
              <a:tblGrid>
                <a:gridCol w="313475">
                  <a:extLst>
                    <a:ext uri="{9D8B030D-6E8A-4147-A177-3AD203B41FA5}">
                      <a16:colId xmlns:a16="http://schemas.microsoft.com/office/drawing/2014/main" val="3252542080"/>
                    </a:ext>
                  </a:extLst>
                </a:gridCol>
                <a:gridCol w="1613118">
                  <a:extLst>
                    <a:ext uri="{9D8B030D-6E8A-4147-A177-3AD203B41FA5}">
                      <a16:colId xmlns:a16="http://schemas.microsoft.com/office/drawing/2014/main" val="3022515790"/>
                    </a:ext>
                  </a:extLst>
                </a:gridCol>
                <a:gridCol w="1643256">
                  <a:extLst>
                    <a:ext uri="{9D8B030D-6E8A-4147-A177-3AD203B41FA5}">
                      <a16:colId xmlns:a16="http://schemas.microsoft.com/office/drawing/2014/main" val="2128888579"/>
                    </a:ext>
                  </a:extLst>
                </a:gridCol>
                <a:gridCol w="7502609">
                  <a:extLst>
                    <a:ext uri="{9D8B030D-6E8A-4147-A177-3AD203B41FA5}">
                      <a16:colId xmlns:a16="http://schemas.microsoft.com/office/drawing/2014/main" val="3334885406"/>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343533">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 Process</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CPM, Directors, Campus Code Reviewer, Contract Admin, Inspector, Owners Agent and PM</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Complete the required fields in the following sections:</a:t>
                      </a:r>
                    </a:p>
                    <a:p>
                      <a:pPr marL="685800" lvl="1" indent="-228600" algn="l" defTabSz="914400" rtl="0" eaLnBrk="1" latinLnBrk="0" hangingPunct="1">
                        <a:buAutoNum type="arabicPeriod"/>
                      </a:pPr>
                      <a:r>
                        <a:rPr lang="en-US" sz="1100" kern="1200" dirty="0">
                          <a:solidFill>
                            <a:schemeClr val="dk1"/>
                          </a:solidFill>
                          <a:latin typeface="Aptos" panose="020B0004020202020204" pitchFamily="34" charset="0"/>
                          <a:ea typeface="+mn-ea"/>
                          <a:cs typeface="+mn-cs"/>
                        </a:rPr>
                        <a:t>Select the commitment (contract) </a:t>
                      </a:r>
                    </a:p>
                    <a:p>
                      <a:pPr marL="685800" lvl="1" indent="-228600" algn="l" defTabSz="914400" rtl="0" eaLnBrk="1" latinLnBrk="0" hangingPunct="1">
                        <a:buAutoNum type="arabicPeriod"/>
                      </a:pPr>
                      <a:r>
                        <a:rPr lang="en-US" sz="1100" kern="1200" dirty="0">
                          <a:solidFill>
                            <a:schemeClr val="dk1"/>
                          </a:solidFill>
                          <a:latin typeface="Aptos" panose="020B0004020202020204" pitchFamily="34" charset="0"/>
                          <a:ea typeface="+mn-ea"/>
                          <a:cs typeface="+mn-cs"/>
                        </a:rPr>
                        <a:t>Select the Date</a:t>
                      </a:r>
                    </a:p>
                    <a:p>
                      <a:pPr marL="685800" lvl="1" indent="-228600" algn="l" defTabSz="914400" rtl="0" eaLnBrk="1" latinLnBrk="0" hangingPunct="1">
                        <a:buAutoNum type="arabicPeriod"/>
                      </a:pPr>
                      <a:r>
                        <a:rPr lang="en-US" sz="1100" kern="1200" dirty="0">
                          <a:solidFill>
                            <a:schemeClr val="dk1"/>
                          </a:solidFill>
                          <a:latin typeface="Aptos" panose="020B0004020202020204" pitchFamily="34" charset="0"/>
                          <a:ea typeface="+mn-ea"/>
                          <a:cs typeface="+mn-cs"/>
                        </a:rPr>
                        <a:t>Select the Reason Code “SOV Establishment”</a:t>
                      </a:r>
                    </a:p>
                    <a:p>
                      <a:pPr marL="0" lvl="0" indent="0" algn="l" defTabSz="914400" rtl="0" eaLnBrk="1" latinLnBrk="0" hangingPunct="1">
                        <a:buNone/>
                      </a:pPr>
                      <a:r>
                        <a:rPr lang="en-US" sz="1100" kern="1200" dirty="0">
                          <a:solidFill>
                            <a:schemeClr val="dk1"/>
                          </a:solidFill>
                          <a:latin typeface="Aptos" panose="020B0004020202020204" pitchFamily="34" charset="0"/>
                          <a:ea typeface="+mn-ea"/>
                          <a:cs typeface="+mn-cs"/>
                        </a:rPr>
                        <a:t>Click on “</a:t>
                      </a:r>
                      <a:r>
                        <a:rPr lang="en-US" sz="1100" b="1" kern="1200" dirty="0">
                          <a:solidFill>
                            <a:schemeClr val="dk1"/>
                          </a:solidFill>
                          <a:latin typeface="Aptos" panose="020B0004020202020204" pitchFamily="34" charset="0"/>
                          <a:ea typeface="+mn-ea"/>
                          <a:cs typeface="+mn-cs"/>
                        </a:rPr>
                        <a:t>Submit” </a:t>
                      </a:r>
                      <a:r>
                        <a:rPr lang="en-US" sz="1100" b="0" kern="1200" dirty="0">
                          <a:solidFill>
                            <a:schemeClr val="dk1"/>
                          </a:solidFill>
                          <a:latin typeface="Aptos" panose="020B0004020202020204" pitchFamily="34" charset="0"/>
                          <a:ea typeface="+mn-ea"/>
                          <a:cs typeface="+mn-cs"/>
                        </a:rPr>
                        <a:t>button</a:t>
                      </a:r>
                      <a:r>
                        <a:rPr lang="en-US" sz="1100" b="1" kern="1200" dirty="0">
                          <a:solidFill>
                            <a:schemeClr val="dk1"/>
                          </a:solidFill>
                          <a:latin typeface="Aptos" panose="020B0004020202020204" pitchFamily="34" charset="0"/>
                          <a:ea typeface="+mn-ea"/>
                          <a:cs typeface="+mn-cs"/>
                        </a:rPr>
                        <a:t> </a:t>
                      </a:r>
                      <a:r>
                        <a:rPr lang="en-US" sz="1100" kern="1200" dirty="0">
                          <a:solidFill>
                            <a:schemeClr val="dk1"/>
                          </a:solidFill>
                          <a:latin typeface="Aptos" panose="020B0004020202020204" pitchFamily="34" charset="0"/>
                          <a:ea typeface="+mn-ea"/>
                          <a:cs typeface="+mn-cs"/>
                        </a:rPr>
                        <a:t>to initiate the process or click </a:t>
                      </a:r>
                      <a:r>
                        <a:rPr lang="en-US" sz="1100" b="1" kern="1200" dirty="0">
                          <a:solidFill>
                            <a:schemeClr val="dk1"/>
                          </a:solidFill>
                          <a:latin typeface="Aptos" panose="020B0004020202020204" pitchFamily="34" charset="0"/>
                          <a:ea typeface="+mn-ea"/>
                          <a:cs typeface="+mn-cs"/>
                        </a:rPr>
                        <a:t>“Save Draft” </a:t>
                      </a:r>
                      <a:r>
                        <a:rPr lang="en-US" sz="1100" kern="1200" dirty="0">
                          <a:solidFill>
                            <a:schemeClr val="dk1"/>
                          </a:solidFill>
                          <a:latin typeface="Aptos" panose="020B0004020202020204" pitchFamily="34" charset="0"/>
                          <a:ea typeface="+mn-ea"/>
                          <a:cs typeface="+mn-cs"/>
                        </a:rPr>
                        <a:t>button to save and finish later. </a:t>
                      </a:r>
                    </a:p>
                  </a:txBody>
                  <a:tcPr/>
                </a:tc>
                <a:extLst>
                  <a:ext uri="{0D108BD9-81ED-4DB2-BD59-A6C34878D82A}">
                    <a16:rowId xmlns:a16="http://schemas.microsoft.com/office/drawing/2014/main" val="3535200844"/>
                  </a:ext>
                </a:extLst>
              </a:tr>
              <a:tr h="264997">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CPM Review</a:t>
                      </a:r>
                    </a:p>
                  </a:txBody>
                  <a:tcPr marR="0"/>
                </a:tc>
                <a:tc>
                  <a:txBody>
                    <a:bodyPr/>
                    <a:lstStyle/>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Checking to ensure </a:t>
                      </a:r>
                      <a:r>
                        <a:rPr lang="en-US" sz="1100" b="1" kern="1200" dirty="0">
                          <a:solidFill>
                            <a:schemeClr val="dk1"/>
                          </a:solidFill>
                          <a:latin typeface="Aptos" panose="020B0004020202020204" pitchFamily="34" charset="0"/>
                          <a:ea typeface="+mn-ea"/>
                          <a:cs typeface="+mn-cs"/>
                        </a:rPr>
                        <a:t>“SOV Establishment” </a:t>
                      </a:r>
                      <a:r>
                        <a:rPr lang="en-US" sz="1100" kern="1200" dirty="0">
                          <a:solidFill>
                            <a:schemeClr val="dk1"/>
                          </a:solidFill>
                          <a:latin typeface="Aptos" panose="020B0004020202020204" pitchFamily="34" charset="0"/>
                          <a:ea typeface="+mn-ea"/>
                          <a:cs typeface="+mn-cs"/>
                        </a:rPr>
                        <a:t>reason code was selected. If not, it will route back to initiator with an error message. </a:t>
                      </a:r>
                    </a:p>
                  </a:txBody>
                  <a:tcPr/>
                </a:tc>
                <a:extLst>
                  <a:ext uri="{0D108BD9-81ED-4DB2-BD59-A6C34878D82A}">
                    <a16:rowId xmlns:a16="http://schemas.microsoft.com/office/drawing/2014/main" val="3259866066"/>
                  </a:ext>
                </a:extLst>
              </a:tr>
              <a:tr h="251062">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Inspector Review 1</a:t>
                      </a:r>
                    </a:p>
                  </a:txBody>
                  <a:tcPr marR="0"/>
                </a:tc>
                <a:tc>
                  <a:txBody>
                    <a:bodyPr/>
                    <a:lstStyle/>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Checking to ensure the commitment change amount = $0. If not, it will route back to initiator to correct. </a:t>
                      </a:r>
                    </a:p>
                  </a:txBody>
                  <a:tcPr/>
                </a:tc>
                <a:extLst>
                  <a:ext uri="{0D108BD9-81ED-4DB2-BD59-A6C34878D82A}">
                    <a16:rowId xmlns:a16="http://schemas.microsoft.com/office/drawing/2014/main" val="2408893125"/>
                  </a:ext>
                </a:extLst>
              </a:tr>
              <a:tr h="392799">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CPM Final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CPM</a:t>
                      </a:r>
                    </a:p>
                  </a:txBody>
                  <a:tcPr/>
                </a:tc>
                <a:tc>
                  <a:txBody>
                    <a:bodyPr/>
                    <a:lstStyle/>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Review SOVs for general contractor billing. Ensure all information is accurate. </a:t>
                      </a:r>
                    </a:p>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“Approved”</a:t>
                      </a:r>
                      <a:r>
                        <a:rPr lang="en-US" sz="1100" b="0" kern="1200" dirty="0">
                          <a:solidFill>
                            <a:schemeClr val="dk1"/>
                          </a:solidFill>
                          <a:latin typeface="Aptos" panose="020B0004020202020204" pitchFamily="34" charset="0"/>
                          <a:ea typeface="+mn-ea"/>
                          <a:cs typeface="+mn-cs"/>
                        </a:rPr>
                        <a:t> to move to the next step </a:t>
                      </a:r>
                      <a:r>
                        <a:rPr lang="en-US" sz="1100" b="1" kern="1200" dirty="0">
                          <a:solidFill>
                            <a:schemeClr val="dk1"/>
                          </a:solidFill>
                          <a:latin typeface="Aptos" panose="020B0004020202020204" pitchFamily="34" charset="0"/>
                          <a:ea typeface="+mn-ea"/>
                          <a:cs typeface="+mn-cs"/>
                        </a:rPr>
                        <a:t>“Revise” </a:t>
                      </a:r>
                      <a:r>
                        <a:rPr lang="en-US" sz="1100" b="0" kern="1200" dirty="0">
                          <a:solidFill>
                            <a:schemeClr val="dk1"/>
                          </a:solidFill>
                          <a:latin typeface="Aptos" panose="020B0004020202020204" pitchFamily="34" charset="0"/>
                          <a:ea typeface="+mn-ea"/>
                          <a:cs typeface="+mn-cs"/>
                        </a:rPr>
                        <a:t>to send back to the Initiator step.</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2555383297"/>
                  </a:ext>
                </a:extLst>
              </a:tr>
              <a:tr h="405200">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Is UMSL?</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buFont typeface="+mj-lt"/>
                        <a:buNone/>
                      </a:pPr>
                      <a:r>
                        <a:rPr lang="en-US" sz="1100" b="1" kern="1200" dirty="0">
                          <a:solidFill>
                            <a:schemeClr val="dk1"/>
                          </a:solidFill>
                          <a:latin typeface="Aptos" panose="020B0004020202020204" pitchFamily="34" charset="0"/>
                          <a:ea typeface="+mn-ea"/>
                          <a:cs typeface="+mn-cs"/>
                        </a:rPr>
                        <a:t>“Yes” </a:t>
                      </a:r>
                      <a:r>
                        <a:rPr lang="en-US" sz="1100" kern="1200" dirty="0">
                          <a:solidFill>
                            <a:schemeClr val="dk1"/>
                          </a:solidFill>
                          <a:latin typeface="Aptos" panose="020B0004020202020204" pitchFamily="34" charset="0"/>
                          <a:ea typeface="+mn-ea"/>
                          <a:cs typeface="+mn-cs"/>
                        </a:rPr>
                        <a:t>will bypass the Accounting Review step and send to Commitment Change Approval step. </a:t>
                      </a:r>
                    </a:p>
                    <a:p>
                      <a:pPr marL="0" indent="0" algn="l" defTabSz="914400" rtl="0" eaLnBrk="1" latinLnBrk="0" hangingPunct="1">
                        <a:buFont typeface="+mj-lt"/>
                        <a:buNone/>
                      </a:pPr>
                      <a:r>
                        <a:rPr lang="en-US" sz="1100" b="1" kern="1200" dirty="0">
                          <a:solidFill>
                            <a:schemeClr val="dk1"/>
                          </a:solidFill>
                          <a:latin typeface="Aptos" panose="020B0004020202020204" pitchFamily="34" charset="0"/>
                          <a:ea typeface="+mn-ea"/>
                          <a:cs typeface="+mn-cs"/>
                        </a:rPr>
                        <a:t>“No” </a:t>
                      </a:r>
                      <a:r>
                        <a:rPr lang="en-US" sz="1100" kern="1200" dirty="0">
                          <a:solidFill>
                            <a:schemeClr val="dk1"/>
                          </a:solidFill>
                          <a:latin typeface="Aptos" panose="020B0004020202020204" pitchFamily="34" charset="0"/>
                          <a:ea typeface="+mn-ea"/>
                          <a:cs typeface="+mn-cs"/>
                        </a:rPr>
                        <a:t>will route to Accounting Review step for all other campuses. </a:t>
                      </a:r>
                    </a:p>
                  </a:txBody>
                  <a:tcPr/>
                </a:tc>
                <a:extLst>
                  <a:ext uri="{0D108BD9-81ED-4DB2-BD59-A6C34878D82A}">
                    <a16:rowId xmlns:a16="http://schemas.microsoft.com/office/drawing/2014/main" val="715634968"/>
                  </a:ext>
                </a:extLst>
              </a:tr>
              <a:tr h="405200">
                <a:tc>
                  <a:txBody>
                    <a:bodyPr/>
                    <a:lstStyle/>
                    <a:p>
                      <a:pPr algn="l"/>
                      <a:r>
                        <a:rPr lang="en-US" sz="1100" dirty="0">
                          <a:latin typeface="Aptos" panose="020B0004020202020204" pitchFamily="34" charset="0"/>
                        </a:rPr>
                        <a:t>6</a:t>
                      </a:r>
                    </a:p>
                  </a:txBody>
                  <a:tcPr marR="0"/>
                </a:tc>
                <a:tc>
                  <a:txBody>
                    <a:bodyPr/>
                    <a:lstStyle/>
                    <a:p>
                      <a:pPr algn="l"/>
                      <a:r>
                        <a:rPr lang="en-US" sz="1100" dirty="0">
                          <a:latin typeface="Aptos" panose="020B0004020202020204" pitchFamily="34" charset="0"/>
                        </a:rPr>
                        <a:t>Contract Admin Review</a:t>
                      </a:r>
                    </a:p>
                  </a:txBody>
                  <a:tcPr marR="0"/>
                </a:tc>
                <a:tc>
                  <a:txBody>
                    <a:bodyPr/>
                    <a:lstStyle/>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Review all sections and check SOV line-item project MoCodes.</a:t>
                      </a:r>
                    </a:p>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a:t>
                      </a:r>
                      <a:r>
                        <a:rPr lang="en-US" sz="1100" b="0" kern="1200" dirty="0">
                          <a:solidFill>
                            <a:schemeClr val="dk1"/>
                          </a:solidFill>
                          <a:latin typeface="Aptos" panose="020B0004020202020204" pitchFamily="34" charset="0"/>
                          <a:ea typeface="+mn-ea"/>
                          <a:cs typeface="+mn-cs"/>
                        </a:rPr>
                        <a:t> to move to the </a:t>
                      </a:r>
                      <a:r>
                        <a:rPr lang="en-US" sz="1100" kern="1200" dirty="0">
                          <a:solidFill>
                            <a:schemeClr val="dk1"/>
                          </a:solidFill>
                          <a:latin typeface="Aptos" panose="020B0004020202020204" pitchFamily="34" charset="0"/>
                          <a:ea typeface="+mn-ea"/>
                          <a:cs typeface="+mn-cs"/>
                        </a:rPr>
                        <a:t>Commitment Change Approval step, </a:t>
                      </a:r>
                      <a:r>
                        <a:rPr lang="en-US" sz="1100" b="0" kern="1200" dirty="0">
                          <a:solidFill>
                            <a:schemeClr val="dk1"/>
                          </a:solidFill>
                          <a:latin typeface="Aptos" panose="020B0004020202020204" pitchFamily="34" charset="0"/>
                          <a:ea typeface="+mn-ea"/>
                          <a:cs typeface="+mn-cs"/>
                        </a:rPr>
                        <a:t>or </a:t>
                      </a:r>
                      <a:r>
                        <a:rPr lang="en-US" sz="1100" b="1" kern="1200" dirty="0">
                          <a:solidFill>
                            <a:schemeClr val="dk1"/>
                          </a:solidFill>
                          <a:latin typeface="Aptos" panose="020B0004020202020204" pitchFamily="34" charset="0"/>
                          <a:ea typeface="+mn-ea"/>
                          <a:cs typeface="+mn-cs"/>
                        </a:rPr>
                        <a:t>“Revise” </a:t>
                      </a:r>
                      <a:r>
                        <a:rPr lang="en-US" sz="1100" b="0" kern="1200" dirty="0">
                          <a:solidFill>
                            <a:schemeClr val="dk1"/>
                          </a:solidFill>
                          <a:latin typeface="Aptos" panose="020B0004020202020204" pitchFamily="34" charset="0"/>
                          <a:ea typeface="+mn-ea"/>
                          <a:cs typeface="+mn-cs"/>
                        </a:rPr>
                        <a:t>to send back to the Initiator step.</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66044172"/>
                  </a:ext>
                </a:extLst>
              </a:tr>
              <a:tr h="445231">
                <a:tc>
                  <a:txBody>
                    <a:bodyPr/>
                    <a:lstStyle/>
                    <a:p>
                      <a:pPr algn="l"/>
                      <a:r>
                        <a:rPr lang="en-US" sz="1100" dirty="0">
                          <a:latin typeface="Aptos" panose="020B0004020202020204" pitchFamily="34" charset="0"/>
                        </a:rPr>
                        <a:t>7</a:t>
                      </a:r>
                    </a:p>
                  </a:txBody>
                  <a:tcPr marR="0"/>
                </a:tc>
                <a:tc>
                  <a:txBody>
                    <a:bodyPr/>
                    <a:lstStyle/>
                    <a:p>
                      <a:pPr algn="l"/>
                      <a:r>
                        <a:rPr lang="en-US" sz="1100" kern="1200" dirty="0">
                          <a:solidFill>
                            <a:schemeClr val="dk1"/>
                          </a:solidFill>
                          <a:latin typeface="Aptos" panose="020B0004020202020204" pitchFamily="34" charset="0"/>
                          <a:ea typeface="+mn-ea"/>
                          <a:cs typeface="+mn-cs"/>
                        </a:rPr>
                        <a:t>If MU?</a:t>
                      </a:r>
                      <a:endParaRPr lang="en-US" sz="1100" dirty="0">
                        <a:latin typeface="Aptos" panose="020B0004020202020204" pitchFamily="34" charset="0"/>
                      </a:endParaRP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This spawned process will integrate with PeopleSoft to establish the SOVS in the PO. When completed, the PO will also update the construction commitment Base-bid line with SOVs.</a:t>
                      </a:r>
                    </a:p>
                  </a:txBody>
                  <a:tcPr/>
                </a:tc>
                <a:extLst>
                  <a:ext uri="{0D108BD9-81ED-4DB2-BD59-A6C34878D82A}">
                    <a16:rowId xmlns:a16="http://schemas.microsoft.com/office/drawing/2014/main" val="2980862564"/>
                  </a:ext>
                </a:extLst>
              </a:tr>
              <a:tr h="251827">
                <a:tc>
                  <a:txBody>
                    <a:bodyPr/>
                    <a:lstStyle/>
                    <a:p>
                      <a:pPr algn="l"/>
                      <a:r>
                        <a:rPr lang="en-US" sz="1100" dirty="0">
                          <a:latin typeface="Aptos" panose="020B0004020202020204" pitchFamily="34" charset="0"/>
                        </a:rPr>
                        <a:t>8</a:t>
                      </a:r>
                    </a:p>
                  </a:txBody>
                  <a:tcPr marR="0"/>
                </a:tc>
                <a:tc>
                  <a:txBody>
                    <a:bodyPr/>
                    <a:lstStyle/>
                    <a:p>
                      <a:pPr algn="l"/>
                      <a:r>
                        <a:rPr lang="en-US" sz="1100" dirty="0">
                          <a:latin typeface="Aptos" panose="020B0004020202020204" pitchFamily="34" charset="0"/>
                        </a:rPr>
                        <a:t>MM Substantial Comp</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dirty="0">
                          <a:latin typeface="Aptos" panose="020B0004020202020204" pitchFamily="34" charset="0"/>
                        </a:rPr>
                        <a:t>This will change the status of the SOV process in eBuilder to “Void.” This is required to eliminate the duplication of SOV amounts in eBuilder by the process and by the integration with PeopleSoft.</a:t>
                      </a:r>
                    </a:p>
                  </a:txBody>
                  <a:tcPr/>
                </a:tc>
                <a:extLst>
                  <a:ext uri="{0D108BD9-81ED-4DB2-BD59-A6C34878D82A}">
                    <a16:rowId xmlns:a16="http://schemas.microsoft.com/office/drawing/2014/main" val="1510365843"/>
                  </a:ext>
                </a:extLst>
              </a:tr>
              <a:tr h="253548">
                <a:tc>
                  <a:txBody>
                    <a:bodyPr/>
                    <a:lstStyle/>
                    <a:p>
                      <a:pPr algn="l"/>
                      <a:r>
                        <a:rPr lang="en-US" sz="1100" dirty="0">
                          <a:latin typeface="Aptos" panose="020B0004020202020204" pitchFamily="34" charset="0"/>
                        </a:rPr>
                        <a:t>9</a:t>
                      </a:r>
                    </a:p>
                  </a:txBody>
                  <a:tcPr marR="0"/>
                </a:tc>
                <a:tc>
                  <a:txBody>
                    <a:bodyPr/>
                    <a:lstStyle/>
                    <a:p>
                      <a:pPr algn="l"/>
                      <a:r>
                        <a:rPr lang="en-US" sz="1100" dirty="0">
                          <a:latin typeface="Aptos" panose="020B0004020202020204" pitchFamily="34" charset="0"/>
                        </a:rPr>
                        <a:t>Contract Admin: eSignature Prep</a:t>
                      </a:r>
                    </a:p>
                  </a:txBody>
                  <a:tcPr marR="0"/>
                </a:tc>
                <a:tc>
                  <a:txBody>
                    <a:bodyPr/>
                    <a:lstStyle/>
                    <a:p>
                      <a:pPr algn="l"/>
                      <a:r>
                        <a:rPr lang="en-US" sz="1100" dirty="0">
                          <a:latin typeface="Aptos" panose="020B0004020202020204" pitchFamily="34" charset="0"/>
                        </a:rPr>
                        <a:t>Contract Admin</a:t>
                      </a:r>
                    </a:p>
                  </a:txBody>
                  <a:tcPr/>
                </a:tc>
                <a:tc>
                  <a:txBody>
                    <a:bodyPr/>
                    <a:lstStyle/>
                    <a:p>
                      <a:pPr marL="0" indent="0" algn="l">
                        <a:buNone/>
                      </a:pPr>
                      <a:endParaRPr lang="en-US" sz="1100" dirty="0">
                        <a:latin typeface="Aptos" panose="020B0004020202020204" pitchFamily="34" charset="0"/>
                      </a:endParaRPr>
                    </a:p>
                  </a:txBody>
                  <a:tcPr/>
                </a:tc>
                <a:extLst>
                  <a:ext uri="{0D108BD9-81ED-4DB2-BD59-A6C34878D82A}">
                    <a16:rowId xmlns:a16="http://schemas.microsoft.com/office/drawing/2014/main" val="4142766956"/>
                  </a:ext>
                </a:extLst>
              </a:tr>
              <a:tr h="251827">
                <a:tc>
                  <a:txBody>
                    <a:bodyPr/>
                    <a:lstStyle/>
                    <a:p>
                      <a:pPr algn="l"/>
                      <a:r>
                        <a:rPr lang="en-US" sz="1100" dirty="0">
                          <a:latin typeface="Aptos" panose="020B0004020202020204" pitchFamily="34" charset="0"/>
                        </a:rPr>
                        <a:t>10</a:t>
                      </a:r>
                    </a:p>
                  </a:txBody>
                  <a:tcPr marR="0"/>
                </a:tc>
                <a:tc>
                  <a:txBody>
                    <a:bodyPr/>
                    <a:lstStyle/>
                    <a:p>
                      <a:pPr algn="l"/>
                      <a:r>
                        <a:rPr lang="en-US" sz="1100" dirty="0">
                          <a:latin typeface="Aptos" panose="020B0004020202020204" pitchFamily="34" charset="0"/>
                        </a:rPr>
                        <a:t>Director of </a:t>
                      </a:r>
                    </a:p>
                  </a:txBody>
                  <a:tcPr marR="0"/>
                </a:tc>
                <a:tc>
                  <a:txBody>
                    <a:bodyPr/>
                    <a:lstStyle/>
                    <a:p>
                      <a:pPr algn="l"/>
                      <a:endParaRPr lang="en-US" sz="1100" dirty="0">
                        <a:latin typeface="Aptos" panose="020B0004020202020204" pitchFamily="34" charset="0"/>
                      </a:endParaRPr>
                    </a:p>
                  </a:txBody>
                  <a:tcPr/>
                </a:tc>
                <a:tc>
                  <a:txBody>
                    <a:bodyPr/>
                    <a:lstStyle/>
                    <a:p>
                      <a:pPr marL="0" indent="0" algn="l">
                        <a:buNone/>
                      </a:pPr>
                      <a:endParaRPr lang="en-US" sz="1100" dirty="0">
                        <a:latin typeface="Aptos" panose="020B0004020202020204" pitchFamily="34" charset="0"/>
                      </a:endParaRPr>
                    </a:p>
                  </a:txBody>
                  <a:tcPr/>
                </a:tc>
                <a:extLst>
                  <a:ext uri="{0D108BD9-81ED-4DB2-BD59-A6C34878D82A}">
                    <a16:rowId xmlns:a16="http://schemas.microsoft.com/office/drawing/2014/main" val="4132598150"/>
                  </a:ext>
                </a:extLst>
              </a:tr>
              <a:tr h="251827">
                <a:tc>
                  <a:txBody>
                    <a:bodyPr/>
                    <a:lstStyle/>
                    <a:p>
                      <a:pPr algn="l"/>
                      <a:endParaRPr lang="en-US" sz="1100" dirty="0">
                        <a:latin typeface="Aptos" panose="020B0004020202020204" pitchFamily="34" charset="0"/>
                      </a:endParaRPr>
                    </a:p>
                  </a:txBody>
                  <a:tcPr marR="0"/>
                </a:tc>
                <a:tc>
                  <a:txBody>
                    <a:bodyPr/>
                    <a:lstStyle/>
                    <a:p>
                      <a:pPr algn="l"/>
                      <a:r>
                        <a:rPr lang="en-US" sz="1100" dirty="0">
                          <a:latin typeface="Aptos" panose="020B0004020202020204" pitchFamily="34" charset="0"/>
                        </a:rPr>
                        <a:t>Finish</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dirty="0">
                          <a:latin typeface="Aptos" panose="020B0004020202020204" pitchFamily="34" charset="0"/>
                        </a:rPr>
                        <a:t>This process is now complete, and the budget PCS summary will be updated.</a:t>
                      </a:r>
                    </a:p>
                  </a:txBody>
                  <a:tcPr/>
                </a:tc>
                <a:extLst>
                  <a:ext uri="{0D108BD9-81ED-4DB2-BD59-A6C34878D82A}">
                    <a16:rowId xmlns:a16="http://schemas.microsoft.com/office/drawing/2014/main" val="4284634561"/>
                  </a:ext>
                </a:extLst>
              </a:tr>
            </a:tbl>
          </a:graphicData>
        </a:graphic>
      </p:graphicFrame>
    </p:spTree>
    <p:extLst>
      <p:ext uri="{BB962C8B-B14F-4D97-AF65-F5344CB8AC3E}">
        <p14:creationId xmlns:p14="http://schemas.microsoft.com/office/powerpoint/2010/main" val="3018152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59215" y="207514"/>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60.10 – Project Closeout</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3554520388"/>
              </p:ext>
            </p:extLst>
          </p:nvPr>
        </p:nvGraphicFramePr>
        <p:xfrm>
          <a:off x="233627" y="1100646"/>
          <a:ext cx="4350581" cy="1600200"/>
        </p:xfrm>
        <a:graphic>
          <a:graphicData uri="http://schemas.openxmlformats.org/drawingml/2006/table">
            <a:tbl>
              <a:tblPr firstRow="1" bandRow="1">
                <a:tableStyleId>{5C22544A-7EE6-4342-B048-85BDC9FD1C3A}</a:tableStyleId>
              </a:tblPr>
              <a:tblGrid>
                <a:gridCol w="4350581">
                  <a:extLst>
                    <a:ext uri="{9D8B030D-6E8A-4147-A177-3AD203B41FA5}">
                      <a16:colId xmlns:a16="http://schemas.microsoft.com/office/drawing/2014/main" val="2032313075"/>
                    </a:ext>
                  </a:extLst>
                </a:gridCol>
              </a:tblGrid>
              <a:tr h="297173">
                <a:tc>
                  <a:txBody>
                    <a:bodyPr/>
                    <a:lstStyle/>
                    <a:p>
                      <a:r>
                        <a:rPr lang="en-US" sz="1600" dirty="0"/>
                        <a:t>DBB - Workflow Details</a:t>
                      </a:r>
                    </a:p>
                  </a:txBody>
                  <a:tcPr/>
                </a:tc>
                <a:extLst>
                  <a:ext uri="{0D108BD9-81ED-4DB2-BD59-A6C34878D82A}">
                    <a16:rowId xmlns:a16="http://schemas.microsoft.com/office/drawing/2014/main" val="3017860980"/>
                  </a:ext>
                </a:extLst>
              </a:tr>
              <a:tr h="124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 </a:t>
                      </a:r>
                      <a:r>
                        <a:rPr lang="en-US" sz="1100" kern="1200" dirty="0">
                          <a:solidFill>
                            <a:schemeClr val="accent1">
                              <a:lumMod val="50000"/>
                            </a:schemeClr>
                          </a:solidFill>
                          <a:latin typeface="Aptos" panose="020B0004020202020204" pitchFamily="34" charset="0"/>
                          <a:ea typeface="+mn-ea"/>
                          <a:cs typeface="+mn-cs"/>
                        </a:rPr>
                        <a:t>This is the parent process that initiates the Project Closeout and spawns the Consultant and Contractor Closeout subprocesses, linking them together.</a:t>
                      </a:r>
                      <a:endParaRPr lang="en-US" sz="1100" dirty="0">
                        <a:solidFill>
                          <a:schemeClr val="accent1">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PM, CPM, Contract Admin, Director of PDC, Campus Contracting Officer, UM System (FPD Review / Director), General Contractor.</a:t>
                      </a:r>
                      <a:endParaRPr lang="en-US" dirty="0"/>
                    </a:p>
                  </a:txBody>
                  <a:tcPr/>
                </a:tc>
                <a:extLst>
                  <a:ext uri="{0D108BD9-81ED-4DB2-BD59-A6C34878D82A}">
                    <a16:rowId xmlns:a16="http://schemas.microsoft.com/office/drawing/2014/main" val="2919897303"/>
                  </a:ext>
                </a:extLst>
              </a:tr>
            </a:tbl>
          </a:graphicData>
        </a:graphic>
      </p:graphicFrame>
      <p:graphicFrame>
        <p:nvGraphicFramePr>
          <p:cNvPr id="10" name="Table 9">
            <a:extLst>
              <a:ext uri="{FF2B5EF4-FFF2-40B4-BE49-F238E27FC236}">
                <a16:creationId xmlns:a16="http://schemas.microsoft.com/office/drawing/2014/main" id="{120A69BB-6EEB-3C13-F331-ED4F694B57A3}"/>
              </a:ext>
            </a:extLst>
          </p:cNvPr>
          <p:cNvGraphicFramePr>
            <a:graphicFrameLocks noGrp="1"/>
          </p:cNvGraphicFramePr>
          <p:nvPr>
            <p:extLst>
              <p:ext uri="{D42A27DB-BD31-4B8C-83A1-F6EECF244321}">
                <p14:modId xmlns:p14="http://schemas.microsoft.com/office/powerpoint/2010/main" val="3637760627"/>
              </p:ext>
            </p:extLst>
          </p:nvPr>
        </p:nvGraphicFramePr>
        <p:xfrm>
          <a:off x="7408685" y="1100646"/>
          <a:ext cx="4460562" cy="1219200"/>
        </p:xfrm>
        <a:graphic>
          <a:graphicData uri="http://schemas.openxmlformats.org/drawingml/2006/table">
            <a:tbl>
              <a:tblPr firstRow="1" bandRow="1">
                <a:tableStyleId>{5C22544A-7EE6-4342-B048-85BDC9FD1C3A}</a:tableStyleId>
              </a:tblPr>
              <a:tblGrid>
                <a:gridCol w="615562">
                  <a:extLst>
                    <a:ext uri="{9D8B030D-6E8A-4147-A177-3AD203B41FA5}">
                      <a16:colId xmlns:a16="http://schemas.microsoft.com/office/drawing/2014/main" val="2032313075"/>
                    </a:ext>
                  </a:extLst>
                </a:gridCol>
                <a:gridCol w="3845000">
                  <a:extLst>
                    <a:ext uri="{9D8B030D-6E8A-4147-A177-3AD203B41FA5}">
                      <a16:colId xmlns:a16="http://schemas.microsoft.com/office/drawing/2014/main" val="2626454464"/>
                    </a:ext>
                  </a:extLst>
                </a:gridCol>
              </a:tblGrid>
              <a:tr h="302539">
                <a:tc gridSpan="2">
                  <a:txBody>
                    <a:bodyPr/>
                    <a:lstStyle/>
                    <a:p>
                      <a:r>
                        <a:rPr lang="en-US" sz="1600" dirty="0"/>
                        <a:t>Subprocesses</a:t>
                      </a:r>
                    </a:p>
                  </a:txBody>
                  <a:tcPr/>
                </a:tc>
                <a:tc hMerge="1">
                  <a:txBody>
                    <a:bodyPr/>
                    <a:lstStyle/>
                    <a:p>
                      <a:endParaRPr lang="en-US" sz="1600" dirty="0"/>
                    </a:p>
                  </a:txBody>
                  <a:tcPr/>
                </a:tc>
                <a:extLst>
                  <a:ext uri="{0D108BD9-81ED-4DB2-BD59-A6C34878D82A}">
                    <a16:rowId xmlns:a16="http://schemas.microsoft.com/office/drawing/2014/main" val="3017860980"/>
                  </a:ext>
                </a:extLst>
              </a:tr>
              <a:tr h="23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60.20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2919897303"/>
                  </a:ext>
                </a:extLst>
              </a:tr>
              <a:tr h="23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60.30</a:t>
                      </a:r>
                      <a:endParaRPr lang="en-US" sz="1100" dirty="0">
                        <a:solidFill>
                          <a:schemeClr val="accent1">
                            <a:lumMod val="50000"/>
                          </a:schemeClr>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942255256"/>
                  </a:ext>
                </a:extLst>
              </a:tr>
              <a:tr h="23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accent1">
                            <a:lumMod val="50000"/>
                          </a:schemeClr>
                        </a:solidFill>
                        <a:latin typeface="Aptos" panose="020B00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accent1">
                            <a:lumMod val="50000"/>
                          </a:schemeClr>
                        </a:solidFill>
                        <a:latin typeface="Aptos" panose="020B0004020202020204" pitchFamily="34" charset="0"/>
                        <a:ea typeface="+mn-ea"/>
                        <a:cs typeface="+mn-cs"/>
                      </a:endParaRPr>
                    </a:p>
                  </a:txBody>
                  <a:tcPr/>
                </a:tc>
                <a:extLst>
                  <a:ext uri="{0D108BD9-81ED-4DB2-BD59-A6C34878D82A}">
                    <a16:rowId xmlns:a16="http://schemas.microsoft.com/office/drawing/2014/main" val="3287231689"/>
                  </a:ext>
                </a:extLst>
              </a:tr>
            </a:tbl>
          </a:graphicData>
        </a:graphic>
      </p:graphicFrame>
      <p:pic>
        <p:nvPicPr>
          <p:cNvPr id="8" name="Picture 7">
            <a:extLst>
              <a:ext uri="{FF2B5EF4-FFF2-40B4-BE49-F238E27FC236}">
                <a16:creationId xmlns:a16="http://schemas.microsoft.com/office/drawing/2014/main" id="{2D82833D-1A21-FAEF-9FC3-66FC75864FD0}"/>
              </a:ext>
            </a:extLst>
          </p:cNvPr>
          <p:cNvPicPr>
            <a:picLocks noChangeAspect="1"/>
          </p:cNvPicPr>
          <p:nvPr/>
        </p:nvPicPr>
        <p:blipFill>
          <a:blip r:embed="rId3"/>
          <a:stretch>
            <a:fillRect/>
          </a:stretch>
        </p:blipFill>
        <p:spPr>
          <a:xfrm>
            <a:off x="2690180" y="2892986"/>
            <a:ext cx="6525022" cy="3781804"/>
          </a:xfrm>
          <a:prstGeom prst="rect">
            <a:avLst/>
          </a:prstGeom>
        </p:spPr>
      </p:pic>
    </p:spTree>
    <p:extLst>
      <p:ext uri="{BB962C8B-B14F-4D97-AF65-F5344CB8AC3E}">
        <p14:creationId xmlns:p14="http://schemas.microsoft.com/office/powerpoint/2010/main" val="88166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50.20 – Architectural Supplement Instruction</a:t>
            </a:r>
          </a:p>
        </p:txBody>
      </p:sp>
      <p:graphicFrame>
        <p:nvGraphicFramePr>
          <p:cNvPr id="5" name="Table 4">
            <a:extLst>
              <a:ext uri="{FF2B5EF4-FFF2-40B4-BE49-F238E27FC236}">
                <a16:creationId xmlns:a16="http://schemas.microsoft.com/office/drawing/2014/main" id="{222B0E88-CB53-3A07-1E9A-45EE3F8204D3}"/>
              </a:ext>
            </a:extLst>
          </p:cNvPr>
          <p:cNvGraphicFramePr>
            <a:graphicFrameLocks noGrp="1"/>
          </p:cNvGraphicFramePr>
          <p:nvPr/>
        </p:nvGraphicFramePr>
        <p:xfrm>
          <a:off x="660400" y="1116613"/>
          <a:ext cx="10877724" cy="2182000"/>
        </p:xfrm>
        <a:graphic>
          <a:graphicData uri="http://schemas.openxmlformats.org/drawingml/2006/table">
            <a:tbl>
              <a:tblPr firstRow="1" bandRow="1">
                <a:tableStyleId>{5C22544A-7EE6-4342-B048-85BDC9FD1C3A}</a:tableStyleId>
              </a:tblPr>
              <a:tblGrid>
                <a:gridCol w="440267">
                  <a:extLst>
                    <a:ext uri="{9D8B030D-6E8A-4147-A177-3AD203B41FA5}">
                      <a16:colId xmlns:a16="http://schemas.microsoft.com/office/drawing/2014/main" val="3252542080"/>
                    </a:ext>
                  </a:extLst>
                </a:gridCol>
                <a:gridCol w="1262971">
                  <a:extLst>
                    <a:ext uri="{9D8B030D-6E8A-4147-A177-3AD203B41FA5}">
                      <a16:colId xmlns:a16="http://schemas.microsoft.com/office/drawing/2014/main" val="3022515790"/>
                    </a:ext>
                  </a:extLst>
                </a:gridCol>
                <a:gridCol w="1552754">
                  <a:extLst>
                    <a:ext uri="{9D8B030D-6E8A-4147-A177-3AD203B41FA5}">
                      <a16:colId xmlns:a16="http://schemas.microsoft.com/office/drawing/2014/main" val="2128888579"/>
                    </a:ext>
                  </a:extLst>
                </a:gridCol>
                <a:gridCol w="7621732">
                  <a:extLst>
                    <a:ext uri="{9D8B030D-6E8A-4147-A177-3AD203B41FA5}">
                      <a16:colId xmlns:a16="http://schemas.microsoft.com/office/drawing/2014/main" val="2649839383"/>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a:latin typeface="Aptos" panose="020B0004020202020204" pitchFamily="34" charset="0"/>
                        </a:rPr>
                        <a:t>Page Layout Sections</a:t>
                      </a:r>
                      <a:endParaRPr lang="en-US" dirty="0">
                        <a:latin typeface="Aptos" panose="020B0004020202020204" pitchFamily="34" charset="0"/>
                      </a:endParaRP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Start/Initiate</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Design Staff, Consultant Admin,  or Design Consultant</a:t>
                      </a: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Complete the description field and attach any relevant documentation. </a:t>
                      </a:r>
                    </a:p>
                    <a:p>
                      <a:pPr marL="0" indent="0" algn="l" defTabSz="914400" rtl="0" eaLnBrk="1" latinLnBrk="0" hangingPunct="1">
                        <a:spcBef>
                          <a:spcPts val="0"/>
                        </a:spcBef>
                        <a:buFont typeface="+mj-lt"/>
                        <a:buNone/>
                      </a:pPr>
                      <a:endParaRPr lang="en-US" sz="1100" b="0" kern="1200" dirty="0">
                        <a:solidFill>
                          <a:schemeClr val="dk1"/>
                        </a:solidFill>
                        <a:latin typeface="Aptos" panose="020B0004020202020204" pitchFamily="34" charset="0"/>
                        <a:ea typeface="+mn-ea"/>
                        <a:cs typeface="+mn-cs"/>
                      </a:endParaRPr>
                    </a:p>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Click </a:t>
                      </a:r>
                      <a:r>
                        <a:rPr lang="en-US" sz="1100" b="1" kern="1200" dirty="0">
                          <a:solidFill>
                            <a:schemeClr val="dk1"/>
                          </a:solidFill>
                          <a:latin typeface="Aptos" panose="020B0004020202020204" pitchFamily="34" charset="0"/>
                          <a:ea typeface="+mn-ea"/>
                          <a:cs typeface="+mn-cs"/>
                        </a:rPr>
                        <a:t>Submit</a:t>
                      </a:r>
                      <a:r>
                        <a:rPr lang="en-US" sz="1100" b="0" kern="1200" dirty="0">
                          <a:solidFill>
                            <a:schemeClr val="dk1"/>
                          </a:solidFill>
                          <a:latin typeface="Aptos" panose="020B0004020202020204" pitchFamily="34" charset="0"/>
                          <a:ea typeface="+mn-ea"/>
                          <a:cs typeface="+mn-cs"/>
                        </a:rPr>
                        <a:t>, which will initiate the process and route to the CPM Review step; or click </a:t>
                      </a:r>
                      <a:r>
                        <a:rPr lang="en-US" sz="1100" b="1" kern="1200" dirty="0">
                          <a:solidFill>
                            <a:schemeClr val="dk1"/>
                          </a:solidFill>
                          <a:latin typeface="Aptos" panose="020B0004020202020204" pitchFamily="34" charset="0"/>
                          <a:ea typeface="+mn-ea"/>
                          <a:cs typeface="+mn-cs"/>
                        </a:rPr>
                        <a:t>Save Draft</a:t>
                      </a:r>
                      <a:r>
                        <a:rPr lang="en-US" sz="1100" b="0" kern="1200" dirty="0">
                          <a:solidFill>
                            <a:schemeClr val="dk1"/>
                          </a:solidFill>
                          <a:latin typeface="Aptos" panose="020B0004020202020204" pitchFamily="34" charset="0"/>
                          <a:ea typeface="+mn-ea"/>
                          <a:cs typeface="+mn-cs"/>
                        </a:rPr>
                        <a:t>, to save and finish later.</a:t>
                      </a:r>
                    </a:p>
                  </a:txBody>
                  <a:tcPr/>
                </a:tc>
                <a:extLst>
                  <a:ext uri="{0D108BD9-81ED-4DB2-BD59-A6C34878D82A}">
                    <a16:rowId xmlns:a16="http://schemas.microsoft.com/office/drawing/2014/main" val="1733497861"/>
                  </a:ext>
                </a:extLst>
              </a:tr>
              <a:tr h="292240">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CPM Review</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CPM</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CPM reviews the ASI and can either respond to the initiator with questions for additional clarification or take the action Reviewed to finish the process. In addition, if there was an RFI process that initiated the ASI, attach the RFI process in the process tab of the page layout.</a:t>
                      </a:r>
                    </a:p>
                    <a:p>
                      <a:pPr marL="0" indent="0" algn="l" defTabSz="914400" rtl="0" eaLnBrk="1" latinLnBrk="0" hangingPunct="1">
                        <a:spcBef>
                          <a:spcPts val="0"/>
                        </a:spcBef>
                        <a:buFont typeface="+mj-lt"/>
                        <a:buNone/>
                      </a:pPr>
                      <a:endParaRPr lang="en-US" sz="1100" kern="1200" dirty="0">
                        <a:solidFill>
                          <a:schemeClr val="dk1"/>
                        </a:solidFill>
                        <a:latin typeface="Aptos" panose="020B0004020202020204" pitchFamily="34" charset="0"/>
                        <a:ea typeface="+mn-ea"/>
                        <a:cs typeface="+mn-cs"/>
                      </a:endParaRP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will route to the Finish step, </a:t>
                      </a:r>
                      <a:r>
                        <a:rPr lang="en-US" sz="1100" b="1" kern="1200" dirty="0">
                          <a:solidFill>
                            <a:schemeClr val="dk1"/>
                          </a:solidFill>
                          <a:latin typeface="Aptos" panose="020B0004020202020204" pitchFamily="34" charset="0"/>
                          <a:ea typeface="+mn-ea"/>
                          <a:cs typeface="+mn-cs"/>
                        </a:rPr>
                        <a:t>“Revise ASI” </a:t>
                      </a:r>
                      <a:r>
                        <a:rPr lang="en-US" sz="1100" kern="1200" dirty="0">
                          <a:solidFill>
                            <a:schemeClr val="dk1"/>
                          </a:solidFill>
                          <a:latin typeface="Aptos" panose="020B0004020202020204" pitchFamily="34" charset="0"/>
                          <a:ea typeface="+mn-ea"/>
                          <a:cs typeface="+mn-cs"/>
                        </a:rPr>
                        <a:t>to get additional input from the initiator </a:t>
                      </a:r>
                    </a:p>
                  </a:txBody>
                  <a:tcPr/>
                </a:tc>
                <a:extLst>
                  <a:ext uri="{0D108BD9-81ED-4DB2-BD59-A6C34878D82A}">
                    <a16:rowId xmlns:a16="http://schemas.microsoft.com/office/drawing/2014/main" val="2882566873"/>
                  </a:ext>
                </a:extLst>
              </a:tr>
              <a:tr h="292240">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Finish</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Automated</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Process Status will update to “Finish” and the Process State will be updated to “Complete.” </a:t>
                      </a:r>
                    </a:p>
                  </a:txBody>
                  <a:tcPr/>
                </a:tc>
                <a:extLst>
                  <a:ext uri="{0D108BD9-81ED-4DB2-BD59-A6C34878D82A}">
                    <a16:rowId xmlns:a16="http://schemas.microsoft.com/office/drawing/2014/main" val="1887026189"/>
                  </a:ext>
                </a:extLst>
              </a:tr>
            </a:tbl>
          </a:graphicData>
        </a:graphic>
      </p:graphicFrame>
    </p:spTree>
    <p:extLst>
      <p:ext uri="{BB962C8B-B14F-4D97-AF65-F5344CB8AC3E}">
        <p14:creationId xmlns:p14="http://schemas.microsoft.com/office/powerpoint/2010/main" val="390541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59215" y="207514"/>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60.20 – Project Closeout - Consultant</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1107111720"/>
              </p:ext>
            </p:extLst>
          </p:nvPr>
        </p:nvGraphicFramePr>
        <p:xfrm>
          <a:off x="233627" y="1100647"/>
          <a:ext cx="4350581" cy="1213590"/>
        </p:xfrm>
        <a:graphic>
          <a:graphicData uri="http://schemas.openxmlformats.org/drawingml/2006/table">
            <a:tbl>
              <a:tblPr firstRow="1" bandRow="1">
                <a:tableStyleId>{5C22544A-7EE6-4342-B048-85BDC9FD1C3A}</a:tableStyleId>
              </a:tblPr>
              <a:tblGrid>
                <a:gridCol w="4350581">
                  <a:extLst>
                    <a:ext uri="{9D8B030D-6E8A-4147-A177-3AD203B41FA5}">
                      <a16:colId xmlns:a16="http://schemas.microsoft.com/office/drawing/2014/main" val="2032313075"/>
                    </a:ext>
                  </a:extLst>
                </a:gridCol>
              </a:tblGrid>
              <a:tr h="237302">
                <a:tc>
                  <a:txBody>
                    <a:bodyPr/>
                    <a:lstStyle/>
                    <a:p>
                      <a:r>
                        <a:rPr lang="en-US" sz="1600" dirty="0"/>
                        <a:t>PRJCN – Project Closeout - Consultant</a:t>
                      </a:r>
                    </a:p>
                  </a:txBody>
                  <a:tcPr/>
                </a:tc>
                <a:extLst>
                  <a:ext uri="{0D108BD9-81ED-4DB2-BD59-A6C34878D82A}">
                    <a16:rowId xmlns:a16="http://schemas.microsoft.com/office/drawing/2014/main" val="3017860980"/>
                  </a:ext>
                </a:extLst>
              </a:tr>
              <a:tr h="878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 </a:t>
                      </a:r>
                      <a:r>
                        <a:rPr lang="en-US" sz="1100" kern="1200" dirty="0">
                          <a:solidFill>
                            <a:schemeClr val="accent1">
                              <a:lumMod val="50000"/>
                            </a:schemeClr>
                          </a:solidFill>
                          <a:latin typeface="Aptos" panose="020B0004020202020204" pitchFamily="34" charset="0"/>
                          <a:ea typeface="+mn-ea"/>
                          <a:cs typeface="+mn-cs"/>
                        </a:rPr>
                        <a:t>This is a child process of the Project Closeout process for the consultant.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Consultants, PM, CPM, and Contract Admin</a:t>
                      </a:r>
                      <a:endParaRPr lang="en-US" dirty="0"/>
                    </a:p>
                  </a:txBody>
                  <a:tcPr/>
                </a:tc>
                <a:extLst>
                  <a:ext uri="{0D108BD9-81ED-4DB2-BD59-A6C34878D82A}">
                    <a16:rowId xmlns:a16="http://schemas.microsoft.com/office/drawing/2014/main" val="2919897303"/>
                  </a:ext>
                </a:extLst>
              </a:tr>
            </a:tbl>
          </a:graphicData>
        </a:graphic>
      </p:graphicFrame>
      <p:pic>
        <p:nvPicPr>
          <p:cNvPr id="7" name="Picture 6">
            <a:extLst>
              <a:ext uri="{FF2B5EF4-FFF2-40B4-BE49-F238E27FC236}">
                <a16:creationId xmlns:a16="http://schemas.microsoft.com/office/drawing/2014/main" id="{73831917-172C-07DB-B5FA-A06C53A8BB60}"/>
              </a:ext>
            </a:extLst>
          </p:cNvPr>
          <p:cNvPicPr>
            <a:picLocks noChangeAspect="1"/>
          </p:cNvPicPr>
          <p:nvPr/>
        </p:nvPicPr>
        <p:blipFill>
          <a:blip r:embed="rId3"/>
          <a:stretch>
            <a:fillRect/>
          </a:stretch>
        </p:blipFill>
        <p:spPr>
          <a:xfrm>
            <a:off x="1782795" y="2961537"/>
            <a:ext cx="8805701" cy="3375816"/>
          </a:xfrm>
          <a:prstGeom prst="rect">
            <a:avLst/>
          </a:prstGeom>
        </p:spPr>
      </p:pic>
    </p:spTree>
    <p:extLst>
      <p:ext uri="{BB962C8B-B14F-4D97-AF65-F5344CB8AC3E}">
        <p14:creationId xmlns:p14="http://schemas.microsoft.com/office/powerpoint/2010/main" val="387414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graphicFrame>
        <p:nvGraphicFramePr>
          <p:cNvPr id="2" name="Table 1">
            <a:extLst>
              <a:ext uri="{FF2B5EF4-FFF2-40B4-BE49-F238E27FC236}">
                <a16:creationId xmlns:a16="http://schemas.microsoft.com/office/drawing/2014/main" id="{13C5E1D9-1492-46C3-E55C-36BB6140DFD3}"/>
              </a:ext>
            </a:extLst>
          </p:cNvPr>
          <p:cNvGraphicFramePr>
            <a:graphicFrameLocks noGrp="1"/>
          </p:cNvGraphicFramePr>
          <p:nvPr>
            <p:extLst>
              <p:ext uri="{D42A27DB-BD31-4B8C-83A1-F6EECF244321}">
                <p14:modId xmlns:p14="http://schemas.microsoft.com/office/powerpoint/2010/main" val="4191927582"/>
              </p:ext>
            </p:extLst>
          </p:nvPr>
        </p:nvGraphicFramePr>
        <p:xfrm>
          <a:off x="642761" y="1189247"/>
          <a:ext cx="10877724" cy="4876800"/>
        </p:xfrm>
        <a:graphic>
          <a:graphicData uri="http://schemas.openxmlformats.org/drawingml/2006/table">
            <a:tbl>
              <a:tblPr firstRow="1" bandRow="1">
                <a:tableStyleId>{5C22544A-7EE6-4342-B048-85BDC9FD1C3A}</a:tableStyleId>
              </a:tblPr>
              <a:tblGrid>
                <a:gridCol w="440267">
                  <a:extLst>
                    <a:ext uri="{9D8B030D-6E8A-4147-A177-3AD203B41FA5}">
                      <a16:colId xmlns:a16="http://schemas.microsoft.com/office/drawing/2014/main" val="3252542080"/>
                    </a:ext>
                  </a:extLst>
                </a:gridCol>
                <a:gridCol w="1383741">
                  <a:extLst>
                    <a:ext uri="{9D8B030D-6E8A-4147-A177-3AD203B41FA5}">
                      <a16:colId xmlns:a16="http://schemas.microsoft.com/office/drawing/2014/main" val="3022515790"/>
                    </a:ext>
                  </a:extLst>
                </a:gridCol>
                <a:gridCol w="1552754">
                  <a:extLst>
                    <a:ext uri="{9D8B030D-6E8A-4147-A177-3AD203B41FA5}">
                      <a16:colId xmlns:a16="http://schemas.microsoft.com/office/drawing/2014/main" val="2639985590"/>
                    </a:ext>
                  </a:extLst>
                </a:gridCol>
                <a:gridCol w="7500962">
                  <a:extLst>
                    <a:ext uri="{9D8B030D-6E8A-4147-A177-3AD203B41FA5}">
                      <a16:colId xmlns:a16="http://schemas.microsoft.com/office/drawing/2014/main" val="400012603"/>
                    </a:ext>
                  </a:extLst>
                </a:gridCol>
              </a:tblGrid>
              <a:tr h="346125">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a:latin typeface="Aptos" panose="020B0004020202020204" pitchFamily="34" charset="0"/>
                        </a:rPr>
                        <a:t>Roles</a:t>
                      </a:r>
                      <a:endParaRPr lang="en-US" dirty="0">
                        <a:latin typeface="Aptos" panose="020B0004020202020204" pitchFamily="34" charset="0"/>
                      </a:endParaRP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721093">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Start/Initiate</a:t>
                      </a:r>
                    </a:p>
                  </a:txBody>
                  <a:tcPr marR="0"/>
                </a:tc>
                <a:tc>
                  <a:txBody>
                    <a:bodyPr/>
                    <a:lstStyle/>
                    <a:p>
                      <a:pPr algn="l"/>
                      <a:r>
                        <a:rPr lang="en-US" sz="1100" kern="1200" dirty="0">
                          <a:solidFill>
                            <a:schemeClr val="dk1"/>
                          </a:solidFill>
                          <a:latin typeface="Aptos" panose="020B0004020202020204" pitchFamily="34" charset="0"/>
                          <a:ea typeface="+mn-ea"/>
                          <a:cs typeface="+mn-cs"/>
                        </a:rPr>
                        <a:t>Construction Director, CPM, Director, PM and Contract Admin</a:t>
                      </a:r>
                      <a:endParaRPr lang="en-US" sz="1100" dirty="0">
                        <a:latin typeface="Aptos" panose="020B0004020202020204" pitchFamily="34" charset="0"/>
                      </a:endParaRP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Complete the required fields in the following sections of the start page layout:</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Commitment Details</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Commitment Others</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Commitment Custom Fields</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Commitment Items</a:t>
                      </a:r>
                    </a:p>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Once completed, click </a:t>
                      </a:r>
                      <a:r>
                        <a:rPr lang="en-US" sz="1100" b="1" kern="1200" dirty="0">
                          <a:solidFill>
                            <a:schemeClr val="dk1"/>
                          </a:solidFill>
                          <a:latin typeface="Aptos" panose="020B0004020202020204" pitchFamily="34" charset="0"/>
                          <a:ea typeface="+mn-ea"/>
                          <a:cs typeface="+mn-cs"/>
                        </a:rPr>
                        <a:t>“Submit” </a:t>
                      </a:r>
                      <a:r>
                        <a:rPr lang="en-US" sz="1100" b="0" kern="1200" dirty="0">
                          <a:solidFill>
                            <a:schemeClr val="dk1"/>
                          </a:solidFill>
                          <a:latin typeface="Aptos" panose="020B0004020202020204" pitchFamily="34" charset="0"/>
                          <a:ea typeface="+mn-ea"/>
                          <a:cs typeface="+mn-cs"/>
                        </a:rPr>
                        <a:t>or </a:t>
                      </a:r>
                      <a:r>
                        <a:rPr lang="en-US" sz="1100" b="1" kern="1200" dirty="0">
                          <a:solidFill>
                            <a:schemeClr val="dk1"/>
                          </a:solidFill>
                          <a:latin typeface="Aptos" panose="020B0004020202020204" pitchFamily="34" charset="0"/>
                          <a:ea typeface="+mn-ea"/>
                          <a:cs typeface="+mn-cs"/>
                        </a:rPr>
                        <a:t>“Save Draft”</a:t>
                      </a:r>
                      <a:r>
                        <a:rPr lang="en-US" sz="1100" b="0" kern="1200" dirty="0">
                          <a:solidFill>
                            <a:schemeClr val="dk1"/>
                          </a:solidFill>
                          <a:latin typeface="Aptos" panose="020B0004020202020204" pitchFamily="34" charset="0"/>
                          <a:ea typeface="+mn-ea"/>
                          <a:cs typeface="+mn-cs"/>
                        </a:rPr>
                        <a:t> to complete later.</a:t>
                      </a:r>
                      <a:r>
                        <a:rPr lang="en-US" sz="1100" b="1" kern="1200" dirty="0">
                          <a:solidFill>
                            <a:schemeClr val="dk1"/>
                          </a:solidFill>
                          <a:latin typeface="Aptos" panose="020B0004020202020204" pitchFamily="34" charset="0"/>
                          <a:ea typeface="+mn-ea"/>
                          <a:cs typeface="+mn-cs"/>
                        </a:rPr>
                        <a:t> </a:t>
                      </a:r>
                    </a:p>
                  </a:txBody>
                  <a:tcPr/>
                </a:tc>
                <a:extLst>
                  <a:ext uri="{0D108BD9-81ED-4DB2-BD59-A6C34878D82A}">
                    <a16:rowId xmlns:a16="http://schemas.microsoft.com/office/drawing/2014/main" val="1733497861"/>
                  </a:ext>
                </a:extLst>
              </a:tr>
              <a:tr h="253145">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Amount Null?</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If the amount  is null, the process will be returned to the Initiator step with an error message to correct. </a:t>
                      </a:r>
                    </a:p>
                  </a:txBody>
                  <a:tcPr/>
                </a:tc>
                <a:extLst>
                  <a:ext uri="{0D108BD9-81ED-4DB2-BD59-A6C34878D82A}">
                    <a16:rowId xmlns:a16="http://schemas.microsoft.com/office/drawing/2014/main" val="2882566873"/>
                  </a:ext>
                </a:extLst>
              </a:tr>
              <a:tr h="403812">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Construction Services Manager</a:t>
                      </a:r>
                    </a:p>
                  </a:txBody>
                  <a:tcPr marR="0"/>
                </a:tc>
                <a:tc>
                  <a:txBody>
                    <a:bodyPr/>
                    <a:lstStyle/>
                    <a:p>
                      <a:pPr algn="l"/>
                      <a:r>
                        <a:rPr lang="en-US" sz="1100" kern="1200" dirty="0">
                          <a:solidFill>
                            <a:schemeClr val="dk1"/>
                          </a:solidFill>
                          <a:latin typeface="Aptos" panose="020B0004020202020204" pitchFamily="34" charset="0"/>
                          <a:ea typeface="+mn-ea"/>
                          <a:cs typeface="+mn-cs"/>
                        </a:rPr>
                        <a:t>Construction Director</a:t>
                      </a:r>
                      <a:endParaRPr lang="en-US" sz="1100" dirty="0">
                        <a:latin typeface="Aptos" panose="020B0004020202020204" pitchFamily="34" charset="0"/>
                      </a:endParaRP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Review attached proposal and compare it to the information entered in the process page layout.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Request” </a:t>
                      </a:r>
                      <a:r>
                        <a:rPr lang="en-US" sz="1100" kern="1200" dirty="0">
                          <a:solidFill>
                            <a:schemeClr val="dk1"/>
                          </a:solidFill>
                          <a:latin typeface="Aptos" panose="020B0004020202020204" pitchFamily="34" charset="0"/>
                          <a:ea typeface="+mn-ea"/>
                          <a:cs typeface="+mn-cs"/>
                        </a:rPr>
                        <a:t>to send it back to the Initiator. </a:t>
                      </a:r>
                    </a:p>
                  </a:txBody>
                  <a:tcPr/>
                </a:tc>
                <a:extLst>
                  <a:ext uri="{0D108BD9-81ED-4DB2-BD59-A6C34878D82A}">
                    <a16:rowId xmlns:a16="http://schemas.microsoft.com/office/drawing/2014/main" val="1887026189"/>
                  </a:ext>
                </a:extLst>
              </a:tr>
              <a:tr h="403812">
                <a:tc>
                  <a:txBody>
                    <a:bodyPr/>
                    <a:lstStyle/>
                    <a:p>
                      <a:pPr algn="l"/>
                      <a:r>
                        <a:rPr lang="en-US" sz="1100" dirty="0">
                          <a:latin typeface="Aptos" panose="020B0004020202020204" pitchFamily="34" charset="0"/>
                        </a:rPr>
                        <a:t>4 </a:t>
                      </a:r>
                    </a:p>
                  </a:txBody>
                  <a:tcPr marR="0"/>
                </a:tc>
                <a:tc>
                  <a:txBody>
                    <a:bodyPr/>
                    <a:lstStyle/>
                    <a:p>
                      <a:pPr algn="l"/>
                      <a:r>
                        <a:rPr lang="en-US" sz="1100" dirty="0">
                          <a:latin typeface="Aptos" panose="020B0004020202020204" pitchFamily="34" charset="0"/>
                        </a:rPr>
                        <a:t>Accounting/BSS Review</a:t>
                      </a:r>
                    </a:p>
                  </a:txBody>
                  <a:tcPr marR="0"/>
                </a:tc>
                <a:tc>
                  <a:txBody>
                    <a:bodyPr/>
                    <a:lstStyle/>
                    <a:p>
                      <a:pPr algn="l"/>
                      <a:r>
                        <a:rPr lang="en-US" sz="1100" kern="1200" dirty="0">
                          <a:solidFill>
                            <a:schemeClr val="dk1"/>
                          </a:solidFill>
                          <a:latin typeface="Aptos" panose="020B0004020202020204" pitchFamily="34" charset="0"/>
                          <a:ea typeface="+mn-ea"/>
                          <a:cs typeface="+mn-cs"/>
                        </a:rPr>
                        <a:t>Accounting/BSS</a:t>
                      </a:r>
                      <a:endParaRPr lang="en-US" sz="1100" dirty="0">
                        <a:latin typeface="Aptos" panose="020B0004020202020204" pitchFamily="34" charset="0"/>
                      </a:endParaRP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Verify the appropriate MoCode has been applied.</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a:t>
                      </a:r>
                      <a:r>
                        <a:rPr lang="en-US" sz="1100" kern="1200" dirty="0">
                          <a:solidFill>
                            <a:schemeClr val="dk1"/>
                          </a:solidFill>
                          <a:latin typeface="Aptos" panose="020B0004020202020204" pitchFamily="34" charset="0"/>
                          <a:ea typeface="+mn-ea"/>
                          <a:cs typeface="+mn-cs"/>
                        </a:rPr>
                        <a:t>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2074320261"/>
                  </a:ext>
                </a:extLst>
              </a:tr>
              <a:tr h="376537">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Director</a:t>
                      </a:r>
                    </a:p>
                  </a:txBody>
                  <a:tcPr marR="0"/>
                </a:tc>
                <a:tc>
                  <a:txBody>
                    <a:bodyPr/>
                    <a:lstStyle/>
                    <a:p>
                      <a:pPr algn="l"/>
                      <a:r>
                        <a:rPr lang="en-US" sz="1100" dirty="0">
                          <a:latin typeface="Aptos" panose="020B0004020202020204" pitchFamily="34" charset="0"/>
                        </a:rPr>
                        <a:t>Conditional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“Yes” </a:t>
                      </a:r>
                      <a:r>
                        <a:rPr lang="en-US" sz="1100" b="0" kern="1200" dirty="0">
                          <a:solidFill>
                            <a:schemeClr val="dk1"/>
                          </a:solidFill>
                          <a:latin typeface="Aptos" panose="020B0004020202020204" pitchFamily="34" charset="0"/>
                          <a:ea typeface="+mn-ea"/>
                          <a:cs typeface="+mn-cs"/>
                        </a:rPr>
                        <a:t>route to  CPM Review Construction (Allowance)</a:t>
                      </a:r>
                      <a:endParaRPr lang="en-US" sz="1100" b="1" kern="1200" dirty="0">
                        <a:solidFill>
                          <a:schemeClr val="dk1"/>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“No” </a:t>
                      </a:r>
                      <a:r>
                        <a:rPr lang="en-US" sz="1100" b="0" kern="1200" dirty="0">
                          <a:solidFill>
                            <a:schemeClr val="dk1"/>
                          </a:solidFill>
                          <a:latin typeface="Aptos" panose="020B0004020202020204" pitchFamily="34" charset="0"/>
                          <a:ea typeface="+mn-ea"/>
                          <a:cs typeface="+mn-cs"/>
                        </a:rPr>
                        <a:t>route to  CPM Review (Const.) Allows the CPM to include the GC in the workflow.</a:t>
                      </a:r>
                    </a:p>
                  </a:txBody>
                  <a:tcPr/>
                </a:tc>
                <a:extLst>
                  <a:ext uri="{0D108BD9-81ED-4DB2-BD59-A6C34878D82A}">
                    <a16:rowId xmlns:a16="http://schemas.microsoft.com/office/drawing/2014/main" val="968947881"/>
                  </a:ext>
                </a:extLst>
              </a:tr>
              <a:tr h="381897">
                <a:tc>
                  <a:txBody>
                    <a:bodyPr/>
                    <a:lstStyle/>
                    <a:p>
                      <a:pPr algn="l"/>
                      <a:r>
                        <a:rPr lang="en-US" sz="1100" dirty="0">
                          <a:latin typeface="Aptos" panose="020B0004020202020204" pitchFamily="34" charset="0"/>
                        </a:rPr>
                        <a:t>6</a:t>
                      </a:r>
                    </a:p>
                  </a:txBody>
                  <a:tcPr marR="0"/>
                </a:tc>
                <a:tc>
                  <a:txBody>
                    <a:bodyPr/>
                    <a:lstStyle/>
                    <a:p>
                      <a:pPr algn="l"/>
                      <a:r>
                        <a:rPr lang="en-US" sz="1100" dirty="0">
                          <a:latin typeface="Aptos" panose="020B0004020202020204" pitchFamily="34" charset="0"/>
                        </a:rPr>
                        <a:t>Contract Signing Limits</a:t>
                      </a:r>
                    </a:p>
                  </a:txBody>
                  <a:tcPr marR="0"/>
                </a:tc>
                <a:tc>
                  <a:txBody>
                    <a:bodyPr/>
                    <a:lstStyle/>
                    <a:p>
                      <a:pPr algn="l"/>
                      <a:r>
                        <a:rPr lang="en-US" sz="1100" kern="1200" dirty="0">
                          <a:solidFill>
                            <a:schemeClr val="dk1"/>
                          </a:solidFill>
                          <a:latin typeface="Aptos" panose="020B0004020202020204" pitchFamily="34" charset="0"/>
                          <a:ea typeface="+mn-ea"/>
                          <a:cs typeface="+mn-cs"/>
                        </a:rPr>
                        <a:t>Conditional</a:t>
                      </a:r>
                      <a:endParaRPr lang="en-US" sz="110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“Yes” </a:t>
                      </a:r>
                      <a:r>
                        <a:rPr lang="en-US" sz="1100" b="0" kern="1200" dirty="0">
                          <a:solidFill>
                            <a:schemeClr val="dk1"/>
                          </a:solidFill>
                          <a:latin typeface="Aptos" panose="020B0004020202020204" pitchFamily="34" charset="0"/>
                          <a:ea typeface="+mn-ea"/>
                          <a:cs typeface="+mn-cs"/>
                        </a:rPr>
                        <a:t>route to MM with CL</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“No” </a:t>
                      </a:r>
                      <a:r>
                        <a:rPr lang="en-US" sz="1100" b="0" kern="1200" dirty="0">
                          <a:solidFill>
                            <a:schemeClr val="dk1"/>
                          </a:solidFill>
                          <a:latin typeface="Aptos" panose="020B0004020202020204" pitchFamily="34" charset="0"/>
                          <a:ea typeface="+mn-ea"/>
                          <a:cs typeface="+mn-cs"/>
                        </a:rPr>
                        <a:t>route to MM with No Cl</a:t>
                      </a:r>
                    </a:p>
                  </a:txBody>
                  <a:tcPr/>
                </a:tc>
                <a:extLst>
                  <a:ext uri="{0D108BD9-81ED-4DB2-BD59-A6C34878D82A}">
                    <a16:rowId xmlns:a16="http://schemas.microsoft.com/office/drawing/2014/main" val="168376543"/>
                  </a:ext>
                </a:extLst>
              </a:tr>
              <a:tr h="422748">
                <a:tc>
                  <a:txBody>
                    <a:bodyPr/>
                    <a:lstStyle/>
                    <a:p>
                      <a:pPr algn="l"/>
                      <a:r>
                        <a:rPr lang="en-US" sz="1100" dirty="0">
                          <a:latin typeface="Aptos" panose="020B0004020202020204" pitchFamily="34" charset="0"/>
                        </a:rPr>
                        <a:t>7</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kern="1200" dirty="0">
                          <a:solidFill>
                            <a:schemeClr val="dk1"/>
                          </a:solidFill>
                          <a:latin typeface="Aptos" panose="020B0004020202020204" pitchFamily="34" charset="0"/>
                          <a:ea typeface="+mn-ea"/>
                          <a:cs typeface="+mn-cs"/>
                        </a:rPr>
                        <a:t>Mail Merge with CL</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kern="1200" dirty="0">
                          <a:solidFill>
                            <a:schemeClr val="dk1"/>
                          </a:solidFill>
                          <a:latin typeface="Aptos" panose="020B0004020202020204" pitchFamily="34" charset="0"/>
                          <a:ea typeface="+mn-ea"/>
                          <a:cs typeface="+mn-cs"/>
                        </a:rPr>
                        <a:t>(System)</a:t>
                      </a:r>
                    </a:p>
                  </a:txBody>
                  <a:tcPr marR="0"/>
                </a:tc>
                <a:tc>
                  <a:txBody>
                    <a:bodyPr/>
                    <a:lstStyle/>
                    <a:p>
                      <a:pPr algn="l"/>
                      <a:r>
                        <a:rPr lang="en-US" sz="1100" kern="1200" dirty="0">
                          <a:solidFill>
                            <a:schemeClr val="dk1"/>
                          </a:solidFill>
                          <a:latin typeface="Aptos" panose="020B0004020202020204" pitchFamily="34" charset="0"/>
                          <a:ea typeface="+mn-ea"/>
                          <a:cs typeface="+mn-cs"/>
                        </a:rPr>
                        <a:t>Automated</a:t>
                      </a:r>
                      <a:endParaRPr lang="en-US" sz="110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kern="1200" dirty="0">
                          <a:solidFill>
                            <a:schemeClr val="dk1"/>
                          </a:solidFill>
                          <a:latin typeface="Aptos" panose="020B0004020202020204" pitchFamily="34" charset="0"/>
                          <a:ea typeface="+mn-ea"/>
                          <a:cs typeface="+mn-cs"/>
                        </a:rPr>
                        <a:t>Performs mail merge of process data with DBB contract template and routes to </a:t>
                      </a:r>
                      <a:r>
                        <a:rPr lang="en-US" sz="1100" dirty="0">
                          <a:latin typeface="Aptos" panose="020B0004020202020204" pitchFamily="34" charset="0"/>
                        </a:rPr>
                        <a:t>Mail Merge for Bonds System.</a:t>
                      </a:r>
                    </a:p>
                    <a:p>
                      <a:pPr marL="0" indent="0" algn="l" defTabSz="914400" rtl="0" eaLnBrk="1" latinLnBrk="0" hangingPunct="1">
                        <a:spcBef>
                          <a:spcPts val="0"/>
                        </a:spcBef>
                        <a:buFont typeface="+mj-lt"/>
                        <a:buNone/>
                      </a:pPr>
                      <a:endParaRPr lang="en-US" sz="1100" b="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3618102840"/>
                  </a:ext>
                </a:extLst>
              </a:tr>
              <a:tr h="403812">
                <a:tc>
                  <a:txBody>
                    <a:bodyPr/>
                    <a:lstStyle/>
                    <a:p>
                      <a:pPr algn="l"/>
                      <a:r>
                        <a:rPr lang="en-US" sz="1100" dirty="0">
                          <a:latin typeface="Aptos" panose="020B0004020202020204" pitchFamily="34" charset="0"/>
                        </a:rPr>
                        <a:t>8</a:t>
                      </a:r>
                    </a:p>
                  </a:txBody>
                  <a:tcPr marR="0"/>
                </a:tc>
                <a:tc>
                  <a:txBody>
                    <a:bodyPr/>
                    <a:lstStyle/>
                    <a:p>
                      <a:pPr algn="l"/>
                      <a:r>
                        <a:rPr lang="en-US" sz="1100" dirty="0">
                          <a:latin typeface="Aptos" panose="020B0004020202020204" pitchFamily="34" charset="0"/>
                        </a:rPr>
                        <a:t>Mail Merge for Bonds System</a:t>
                      </a:r>
                    </a:p>
                  </a:txBody>
                  <a:tcPr marR="0"/>
                </a:tc>
                <a:tc>
                  <a:txBody>
                    <a:bodyPr/>
                    <a:lstStyle/>
                    <a:p>
                      <a:pPr algn="l"/>
                      <a:r>
                        <a:rPr lang="en-US" sz="1100" kern="1200" dirty="0">
                          <a:solidFill>
                            <a:schemeClr val="dk1"/>
                          </a:solidFill>
                          <a:latin typeface="Aptos" panose="020B0004020202020204" pitchFamily="34" charset="0"/>
                          <a:ea typeface="+mn-ea"/>
                          <a:cs typeface="+mn-cs"/>
                        </a:rPr>
                        <a:t>Automated</a:t>
                      </a:r>
                      <a:endParaRPr lang="en-US" sz="110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This step will merge process data with the Change Order template and create the Change Order and attach it to the process for the next review step. </a:t>
                      </a:r>
                    </a:p>
                  </a:txBody>
                  <a:tcPr/>
                </a:tc>
                <a:extLst>
                  <a:ext uri="{0D108BD9-81ED-4DB2-BD59-A6C34878D82A}">
                    <a16:rowId xmlns:a16="http://schemas.microsoft.com/office/drawing/2014/main" val="2094285636"/>
                  </a:ext>
                </a:extLst>
              </a:tr>
              <a:tr h="403812">
                <a:tc>
                  <a:txBody>
                    <a:bodyPr/>
                    <a:lstStyle/>
                    <a:p>
                      <a:pPr algn="l"/>
                      <a:r>
                        <a:rPr lang="en-US" sz="1100" dirty="0">
                          <a:latin typeface="Aptos" panose="020B0004020202020204" pitchFamily="34" charset="0"/>
                        </a:rPr>
                        <a:t>9</a:t>
                      </a:r>
                    </a:p>
                  </a:txBody>
                  <a:tcPr marR="0"/>
                </a:tc>
                <a:tc>
                  <a:txBody>
                    <a:bodyPr/>
                    <a:lstStyle/>
                    <a:p>
                      <a:pPr algn="l"/>
                      <a:r>
                        <a:rPr lang="en-US" sz="1100" dirty="0">
                          <a:latin typeface="Aptos" panose="020B0004020202020204" pitchFamily="34" charset="0"/>
                        </a:rPr>
                        <a:t>Campus Contracting Officer and System Review</a:t>
                      </a:r>
                    </a:p>
                  </a:txBody>
                  <a:tcPr marR="0"/>
                </a:tc>
                <a:tc>
                  <a:txBody>
                    <a:bodyPr/>
                    <a:lstStyle/>
                    <a:p>
                      <a:pPr algn="l"/>
                      <a:r>
                        <a:rPr lang="en-US" sz="1100" dirty="0">
                          <a:latin typeface="Aptos" panose="020B0004020202020204" pitchFamily="34" charset="0"/>
                        </a:rPr>
                        <a:t>Contracting Officer Campus/System</a:t>
                      </a: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Review attached proposal and compare it to the information entered in the process page layout.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Request” </a:t>
                      </a:r>
                      <a:r>
                        <a:rPr lang="en-US" sz="1100" kern="1200" dirty="0">
                          <a:solidFill>
                            <a:schemeClr val="dk1"/>
                          </a:solidFill>
                          <a:latin typeface="Aptos" panose="020B0004020202020204" pitchFamily="34" charset="0"/>
                          <a:ea typeface="+mn-ea"/>
                          <a:cs typeface="+mn-cs"/>
                        </a:rPr>
                        <a:t>to send it back to the Initiator.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dirty="0">
                        <a:latin typeface="Aptos" panose="020B0004020202020204" pitchFamily="34" charset="0"/>
                      </a:endParaRPr>
                    </a:p>
                  </a:txBody>
                  <a:tcPr/>
                </a:tc>
                <a:extLst>
                  <a:ext uri="{0D108BD9-81ED-4DB2-BD59-A6C34878D82A}">
                    <a16:rowId xmlns:a16="http://schemas.microsoft.com/office/drawing/2014/main" val="1127277709"/>
                  </a:ext>
                </a:extLst>
              </a:tr>
            </a:tbl>
          </a:graphicData>
        </a:graphic>
      </p:graphicFrame>
      <p:sp>
        <p:nvSpPr>
          <p:cNvPr id="3" name="Title 1">
            <a:extLst>
              <a:ext uri="{FF2B5EF4-FFF2-40B4-BE49-F238E27FC236}">
                <a16:creationId xmlns:a16="http://schemas.microsoft.com/office/drawing/2014/main" id="{42398534-EF59-9EF2-5BA8-B52D35306848}"/>
              </a:ext>
            </a:extLst>
          </p:cNvPr>
          <p:cNvSpPr txBox="1">
            <a:spLocks/>
          </p:cNvSpPr>
          <p:nvPr/>
        </p:nvSpPr>
        <p:spPr>
          <a:xfrm>
            <a:off x="4359215" y="207514"/>
            <a:ext cx="7668883" cy="7350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highlight>
                  <a:srgbClr val="FFFF00"/>
                </a:highlight>
                <a:latin typeface="Aptos" panose="020B0004020202020204" pitchFamily="34" charset="0"/>
              </a:rPr>
              <a:t>60.20</a:t>
            </a:r>
            <a:r>
              <a:rPr lang="en-US" sz="2600" dirty="0">
                <a:solidFill>
                  <a:schemeClr val="accent1">
                    <a:lumMod val="50000"/>
                  </a:schemeClr>
                </a:solidFill>
                <a:latin typeface="Aptos" panose="020B0004020202020204" pitchFamily="34" charset="0"/>
              </a:rPr>
              <a:t> – Project Closeout - Consultant</a:t>
            </a:r>
          </a:p>
        </p:txBody>
      </p:sp>
    </p:spTree>
    <p:extLst>
      <p:ext uri="{BB962C8B-B14F-4D97-AF65-F5344CB8AC3E}">
        <p14:creationId xmlns:p14="http://schemas.microsoft.com/office/powerpoint/2010/main" val="264247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59215" y="207514"/>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60.30 – Project Closeout - Contractor</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2429228642"/>
              </p:ext>
            </p:extLst>
          </p:nvPr>
        </p:nvGraphicFramePr>
        <p:xfrm>
          <a:off x="233627" y="1100647"/>
          <a:ext cx="4350581" cy="1213590"/>
        </p:xfrm>
        <a:graphic>
          <a:graphicData uri="http://schemas.openxmlformats.org/drawingml/2006/table">
            <a:tbl>
              <a:tblPr firstRow="1" bandRow="1">
                <a:tableStyleId>{5C22544A-7EE6-4342-B048-85BDC9FD1C3A}</a:tableStyleId>
              </a:tblPr>
              <a:tblGrid>
                <a:gridCol w="4350581">
                  <a:extLst>
                    <a:ext uri="{9D8B030D-6E8A-4147-A177-3AD203B41FA5}">
                      <a16:colId xmlns:a16="http://schemas.microsoft.com/office/drawing/2014/main" val="2032313075"/>
                    </a:ext>
                  </a:extLst>
                </a:gridCol>
              </a:tblGrid>
              <a:tr h="237302">
                <a:tc>
                  <a:txBody>
                    <a:bodyPr/>
                    <a:lstStyle/>
                    <a:p>
                      <a:r>
                        <a:rPr lang="en-US" sz="1600" dirty="0" err="1"/>
                        <a:t>PRJCl</a:t>
                      </a:r>
                      <a:r>
                        <a:rPr lang="en-US" sz="1600" dirty="0"/>
                        <a:t> – Project Closeout - Contractor</a:t>
                      </a:r>
                    </a:p>
                  </a:txBody>
                  <a:tcPr/>
                </a:tc>
                <a:extLst>
                  <a:ext uri="{0D108BD9-81ED-4DB2-BD59-A6C34878D82A}">
                    <a16:rowId xmlns:a16="http://schemas.microsoft.com/office/drawing/2014/main" val="3017860980"/>
                  </a:ext>
                </a:extLst>
              </a:tr>
              <a:tr h="878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 </a:t>
                      </a:r>
                      <a:r>
                        <a:rPr lang="en-US" sz="1100" kern="1200" dirty="0">
                          <a:solidFill>
                            <a:schemeClr val="accent1">
                              <a:lumMod val="50000"/>
                            </a:schemeClr>
                          </a:solidFill>
                          <a:latin typeface="Aptos" panose="020B0004020202020204" pitchFamily="34" charset="0"/>
                          <a:ea typeface="+mn-ea"/>
                          <a:cs typeface="+mn-cs"/>
                        </a:rPr>
                        <a:t>This is a child process of the Project Closeout process for the contractor.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Consultants, PM, CPM, and Contract Admin</a:t>
                      </a:r>
                      <a:endParaRPr lang="en-US" dirty="0"/>
                    </a:p>
                  </a:txBody>
                  <a:tcPr/>
                </a:tc>
                <a:extLst>
                  <a:ext uri="{0D108BD9-81ED-4DB2-BD59-A6C34878D82A}">
                    <a16:rowId xmlns:a16="http://schemas.microsoft.com/office/drawing/2014/main" val="2919897303"/>
                  </a:ext>
                </a:extLst>
              </a:tr>
            </a:tbl>
          </a:graphicData>
        </a:graphic>
      </p:graphicFrame>
      <p:pic>
        <p:nvPicPr>
          <p:cNvPr id="8" name="Picture 7">
            <a:extLst>
              <a:ext uri="{FF2B5EF4-FFF2-40B4-BE49-F238E27FC236}">
                <a16:creationId xmlns:a16="http://schemas.microsoft.com/office/drawing/2014/main" id="{FA9C8139-E55C-D7BC-36C7-5C098D90483F}"/>
              </a:ext>
            </a:extLst>
          </p:cNvPr>
          <p:cNvPicPr>
            <a:picLocks noChangeAspect="1"/>
          </p:cNvPicPr>
          <p:nvPr/>
        </p:nvPicPr>
        <p:blipFill>
          <a:blip r:embed="rId3"/>
          <a:stretch>
            <a:fillRect/>
          </a:stretch>
        </p:blipFill>
        <p:spPr>
          <a:xfrm>
            <a:off x="1656979" y="2966766"/>
            <a:ext cx="8172870" cy="3225966"/>
          </a:xfrm>
          <a:prstGeom prst="rect">
            <a:avLst/>
          </a:prstGeom>
        </p:spPr>
      </p:pic>
    </p:spTree>
    <p:extLst>
      <p:ext uri="{BB962C8B-B14F-4D97-AF65-F5344CB8AC3E}">
        <p14:creationId xmlns:p14="http://schemas.microsoft.com/office/powerpoint/2010/main" val="147430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graphicFrame>
        <p:nvGraphicFramePr>
          <p:cNvPr id="2" name="Table 1">
            <a:extLst>
              <a:ext uri="{FF2B5EF4-FFF2-40B4-BE49-F238E27FC236}">
                <a16:creationId xmlns:a16="http://schemas.microsoft.com/office/drawing/2014/main" id="{13C5E1D9-1492-46C3-E55C-36BB6140DFD3}"/>
              </a:ext>
            </a:extLst>
          </p:cNvPr>
          <p:cNvGraphicFramePr>
            <a:graphicFrameLocks noGrp="1"/>
          </p:cNvGraphicFramePr>
          <p:nvPr>
            <p:extLst>
              <p:ext uri="{D42A27DB-BD31-4B8C-83A1-F6EECF244321}">
                <p14:modId xmlns:p14="http://schemas.microsoft.com/office/powerpoint/2010/main" val="2280396983"/>
              </p:ext>
            </p:extLst>
          </p:nvPr>
        </p:nvGraphicFramePr>
        <p:xfrm>
          <a:off x="594882" y="1015311"/>
          <a:ext cx="11120114" cy="3282802"/>
        </p:xfrm>
        <a:graphic>
          <a:graphicData uri="http://schemas.openxmlformats.org/drawingml/2006/table">
            <a:tbl>
              <a:tblPr firstRow="1" bandRow="1">
                <a:tableStyleId>{5C22544A-7EE6-4342-B048-85BDC9FD1C3A}</a:tableStyleId>
              </a:tblPr>
              <a:tblGrid>
                <a:gridCol w="308148">
                  <a:extLst>
                    <a:ext uri="{9D8B030D-6E8A-4147-A177-3AD203B41FA5}">
                      <a16:colId xmlns:a16="http://schemas.microsoft.com/office/drawing/2014/main" val="3252542080"/>
                    </a:ext>
                  </a:extLst>
                </a:gridCol>
                <a:gridCol w="1825422">
                  <a:extLst>
                    <a:ext uri="{9D8B030D-6E8A-4147-A177-3AD203B41FA5}">
                      <a16:colId xmlns:a16="http://schemas.microsoft.com/office/drawing/2014/main" val="3022515790"/>
                    </a:ext>
                  </a:extLst>
                </a:gridCol>
                <a:gridCol w="1850922">
                  <a:extLst>
                    <a:ext uri="{9D8B030D-6E8A-4147-A177-3AD203B41FA5}">
                      <a16:colId xmlns:a16="http://schemas.microsoft.com/office/drawing/2014/main" val="2128888579"/>
                    </a:ext>
                  </a:extLst>
                </a:gridCol>
                <a:gridCol w="7135622">
                  <a:extLst>
                    <a:ext uri="{9D8B030D-6E8A-4147-A177-3AD203B41FA5}">
                      <a16:colId xmlns:a16="http://schemas.microsoft.com/office/drawing/2014/main" val="3773750928"/>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Spawned </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This process is initiated/spawned from the 60.10 – Project Closeout </a:t>
                      </a:r>
                      <a:r>
                        <a:rPr lang="en-US" sz="1100" kern="1200" dirty="0" err="1">
                          <a:solidFill>
                            <a:schemeClr val="dk1"/>
                          </a:solidFill>
                          <a:latin typeface="Aptos" panose="020B0004020202020204" pitchFamily="34" charset="0"/>
                          <a:ea typeface="+mn-ea"/>
                          <a:cs typeface="+mn-cs"/>
                        </a:rPr>
                        <a:t>proccess</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3361441277"/>
                  </a:ext>
                </a:extLst>
              </a:tr>
              <a:tr h="270559">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GC Uploads</a:t>
                      </a:r>
                    </a:p>
                  </a:txBody>
                  <a:tcPr marR="0"/>
                </a:tc>
                <a:tc>
                  <a:txBody>
                    <a:bodyPr/>
                    <a:lstStyle/>
                    <a:p>
                      <a:pPr algn="l"/>
                      <a:r>
                        <a:rPr lang="en-US" sz="1100" kern="1200" dirty="0">
                          <a:solidFill>
                            <a:schemeClr val="dk1"/>
                          </a:solidFill>
                          <a:latin typeface="Aptos" panose="020B0004020202020204" pitchFamily="34" charset="0"/>
                          <a:ea typeface="+mn-ea"/>
                          <a:cs typeface="+mn-cs"/>
                        </a:rPr>
                        <a:t>General Contractor</a:t>
                      </a:r>
                      <a:endParaRPr lang="en-US" sz="1100" dirty="0">
                        <a:latin typeface="Aptos" panose="020B0004020202020204" pitchFamily="34" charset="0"/>
                      </a:endParaRP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Review attached proposed Change Order.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or </a:t>
                      </a:r>
                      <a:r>
                        <a:rPr lang="en-US" sz="1100" b="1" kern="1200" dirty="0">
                          <a:solidFill>
                            <a:schemeClr val="dk1"/>
                          </a:solidFill>
                          <a:latin typeface="Aptos" panose="020B0004020202020204" pitchFamily="34" charset="0"/>
                          <a:ea typeface="+mn-ea"/>
                          <a:cs typeface="+mn-cs"/>
                        </a:rPr>
                        <a:t>“Send to Contractor.” </a:t>
                      </a:r>
                    </a:p>
                  </a:txBody>
                  <a:tcPr/>
                </a:tc>
                <a:extLst>
                  <a:ext uri="{0D108BD9-81ED-4DB2-BD59-A6C34878D82A}">
                    <a16:rowId xmlns:a16="http://schemas.microsoft.com/office/drawing/2014/main" val="1733497861"/>
                  </a:ext>
                </a:extLst>
              </a:tr>
              <a:tr h="407387">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CPM Review</a:t>
                      </a:r>
                    </a:p>
                  </a:txBody>
                  <a:tcPr marR="0"/>
                </a:tc>
                <a:tc>
                  <a:txBody>
                    <a:bodyPr/>
                    <a:lstStyle/>
                    <a:p>
                      <a:pPr algn="l"/>
                      <a:r>
                        <a:rPr lang="en-US" sz="1100" dirty="0">
                          <a:latin typeface="Aptos" panose="020B0004020202020204" pitchFamily="34" charset="0"/>
                        </a:rPr>
                        <a:t>CPM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“Yes” </a:t>
                      </a:r>
                      <a:r>
                        <a:rPr lang="en-US" sz="1100" dirty="0">
                          <a:latin typeface="Aptos" panose="020B0004020202020204" pitchFamily="34" charset="0"/>
                        </a:rPr>
                        <a:t>System Review (Const.) </a:t>
                      </a:r>
                      <a:r>
                        <a:rPr lang="en-US" sz="1100" b="0" kern="1200" dirty="0">
                          <a:solidFill>
                            <a:schemeClr val="dk1"/>
                          </a:solidFill>
                          <a:latin typeface="Aptos" panose="020B0004020202020204" pitchFamily="34" charset="0"/>
                          <a:ea typeface="+mn-ea"/>
                          <a:cs typeface="+mn-cs"/>
                        </a:rPr>
                        <a:t>step.</a:t>
                      </a:r>
                      <a:endParaRPr lang="en-US" sz="1100" b="1" kern="1200" dirty="0">
                        <a:solidFill>
                          <a:schemeClr val="dk1"/>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“No” </a:t>
                      </a:r>
                      <a:r>
                        <a:rPr lang="en-US" sz="1100" b="0" kern="1200" dirty="0">
                          <a:solidFill>
                            <a:schemeClr val="dk1"/>
                          </a:solidFill>
                          <a:latin typeface="Aptos" panose="020B0004020202020204" pitchFamily="34" charset="0"/>
                          <a:ea typeface="+mn-ea"/>
                          <a:cs typeface="+mn-cs"/>
                        </a:rPr>
                        <a:t>route to CO Approver (Const.) step.</a:t>
                      </a:r>
                      <a:endParaRPr lang="en-US" sz="1100" dirty="0">
                        <a:latin typeface="Aptos" panose="020B0004020202020204" pitchFamily="34" charset="0"/>
                      </a:endParaRPr>
                    </a:p>
                  </a:txBody>
                  <a:tcPr/>
                </a:tc>
                <a:extLst>
                  <a:ext uri="{0D108BD9-81ED-4DB2-BD59-A6C34878D82A}">
                    <a16:rowId xmlns:a16="http://schemas.microsoft.com/office/drawing/2014/main" val="3233758809"/>
                  </a:ext>
                </a:extLst>
              </a:tr>
              <a:tr h="425115">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PM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FPD Contract Admin</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Review contractor’s signed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a:t>
                      </a:r>
                    </a:p>
                  </a:txBody>
                  <a:tcPr/>
                </a:tc>
                <a:extLst>
                  <a:ext uri="{0D108BD9-81ED-4DB2-BD59-A6C34878D82A}">
                    <a16:rowId xmlns:a16="http://schemas.microsoft.com/office/drawing/2014/main" val="3899142172"/>
                  </a:ext>
                </a:extLst>
              </a:tr>
              <a:tr h="411350">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Contract Admin: SD Check</a:t>
                      </a:r>
                    </a:p>
                  </a:txBody>
                  <a:tcPr marR="0"/>
                </a:tc>
                <a:tc>
                  <a:txBody>
                    <a:bodyPr/>
                    <a:lstStyle/>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Execute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execute contract and route to next step.</a:t>
                      </a:r>
                    </a:p>
                  </a:txBody>
                  <a:tcPr/>
                </a:tc>
                <a:extLst>
                  <a:ext uri="{0D108BD9-81ED-4DB2-BD59-A6C34878D82A}">
                    <a16:rowId xmlns:a16="http://schemas.microsoft.com/office/drawing/2014/main" val="4013942708"/>
                  </a:ext>
                </a:extLst>
              </a:tr>
              <a:tr h="397550">
                <a:tc>
                  <a:txBody>
                    <a:bodyPr/>
                    <a:lstStyle/>
                    <a:p>
                      <a:pPr algn="l"/>
                      <a:r>
                        <a:rPr lang="en-US" sz="1100" dirty="0">
                          <a:latin typeface="Aptos" panose="020B0004020202020204" pitchFamily="34" charset="0"/>
                        </a:rPr>
                        <a:t>6 </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If S&amp;T?</a:t>
                      </a:r>
                    </a:p>
                    <a:p>
                      <a:pPr algn="l"/>
                      <a:endParaRPr lang="en-US" sz="1100" dirty="0">
                        <a:latin typeface="Aptos" panose="020B0004020202020204" pitchFamily="34" charset="0"/>
                      </a:endParaRP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Execute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execute contract and route to next step.</a:t>
                      </a:r>
                    </a:p>
                  </a:txBody>
                  <a:tcPr/>
                </a:tc>
                <a:extLst>
                  <a:ext uri="{0D108BD9-81ED-4DB2-BD59-A6C34878D82A}">
                    <a16:rowId xmlns:a16="http://schemas.microsoft.com/office/drawing/2014/main" val="2017656906"/>
                  </a:ext>
                </a:extLst>
              </a:tr>
              <a:tr h="246875">
                <a:tc>
                  <a:txBody>
                    <a:bodyPr/>
                    <a:lstStyle/>
                    <a:p>
                      <a:pPr algn="l"/>
                      <a:r>
                        <a:rPr lang="en-US" sz="1100" dirty="0">
                          <a:latin typeface="Aptos" panose="020B0004020202020204" pitchFamily="34" charset="0"/>
                        </a:rPr>
                        <a:t>7</a:t>
                      </a:r>
                    </a:p>
                  </a:txBody>
                  <a:tcPr marR="0"/>
                </a:tc>
                <a:tc>
                  <a:txBody>
                    <a:bodyPr/>
                    <a:lstStyle/>
                    <a:p>
                      <a:pPr algn="l"/>
                      <a:r>
                        <a:rPr lang="en-US" sz="1100" dirty="0">
                          <a:latin typeface="Aptos" panose="020B0004020202020204" pitchFamily="34" charset="0"/>
                        </a:rPr>
                        <a:t>Finish</a:t>
                      </a:r>
                    </a:p>
                  </a:txBody>
                  <a:tcPr marR="0" marT="91440"/>
                </a:tc>
                <a:tc>
                  <a:txBody>
                    <a:bodyPr/>
                    <a:lstStyle/>
                    <a:p>
                      <a:pPr algn="l"/>
                      <a:r>
                        <a:rPr lang="en-US" sz="1100" dirty="0">
                          <a:latin typeface="Aptos" panose="020B0004020202020204" pitchFamily="34" charset="0"/>
                        </a:rPr>
                        <a:t>Automated</a:t>
                      </a:r>
                    </a:p>
                  </a:txBody>
                  <a:tcPr marT="91440"/>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Completed.</a:t>
                      </a:r>
                    </a:p>
                  </a:txBody>
                  <a:tcPr marT="91440"/>
                </a:tc>
                <a:extLst>
                  <a:ext uri="{0D108BD9-81ED-4DB2-BD59-A6C34878D82A}">
                    <a16:rowId xmlns:a16="http://schemas.microsoft.com/office/drawing/2014/main" val="3345160141"/>
                  </a:ext>
                </a:extLst>
              </a:tr>
            </a:tbl>
          </a:graphicData>
        </a:graphic>
      </p:graphicFrame>
      <p:sp>
        <p:nvSpPr>
          <p:cNvPr id="3" name="Title 1">
            <a:extLst>
              <a:ext uri="{FF2B5EF4-FFF2-40B4-BE49-F238E27FC236}">
                <a16:creationId xmlns:a16="http://schemas.microsoft.com/office/drawing/2014/main" id="{BD207C96-573D-0408-FEB6-0A4EB3A2537D}"/>
              </a:ext>
            </a:extLst>
          </p:cNvPr>
          <p:cNvSpPr txBox="1">
            <a:spLocks/>
          </p:cNvSpPr>
          <p:nvPr/>
        </p:nvSpPr>
        <p:spPr>
          <a:xfrm>
            <a:off x="4359215" y="207514"/>
            <a:ext cx="7668883" cy="7350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highlight>
                  <a:srgbClr val="FFFF00"/>
                </a:highlight>
                <a:latin typeface="Aptos" panose="020B0004020202020204" pitchFamily="34" charset="0"/>
              </a:rPr>
              <a:t>60.30 </a:t>
            </a:r>
            <a:r>
              <a:rPr lang="en-US" sz="2600" dirty="0">
                <a:solidFill>
                  <a:schemeClr val="accent1">
                    <a:lumMod val="50000"/>
                  </a:schemeClr>
                </a:solidFill>
                <a:latin typeface="Aptos" panose="020B0004020202020204" pitchFamily="34" charset="0"/>
              </a:rPr>
              <a:t>– Project Closeout - Contractor</a:t>
            </a:r>
          </a:p>
        </p:txBody>
      </p:sp>
    </p:spTree>
    <p:extLst>
      <p:ext uri="{BB962C8B-B14F-4D97-AF65-F5344CB8AC3E}">
        <p14:creationId xmlns:p14="http://schemas.microsoft.com/office/powerpoint/2010/main" val="409079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59215" y="207514"/>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80.00 - Admin – Cost Process Exceptions Import</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1981967908"/>
              </p:ext>
            </p:extLst>
          </p:nvPr>
        </p:nvGraphicFramePr>
        <p:xfrm>
          <a:off x="233627" y="1100647"/>
          <a:ext cx="4350581" cy="1213590"/>
        </p:xfrm>
        <a:graphic>
          <a:graphicData uri="http://schemas.openxmlformats.org/drawingml/2006/table">
            <a:tbl>
              <a:tblPr firstRow="1" bandRow="1">
                <a:tableStyleId>{5C22544A-7EE6-4342-B048-85BDC9FD1C3A}</a:tableStyleId>
              </a:tblPr>
              <a:tblGrid>
                <a:gridCol w="4350581">
                  <a:extLst>
                    <a:ext uri="{9D8B030D-6E8A-4147-A177-3AD203B41FA5}">
                      <a16:colId xmlns:a16="http://schemas.microsoft.com/office/drawing/2014/main" val="2032313075"/>
                    </a:ext>
                  </a:extLst>
                </a:gridCol>
              </a:tblGrid>
              <a:tr h="237302">
                <a:tc>
                  <a:txBody>
                    <a:bodyPr/>
                    <a:lstStyle/>
                    <a:p>
                      <a:r>
                        <a:rPr lang="en-US" sz="1600" dirty="0"/>
                        <a:t>CEI – Cost Process Exceptions Import</a:t>
                      </a:r>
                    </a:p>
                  </a:txBody>
                  <a:tcPr/>
                </a:tc>
                <a:extLst>
                  <a:ext uri="{0D108BD9-81ED-4DB2-BD59-A6C34878D82A}">
                    <a16:rowId xmlns:a16="http://schemas.microsoft.com/office/drawing/2014/main" val="3017860980"/>
                  </a:ext>
                </a:extLst>
              </a:tr>
              <a:tr h="878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 </a:t>
                      </a:r>
                      <a:r>
                        <a:rPr lang="en-US" sz="1100" kern="1200" dirty="0">
                          <a:solidFill>
                            <a:schemeClr val="accent1">
                              <a:lumMod val="50000"/>
                            </a:schemeClr>
                          </a:solidFill>
                          <a:latin typeface="Aptos" panose="020B0004020202020204" pitchFamily="34" charset="0"/>
                          <a:ea typeface="+mn-ea"/>
                          <a:cs typeface="+mn-cs"/>
                        </a:rPr>
                        <a:t>This is a child process of the Project Closeout process for the contractor.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Consultants, PM, CPM, and Contract Admin</a:t>
                      </a:r>
                      <a:endParaRPr lang="en-US" dirty="0"/>
                    </a:p>
                  </a:txBody>
                  <a:tcPr/>
                </a:tc>
                <a:extLst>
                  <a:ext uri="{0D108BD9-81ED-4DB2-BD59-A6C34878D82A}">
                    <a16:rowId xmlns:a16="http://schemas.microsoft.com/office/drawing/2014/main" val="2919897303"/>
                  </a:ext>
                </a:extLst>
              </a:tr>
            </a:tbl>
          </a:graphicData>
        </a:graphic>
      </p:graphicFrame>
      <p:pic>
        <p:nvPicPr>
          <p:cNvPr id="12" name="Picture 11">
            <a:extLst>
              <a:ext uri="{FF2B5EF4-FFF2-40B4-BE49-F238E27FC236}">
                <a16:creationId xmlns:a16="http://schemas.microsoft.com/office/drawing/2014/main" id="{19BC48C4-BB7A-5D9B-036D-0CC5EC8EDE1B}"/>
              </a:ext>
            </a:extLst>
          </p:cNvPr>
          <p:cNvPicPr>
            <a:picLocks noChangeAspect="1"/>
          </p:cNvPicPr>
          <p:nvPr/>
        </p:nvPicPr>
        <p:blipFill>
          <a:blip r:embed="rId3"/>
          <a:stretch>
            <a:fillRect/>
          </a:stretch>
        </p:blipFill>
        <p:spPr>
          <a:xfrm>
            <a:off x="2211099" y="3226564"/>
            <a:ext cx="7741048" cy="1644735"/>
          </a:xfrm>
          <a:prstGeom prst="rect">
            <a:avLst/>
          </a:prstGeom>
        </p:spPr>
      </p:pic>
    </p:spTree>
    <p:extLst>
      <p:ext uri="{BB962C8B-B14F-4D97-AF65-F5344CB8AC3E}">
        <p14:creationId xmlns:p14="http://schemas.microsoft.com/office/powerpoint/2010/main" val="427548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graphicFrame>
        <p:nvGraphicFramePr>
          <p:cNvPr id="2" name="Table 1">
            <a:extLst>
              <a:ext uri="{FF2B5EF4-FFF2-40B4-BE49-F238E27FC236}">
                <a16:creationId xmlns:a16="http://schemas.microsoft.com/office/drawing/2014/main" id="{13C5E1D9-1492-46C3-E55C-36BB6140DFD3}"/>
              </a:ext>
            </a:extLst>
          </p:cNvPr>
          <p:cNvGraphicFramePr>
            <a:graphicFrameLocks noGrp="1"/>
          </p:cNvGraphicFramePr>
          <p:nvPr/>
        </p:nvGraphicFramePr>
        <p:xfrm>
          <a:off x="594882" y="1015311"/>
          <a:ext cx="11120114" cy="3282802"/>
        </p:xfrm>
        <a:graphic>
          <a:graphicData uri="http://schemas.openxmlformats.org/drawingml/2006/table">
            <a:tbl>
              <a:tblPr firstRow="1" bandRow="1">
                <a:tableStyleId>{5C22544A-7EE6-4342-B048-85BDC9FD1C3A}</a:tableStyleId>
              </a:tblPr>
              <a:tblGrid>
                <a:gridCol w="308148">
                  <a:extLst>
                    <a:ext uri="{9D8B030D-6E8A-4147-A177-3AD203B41FA5}">
                      <a16:colId xmlns:a16="http://schemas.microsoft.com/office/drawing/2014/main" val="3252542080"/>
                    </a:ext>
                  </a:extLst>
                </a:gridCol>
                <a:gridCol w="1825422">
                  <a:extLst>
                    <a:ext uri="{9D8B030D-6E8A-4147-A177-3AD203B41FA5}">
                      <a16:colId xmlns:a16="http://schemas.microsoft.com/office/drawing/2014/main" val="3022515790"/>
                    </a:ext>
                  </a:extLst>
                </a:gridCol>
                <a:gridCol w="1850922">
                  <a:extLst>
                    <a:ext uri="{9D8B030D-6E8A-4147-A177-3AD203B41FA5}">
                      <a16:colId xmlns:a16="http://schemas.microsoft.com/office/drawing/2014/main" val="2128888579"/>
                    </a:ext>
                  </a:extLst>
                </a:gridCol>
                <a:gridCol w="7135622">
                  <a:extLst>
                    <a:ext uri="{9D8B030D-6E8A-4147-A177-3AD203B41FA5}">
                      <a16:colId xmlns:a16="http://schemas.microsoft.com/office/drawing/2014/main" val="3773750928"/>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Spawned </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This process is initiated/spawned from the 60.10 – Project Closeout </a:t>
                      </a:r>
                      <a:r>
                        <a:rPr lang="en-US" sz="1100" kern="1200" dirty="0" err="1">
                          <a:solidFill>
                            <a:schemeClr val="dk1"/>
                          </a:solidFill>
                          <a:latin typeface="Aptos" panose="020B0004020202020204" pitchFamily="34" charset="0"/>
                          <a:ea typeface="+mn-ea"/>
                          <a:cs typeface="+mn-cs"/>
                        </a:rPr>
                        <a:t>proccess</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3361441277"/>
                  </a:ext>
                </a:extLst>
              </a:tr>
              <a:tr h="270559">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GC Uploads</a:t>
                      </a:r>
                    </a:p>
                  </a:txBody>
                  <a:tcPr marR="0"/>
                </a:tc>
                <a:tc>
                  <a:txBody>
                    <a:bodyPr/>
                    <a:lstStyle/>
                    <a:p>
                      <a:pPr algn="l"/>
                      <a:r>
                        <a:rPr lang="en-US" sz="1100" kern="1200" dirty="0">
                          <a:solidFill>
                            <a:schemeClr val="dk1"/>
                          </a:solidFill>
                          <a:latin typeface="Aptos" panose="020B0004020202020204" pitchFamily="34" charset="0"/>
                          <a:ea typeface="+mn-ea"/>
                          <a:cs typeface="+mn-cs"/>
                        </a:rPr>
                        <a:t>General Contractor</a:t>
                      </a:r>
                      <a:endParaRPr lang="en-US" sz="1100" dirty="0">
                        <a:latin typeface="Aptos" panose="020B0004020202020204" pitchFamily="34" charset="0"/>
                      </a:endParaRP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Review attached proposed Change Order.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or </a:t>
                      </a:r>
                      <a:r>
                        <a:rPr lang="en-US" sz="1100" b="1" kern="1200" dirty="0">
                          <a:solidFill>
                            <a:schemeClr val="dk1"/>
                          </a:solidFill>
                          <a:latin typeface="Aptos" panose="020B0004020202020204" pitchFamily="34" charset="0"/>
                          <a:ea typeface="+mn-ea"/>
                          <a:cs typeface="+mn-cs"/>
                        </a:rPr>
                        <a:t>“Send to Contractor.” </a:t>
                      </a:r>
                    </a:p>
                  </a:txBody>
                  <a:tcPr/>
                </a:tc>
                <a:extLst>
                  <a:ext uri="{0D108BD9-81ED-4DB2-BD59-A6C34878D82A}">
                    <a16:rowId xmlns:a16="http://schemas.microsoft.com/office/drawing/2014/main" val="1733497861"/>
                  </a:ext>
                </a:extLst>
              </a:tr>
              <a:tr h="407387">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CPM Review</a:t>
                      </a:r>
                    </a:p>
                  </a:txBody>
                  <a:tcPr marR="0"/>
                </a:tc>
                <a:tc>
                  <a:txBody>
                    <a:bodyPr/>
                    <a:lstStyle/>
                    <a:p>
                      <a:pPr algn="l"/>
                      <a:r>
                        <a:rPr lang="en-US" sz="1100" dirty="0">
                          <a:latin typeface="Aptos" panose="020B0004020202020204" pitchFamily="34" charset="0"/>
                        </a:rPr>
                        <a:t>CPM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“Yes” </a:t>
                      </a:r>
                      <a:r>
                        <a:rPr lang="en-US" sz="1100" dirty="0">
                          <a:latin typeface="Aptos" panose="020B0004020202020204" pitchFamily="34" charset="0"/>
                        </a:rPr>
                        <a:t>System Review (Const.) </a:t>
                      </a:r>
                      <a:r>
                        <a:rPr lang="en-US" sz="1100" b="0" kern="1200" dirty="0">
                          <a:solidFill>
                            <a:schemeClr val="dk1"/>
                          </a:solidFill>
                          <a:latin typeface="Aptos" panose="020B0004020202020204" pitchFamily="34" charset="0"/>
                          <a:ea typeface="+mn-ea"/>
                          <a:cs typeface="+mn-cs"/>
                        </a:rPr>
                        <a:t>step.</a:t>
                      </a:r>
                      <a:endParaRPr lang="en-US" sz="1100" b="1" kern="1200" dirty="0">
                        <a:solidFill>
                          <a:schemeClr val="dk1"/>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“No” </a:t>
                      </a:r>
                      <a:r>
                        <a:rPr lang="en-US" sz="1100" b="0" kern="1200" dirty="0">
                          <a:solidFill>
                            <a:schemeClr val="dk1"/>
                          </a:solidFill>
                          <a:latin typeface="Aptos" panose="020B0004020202020204" pitchFamily="34" charset="0"/>
                          <a:ea typeface="+mn-ea"/>
                          <a:cs typeface="+mn-cs"/>
                        </a:rPr>
                        <a:t>route to CO Approver (Const.) step.</a:t>
                      </a:r>
                      <a:endParaRPr lang="en-US" sz="1100" dirty="0">
                        <a:latin typeface="Aptos" panose="020B0004020202020204" pitchFamily="34" charset="0"/>
                      </a:endParaRPr>
                    </a:p>
                  </a:txBody>
                  <a:tcPr/>
                </a:tc>
                <a:extLst>
                  <a:ext uri="{0D108BD9-81ED-4DB2-BD59-A6C34878D82A}">
                    <a16:rowId xmlns:a16="http://schemas.microsoft.com/office/drawing/2014/main" val="3233758809"/>
                  </a:ext>
                </a:extLst>
              </a:tr>
              <a:tr h="425115">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PM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FPD Contract Admin</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Review contractor’s signed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a:t>
                      </a:r>
                    </a:p>
                  </a:txBody>
                  <a:tcPr/>
                </a:tc>
                <a:extLst>
                  <a:ext uri="{0D108BD9-81ED-4DB2-BD59-A6C34878D82A}">
                    <a16:rowId xmlns:a16="http://schemas.microsoft.com/office/drawing/2014/main" val="3899142172"/>
                  </a:ext>
                </a:extLst>
              </a:tr>
              <a:tr h="411350">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Contract Admin: SD Check</a:t>
                      </a:r>
                    </a:p>
                  </a:txBody>
                  <a:tcPr marR="0"/>
                </a:tc>
                <a:tc>
                  <a:txBody>
                    <a:bodyPr/>
                    <a:lstStyle/>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Execute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execute contract and route to next step.</a:t>
                      </a:r>
                    </a:p>
                  </a:txBody>
                  <a:tcPr/>
                </a:tc>
                <a:extLst>
                  <a:ext uri="{0D108BD9-81ED-4DB2-BD59-A6C34878D82A}">
                    <a16:rowId xmlns:a16="http://schemas.microsoft.com/office/drawing/2014/main" val="4013942708"/>
                  </a:ext>
                </a:extLst>
              </a:tr>
              <a:tr h="397550">
                <a:tc>
                  <a:txBody>
                    <a:bodyPr/>
                    <a:lstStyle/>
                    <a:p>
                      <a:pPr algn="l"/>
                      <a:r>
                        <a:rPr lang="en-US" sz="1100" dirty="0">
                          <a:latin typeface="Aptos" panose="020B0004020202020204" pitchFamily="34" charset="0"/>
                        </a:rPr>
                        <a:t>6 </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If S&amp;T?</a:t>
                      </a:r>
                    </a:p>
                    <a:p>
                      <a:pPr algn="l"/>
                      <a:endParaRPr lang="en-US" sz="1100" dirty="0">
                        <a:latin typeface="Aptos" panose="020B0004020202020204" pitchFamily="34" charset="0"/>
                      </a:endParaRP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Execute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execute contract and route to next step.</a:t>
                      </a:r>
                    </a:p>
                  </a:txBody>
                  <a:tcPr/>
                </a:tc>
                <a:extLst>
                  <a:ext uri="{0D108BD9-81ED-4DB2-BD59-A6C34878D82A}">
                    <a16:rowId xmlns:a16="http://schemas.microsoft.com/office/drawing/2014/main" val="2017656906"/>
                  </a:ext>
                </a:extLst>
              </a:tr>
              <a:tr h="246875">
                <a:tc>
                  <a:txBody>
                    <a:bodyPr/>
                    <a:lstStyle/>
                    <a:p>
                      <a:pPr algn="l"/>
                      <a:r>
                        <a:rPr lang="en-US" sz="1100" dirty="0">
                          <a:latin typeface="Aptos" panose="020B0004020202020204" pitchFamily="34" charset="0"/>
                        </a:rPr>
                        <a:t>7</a:t>
                      </a:r>
                    </a:p>
                  </a:txBody>
                  <a:tcPr marR="0"/>
                </a:tc>
                <a:tc>
                  <a:txBody>
                    <a:bodyPr/>
                    <a:lstStyle/>
                    <a:p>
                      <a:pPr algn="l"/>
                      <a:r>
                        <a:rPr lang="en-US" sz="1100" dirty="0">
                          <a:latin typeface="Aptos" panose="020B0004020202020204" pitchFamily="34" charset="0"/>
                        </a:rPr>
                        <a:t>Finish</a:t>
                      </a:r>
                    </a:p>
                  </a:txBody>
                  <a:tcPr marR="0" marT="91440"/>
                </a:tc>
                <a:tc>
                  <a:txBody>
                    <a:bodyPr/>
                    <a:lstStyle/>
                    <a:p>
                      <a:pPr algn="l"/>
                      <a:r>
                        <a:rPr lang="en-US" sz="1100" dirty="0">
                          <a:latin typeface="Aptos" panose="020B0004020202020204" pitchFamily="34" charset="0"/>
                        </a:rPr>
                        <a:t>Automated</a:t>
                      </a:r>
                    </a:p>
                  </a:txBody>
                  <a:tcPr marT="91440"/>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Completed.</a:t>
                      </a:r>
                    </a:p>
                  </a:txBody>
                  <a:tcPr marT="91440"/>
                </a:tc>
                <a:extLst>
                  <a:ext uri="{0D108BD9-81ED-4DB2-BD59-A6C34878D82A}">
                    <a16:rowId xmlns:a16="http://schemas.microsoft.com/office/drawing/2014/main" val="3345160141"/>
                  </a:ext>
                </a:extLst>
              </a:tr>
            </a:tbl>
          </a:graphicData>
        </a:graphic>
      </p:graphicFrame>
      <p:sp>
        <p:nvSpPr>
          <p:cNvPr id="5" name="Title 1">
            <a:extLst>
              <a:ext uri="{FF2B5EF4-FFF2-40B4-BE49-F238E27FC236}">
                <a16:creationId xmlns:a16="http://schemas.microsoft.com/office/drawing/2014/main" id="{D4D63C52-73A0-CFC3-CDBF-0CB82E83E6FA}"/>
              </a:ext>
            </a:extLst>
          </p:cNvPr>
          <p:cNvSpPr txBox="1">
            <a:spLocks/>
          </p:cNvSpPr>
          <p:nvPr/>
        </p:nvSpPr>
        <p:spPr>
          <a:xfrm>
            <a:off x="4359215" y="207514"/>
            <a:ext cx="7668883" cy="7350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80.00 - Admin – Cost Process Exceptions Import</a:t>
            </a:r>
          </a:p>
        </p:txBody>
      </p:sp>
    </p:spTree>
    <p:extLst>
      <p:ext uri="{BB962C8B-B14F-4D97-AF65-F5344CB8AC3E}">
        <p14:creationId xmlns:p14="http://schemas.microsoft.com/office/powerpoint/2010/main" val="2763014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103177" y="207514"/>
            <a:ext cx="7924922" cy="735013"/>
          </a:xfrm>
        </p:spPr>
        <p:txBody>
          <a:bodyPr anchor="b">
            <a:normAutofit/>
          </a:bodyPr>
          <a:lstStyle/>
          <a:p>
            <a:pPr algn="r"/>
            <a:r>
              <a:rPr lang="en-US" sz="2600" dirty="0">
                <a:solidFill>
                  <a:schemeClr val="accent1">
                    <a:lumMod val="50000"/>
                  </a:schemeClr>
                </a:solidFill>
                <a:latin typeface="Aptos" panose="020B0004020202020204" pitchFamily="34" charset="0"/>
              </a:rPr>
              <a:t>80.10 - Admin – Non- Cost Process Exceptions Import</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2861886111"/>
              </p:ext>
            </p:extLst>
          </p:nvPr>
        </p:nvGraphicFramePr>
        <p:xfrm>
          <a:off x="233627" y="1100647"/>
          <a:ext cx="5389880" cy="1213590"/>
        </p:xfrm>
        <a:graphic>
          <a:graphicData uri="http://schemas.openxmlformats.org/drawingml/2006/table">
            <a:tbl>
              <a:tblPr firstRow="1" bandRow="1">
                <a:tableStyleId>{5C22544A-7EE6-4342-B048-85BDC9FD1C3A}</a:tableStyleId>
              </a:tblPr>
              <a:tblGrid>
                <a:gridCol w="5389880">
                  <a:extLst>
                    <a:ext uri="{9D8B030D-6E8A-4147-A177-3AD203B41FA5}">
                      <a16:colId xmlns:a16="http://schemas.microsoft.com/office/drawing/2014/main" val="2032313075"/>
                    </a:ext>
                  </a:extLst>
                </a:gridCol>
              </a:tblGrid>
              <a:tr h="237302">
                <a:tc>
                  <a:txBody>
                    <a:bodyPr/>
                    <a:lstStyle/>
                    <a:p>
                      <a:r>
                        <a:rPr lang="en-US" sz="1600" dirty="0"/>
                        <a:t>N-CEI – Cost Process Exceptions Import</a:t>
                      </a:r>
                    </a:p>
                  </a:txBody>
                  <a:tcPr/>
                </a:tc>
                <a:extLst>
                  <a:ext uri="{0D108BD9-81ED-4DB2-BD59-A6C34878D82A}">
                    <a16:rowId xmlns:a16="http://schemas.microsoft.com/office/drawing/2014/main" val="3017860980"/>
                  </a:ext>
                </a:extLst>
              </a:tr>
              <a:tr h="878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 </a:t>
                      </a:r>
                      <a:r>
                        <a:rPr lang="en-US" sz="1100" kern="1200" dirty="0">
                          <a:solidFill>
                            <a:schemeClr val="accent1">
                              <a:lumMod val="50000"/>
                            </a:schemeClr>
                          </a:solidFill>
                          <a:latin typeface="Aptos" panose="020B0004020202020204" pitchFamily="34" charset="0"/>
                          <a:ea typeface="+mn-ea"/>
                          <a:cs typeface="+mn-cs"/>
                        </a:rPr>
                        <a:t>This is an admin project to determine if the expense incurred requires a project to be added to eBuilder.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eBuilder Admin</a:t>
                      </a:r>
                      <a:endParaRPr lang="en-US" dirty="0"/>
                    </a:p>
                  </a:txBody>
                  <a:tcPr/>
                </a:tc>
                <a:extLst>
                  <a:ext uri="{0D108BD9-81ED-4DB2-BD59-A6C34878D82A}">
                    <a16:rowId xmlns:a16="http://schemas.microsoft.com/office/drawing/2014/main" val="2919897303"/>
                  </a:ext>
                </a:extLst>
              </a:tr>
            </a:tbl>
          </a:graphicData>
        </a:graphic>
      </p:graphicFrame>
      <p:pic>
        <p:nvPicPr>
          <p:cNvPr id="10" name="Picture 9">
            <a:extLst>
              <a:ext uri="{FF2B5EF4-FFF2-40B4-BE49-F238E27FC236}">
                <a16:creationId xmlns:a16="http://schemas.microsoft.com/office/drawing/2014/main" id="{E40F4FC0-F4AF-3239-11D6-B3F2DB1E0779}"/>
              </a:ext>
            </a:extLst>
          </p:cNvPr>
          <p:cNvPicPr>
            <a:picLocks noChangeAspect="1"/>
          </p:cNvPicPr>
          <p:nvPr/>
        </p:nvPicPr>
        <p:blipFill>
          <a:blip r:embed="rId3"/>
          <a:stretch>
            <a:fillRect/>
          </a:stretch>
        </p:blipFill>
        <p:spPr>
          <a:xfrm>
            <a:off x="4365148" y="2382658"/>
            <a:ext cx="6979611" cy="4475342"/>
          </a:xfrm>
          <a:prstGeom prst="rect">
            <a:avLst/>
          </a:prstGeom>
        </p:spPr>
      </p:pic>
    </p:spTree>
    <p:extLst>
      <p:ext uri="{BB962C8B-B14F-4D97-AF65-F5344CB8AC3E}">
        <p14:creationId xmlns:p14="http://schemas.microsoft.com/office/powerpoint/2010/main" val="228577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8F260CB-C56A-C56D-531E-93345E783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E3BBF-8F91-132D-D5B7-C52A319DD721}"/>
              </a:ext>
            </a:extLst>
          </p:cNvPr>
          <p:cNvSpPr>
            <a:spLocks noGrp="1"/>
          </p:cNvSpPr>
          <p:nvPr>
            <p:ph type="title"/>
          </p:nvPr>
        </p:nvSpPr>
        <p:spPr>
          <a:xfrm>
            <a:off x="6715849" y="126880"/>
            <a:ext cx="5239545" cy="734589"/>
          </a:xfrm>
        </p:spPr>
        <p:txBody>
          <a:bodyPr anchor="b">
            <a:normAutofit/>
          </a:bodyPr>
          <a:lstStyle/>
          <a:p>
            <a:pPr algn="r"/>
            <a:r>
              <a:rPr lang="en-US" sz="2600" dirty="0">
                <a:solidFill>
                  <a:schemeClr val="accent1">
                    <a:lumMod val="50000"/>
                  </a:schemeClr>
                </a:solidFill>
                <a:latin typeface="Aptos" panose="020B0004020202020204" pitchFamily="34" charset="0"/>
              </a:rPr>
              <a:t>Process Key</a:t>
            </a:r>
          </a:p>
        </p:txBody>
      </p:sp>
      <p:sp>
        <p:nvSpPr>
          <p:cNvPr id="15" name="Rectangle 14">
            <a:extLst>
              <a:ext uri="{FF2B5EF4-FFF2-40B4-BE49-F238E27FC236}">
                <a16:creationId xmlns:a16="http://schemas.microsoft.com/office/drawing/2014/main" id="{878DE726-D901-3100-1A62-19A52B05C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A9C62C-F8D1-02E9-CDF6-E4ED5F260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7" name="Table 6">
            <a:extLst>
              <a:ext uri="{FF2B5EF4-FFF2-40B4-BE49-F238E27FC236}">
                <a16:creationId xmlns:a16="http://schemas.microsoft.com/office/drawing/2014/main" id="{44377C11-707D-850E-A2DC-56E4C50D8BDC}"/>
              </a:ext>
            </a:extLst>
          </p:cNvPr>
          <p:cNvGraphicFramePr>
            <a:graphicFrameLocks noGrp="1"/>
          </p:cNvGraphicFramePr>
          <p:nvPr>
            <p:extLst>
              <p:ext uri="{D42A27DB-BD31-4B8C-83A1-F6EECF244321}">
                <p14:modId xmlns:p14="http://schemas.microsoft.com/office/powerpoint/2010/main" val="3756718757"/>
              </p:ext>
            </p:extLst>
          </p:nvPr>
        </p:nvGraphicFramePr>
        <p:xfrm>
          <a:off x="5265471" y="1424648"/>
          <a:ext cx="2955503" cy="4318000"/>
        </p:xfrm>
        <a:graphic>
          <a:graphicData uri="http://schemas.openxmlformats.org/drawingml/2006/table">
            <a:tbl>
              <a:tblPr firstRow="1" bandRow="1">
                <a:tableStyleId>{69012ECD-51FC-41F1-AA8D-1B2483CD663E}</a:tableStyleId>
              </a:tblPr>
              <a:tblGrid>
                <a:gridCol w="2955503">
                  <a:extLst>
                    <a:ext uri="{9D8B030D-6E8A-4147-A177-3AD203B41FA5}">
                      <a16:colId xmlns:a16="http://schemas.microsoft.com/office/drawing/2014/main" val="2032313075"/>
                    </a:ext>
                  </a:extLst>
                </a:gridCol>
              </a:tblGrid>
              <a:tr h="370840">
                <a:tc>
                  <a:txBody>
                    <a:bodyPr/>
                    <a:lstStyle/>
                    <a:p>
                      <a:r>
                        <a:rPr lang="en-US" sz="1600" dirty="0"/>
                        <a:t>Process Key</a:t>
                      </a:r>
                    </a:p>
                  </a:txBody>
                  <a:tcPr/>
                </a:tc>
                <a:extLst>
                  <a:ext uri="{0D108BD9-81ED-4DB2-BD59-A6C34878D82A}">
                    <a16:rowId xmlns:a16="http://schemas.microsoft.com/office/drawing/2014/main" val="30178609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Rectangle:</a:t>
                      </a:r>
                      <a:r>
                        <a:rPr lang="en-US" sz="1100" dirty="0">
                          <a:solidFill>
                            <a:schemeClr val="accent1">
                              <a:lumMod val="50000"/>
                            </a:schemeClr>
                          </a:solidFill>
                        </a:rPr>
                        <a:t> Data Entry, Ball in Court, requires action by a 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Diamond: </a:t>
                      </a:r>
                      <a:r>
                        <a:rPr lang="en-US" sz="1100" dirty="0">
                          <a:solidFill>
                            <a:schemeClr val="accent1">
                              <a:lumMod val="50000"/>
                            </a:schemeClr>
                          </a:solidFill>
                        </a:rPr>
                        <a:t>eBuilder processing an automatic condition to route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Rectangle w/Double Lines: </a:t>
                      </a:r>
                      <a:r>
                        <a:rPr lang="en-US" sz="1100" dirty="0">
                          <a:solidFill>
                            <a:schemeClr val="accent1">
                              <a:lumMod val="50000"/>
                            </a:schemeClr>
                          </a:solidFill>
                        </a:rPr>
                        <a:t>Automatically starts another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Oval: </a:t>
                      </a:r>
                      <a:r>
                        <a:rPr lang="en-US" sz="1100" dirty="0">
                          <a:solidFill>
                            <a:schemeClr val="accent1">
                              <a:lumMod val="50000"/>
                            </a:schemeClr>
                          </a:solidFill>
                        </a:rPr>
                        <a:t>Represents the mail merge of data with a template to create a document (Agreements, Contracts, 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Arrows: </a:t>
                      </a:r>
                      <a:r>
                        <a:rPr lang="en-US" sz="1100" dirty="0">
                          <a:solidFill>
                            <a:schemeClr val="accent1">
                              <a:lumMod val="50000"/>
                            </a:schemeClr>
                          </a:solidFill>
                        </a:rPr>
                        <a:t>Actions that can be taken from each step. </a:t>
                      </a:r>
                    </a:p>
                  </a:txBody>
                  <a:tcPr/>
                </a:tc>
                <a:extLst>
                  <a:ext uri="{0D108BD9-81ED-4DB2-BD59-A6C34878D82A}">
                    <a16:rowId xmlns:a16="http://schemas.microsoft.com/office/drawing/2014/main" val="2919897303"/>
                  </a:ext>
                </a:extLst>
              </a:tr>
            </a:tbl>
          </a:graphicData>
        </a:graphic>
      </p:graphicFrame>
      <p:pic>
        <p:nvPicPr>
          <p:cNvPr id="8" name="Picture 7">
            <a:extLst>
              <a:ext uri="{FF2B5EF4-FFF2-40B4-BE49-F238E27FC236}">
                <a16:creationId xmlns:a16="http://schemas.microsoft.com/office/drawing/2014/main" id="{67690DB9-C0A8-57A3-2EE6-20D3011D8E5E}"/>
              </a:ext>
            </a:extLst>
          </p:cNvPr>
          <p:cNvPicPr>
            <a:picLocks noChangeAspect="1"/>
          </p:cNvPicPr>
          <p:nvPr/>
        </p:nvPicPr>
        <p:blipFill>
          <a:blip r:embed="rId3"/>
          <a:stretch>
            <a:fillRect/>
          </a:stretch>
        </p:blipFill>
        <p:spPr>
          <a:xfrm>
            <a:off x="4090796" y="1631500"/>
            <a:ext cx="736869" cy="4201444"/>
          </a:xfrm>
          <a:prstGeom prst="rect">
            <a:avLst/>
          </a:prstGeom>
        </p:spPr>
      </p:pic>
    </p:spTree>
    <p:extLst>
      <p:ext uri="{BB962C8B-B14F-4D97-AF65-F5344CB8AC3E}">
        <p14:creationId xmlns:p14="http://schemas.microsoft.com/office/powerpoint/2010/main" val="301380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graphicFrame>
        <p:nvGraphicFramePr>
          <p:cNvPr id="2" name="Table 1">
            <a:extLst>
              <a:ext uri="{FF2B5EF4-FFF2-40B4-BE49-F238E27FC236}">
                <a16:creationId xmlns:a16="http://schemas.microsoft.com/office/drawing/2014/main" id="{13C5E1D9-1492-46C3-E55C-36BB6140DFD3}"/>
              </a:ext>
            </a:extLst>
          </p:cNvPr>
          <p:cNvGraphicFramePr>
            <a:graphicFrameLocks noGrp="1"/>
          </p:cNvGraphicFramePr>
          <p:nvPr/>
        </p:nvGraphicFramePr>
        <p:xfrm>
          <a:off x="594882" y="1015311"/>
          <a:ext cx="11120114" cy="3282802"/>
        </p:xfrm>
        <a:graphic>
          <a:graphicData uri="http://schemas.openxmlformats.org/drawingml/2006/table">
            <a:tbl>
              <a:tblPr firstRow="1" bandRow="1">
                <a:tableStyleId>{5C22544A-7EE6-4342-B048-85BDC9FD1C3A}</a:tableStyleId>
              </a:tblPr>
              <a:tblGrid>
                <a:gridCol w="308148">
                  <a:extLst>
                    <a:ext uri="{9D8B030D-6E8A-4147-A177-3AD203B41FA5}">
                      <a16:colId xmlns:a16="http://schemas.microsoft.com/office/drawing/2014/main" val="3252542080"/>
                    </a:ext>
                  </a:extLst>
                </a:gridCol>
                <a:gridCol w="1825422">
                  <a:extLst>
                    <a:ext uri="{9D8B030D-6E8A-4147-A177-3AD203B41FA5}">
                      <a16:colId xmlns:a16="http://schemas.microsoft.com/office/drawing/2014/main" val="3022515790"/>
                    </a:ext>
                  </a:extLst>
                </a:gridCol>
                <a:gridCol w="1850922">
                  <a:extLst>
                    <a:ext uri="{9D8B030D-6E8A-4147-A177-3AD203B41FA5}">
                      <a16:colId xmlns:a16="http://schemas.microsoft.com/office/drawing/2014/main" val="2128888579"/>
                    </a:ext>
                  </a:extLst>
                </a:gridCol>
                <a:gridCol w="7135622">
                  <a:extLst>
                    <a:ext uri="{9D8B030D-6E8A-4147-A177-3AD203B41FA5}">
                      <a16:colId xmlns:a16="http://schemas.microsoft.com/office/drawing/2014/main" val="3773750928"/>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Spawned </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This process is initiated/spawned from the 60.10 – Project Closeout </a:t>
                      </a:r>
                      <a:r>
                        <a:rPr lang="en-US" sz="1100" kern="1200" dirty="0" err="1">
                          <a:solidFill>
                            <a:schemeClr val="dk1"/>
                          </a:solidFill>
                          <a:latin typeface="Aptos" panose="020B0004020202020204" pitchFamily="34" charset="0"/>
                          <a:ea typeface="+mn-ea"/>
                          <a:cs typeface="+mn-cs"/>
                        </a:rPr>
                        <a:t>proccess</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3361441277"/>
                  </a:ext>
                </a:extLst>
              </a:tr>
              <a:tr h="270559">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GC Uploads</a:t>
                      </a:r>
                    </a:p>
                  </a:txBody>
                  <a:tcPr marR="0"/>
                </a:tc>
                <a:tc>
                  <a:txBody>
                    <a:bodyPr/>
                    <a:lstStyle/>
                    <a:p>
                      <a:pPr algn="l"/>
                      <a:r>
                        <a:rPr lang="en-US" sz="1100" kern="1200" dirty="0">
                          <a:solidFill>
                            <a:schemeClr val="dk1"/>
                          </a:solidFill>
                          <a:latin typeface="Aptos" panose="020B0004020202020204" pitchFamily="34" charset="0"/>
                          <a:ea typeface="+mn-ea"/>
                          <a:cs typeface="+mn-cs"/>
                        </a:rPr>
                        <a:t>General Contractor</a:t>
                      </a:r>
                      <a:endParaRPr lang="en-US" sz="1100" dirty="0">
                        <a:latin typeface="Aptos" panose="020B0004020202020204" pitchFamily="34" charset="0"/>
                      </a:endParaRP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Review attached proposed Change Order.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or </a:t>
                      </a:r>
                      <a:r>
                        <a:rPr lang="en-US" sz="1100" b="1" kern="1200" dirty="0">
                          <a:solidFill>
                            <a:schemeClr val="dk1"/>
                          </a:solidFill>
                          <a:latin typeface="Aptos" panose="020B0004020202020204" pitchFamily="34" charset="0"/>
                          <a:ea typeface="+mn-ea"/>
                          <a:cs typeface="+mn-cs"/>
                        </a:rPr>
                        <a:t>“Send to Contractor.” </a:t>
                      </a:r>
                    </a:p>
                  </a:txBody>
                  <a:tcPr/>
                </a:tc>
                <a:extLst>
                  <a:ext uri="{0D108BD9-81ED-4DB2-BD59-A6C34878D82A}">
                    <a16:rowId xmlns:a16="http://schemas.microsoft.com/office/drawing/2014/main" val="1733497861"/>
                  </a:ext>
                </a:extLst>
              </a:tr>
              <a:tr h="407387">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CPM Review</a:t>
                      </a:r>
                    </a:p>
                  </a:txBody>
                  <a:tcPr marR="0"/>
                </a:tc>
                <a:tc>
                  <a:txBody>
                    <a:bodyPr/>
                    <a:lstStyle/>
                    <a:p>
                      <a:pPr algn="l"/>
                      <a:r>
                        <a:rPr lang="en-US" sz="1100" dirty="0">
                          <a:latin typeface="Aptos" panose="020B0004020202020204" pitchFamily="34" charset="0"/>
                        </a:rPr>
                        <a:t>CPM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“Yes” </a:t>
                      </a:r>
                      <a:r>
                        <a:rPr lang="en-US" sz="1100" dirty="0">
                          <a:latin typeface="Aptos" panose="020B0004020202020204" pitchFamily="34" charset="0"/>
                        </a:rPr>
                        <a:t>System Review (Const.) </a:t>
                      </a:r>
                      <a:r>
                        <a:rPr lang="en-US" sz="1100" b="0" kern="1200" dirty="0">
                          <a:solidFill>
                            <a:schemeClr val="dk1"/>
                          </a:solidFill>
                          <a:latin typeface="Aptos" panose="020B0004020202020204" pitchFamily="34" charset="0"/>
                          <a:ea typeface="+mn-ea"/>
                          <a:cs typeface="+mn-cs"/>
                        </a:rPr>
                        <a:t>step.</a:t>
                      </a:r>
                      <a:endParaRPr lang="en-US" sz="1100" b="1" kern="1200" dirty="0">
                        <a:solidFill>
                          <a:schemeClr val="dk1"/>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chemeClr val="dk1"/>
                          </a:solidFill>
                          <a:latin typeface="Aptos" panose="020B0004020202020204" pitchFamily="34" charset="0"/>
                          <a:ea typeface="+mn-ea"/>
                          <a:cs typeface="+mn-cs"/>
                        </a:rPr>
                        <a:t>“No” </a:t>
                      </a:r>
                      <a:r>
                        <a:rPr lang="en-US" sz="1100" b="0" kern="1200" dirty="0">
                          <a:solidFill>
                            <a:schemeClr val="dk1"/>
                          </a:solidFill>
                          <a:latin typeface="Aptos" panose="020B0004020202020204" pitchFamily="34" charset="0"/>
                          <a:ea typeface="+mn-ea"/>
                          <a:cs typeface="+mn-cs"/>
                        </a:rPr>
                        <a:t>route to CO Approver (Const.) step.</a:t>
                      </a:r>
                      <a:endParaRPr lang="en-US" sz="1100" dirty="0">
                        <a:latin typeface="Aptos" panose="020B0004020202020204" pitchFamily="34" charset="0"/>
                      </a:endParaRPr>
                    </a:p>
                  </a:txBody>
                  <a:tcPr/>
                </a:tc>
                <a:extLst>
                  <a:ext uri="{0D108BD9-81ED-4DB2-BD59-A6C34878D82A}">
                    <a16:rowId xmlns:a16="http://schemas.microsoft.com/office/drawing/2014/main" val="3233758809"/>
                  </a:ext>
                </a:extLst>
              </a:tr>
              <a:tr h="425115">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PM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FPD Contract Admin</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Review contractor’s signed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a:t>
                      </a:r>
                    </a:p>
                  </a:txBody>
                  <a:tcPr/>
                </a:tc>
                <a:extLst>
                  <a:ext uri="{0D108BD9-81ED-4DB2-BD59-A6C34878D82A}">
                    <a16:rowId xmlns:a16="http://schemas.microsoft.com/office/drawing/2014/main" val="3899142172"/>
                  </a:ext>
                </a:extLst>
              </a:tr>
              <a:tr h="411350">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Contract Admin: SD Check</a:t>
                      </a:r>
                    </a:p>
                  </a:txBody>
                  <a:tcPr marR="0"/>
                </a:tc>
                <a:tc>
                  <a:txBody>
                    <a:bodyPr/>
                    <a:lstStyle/>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Execute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execute contract and route to next step.</a:t>
                      </a:r>
                    </a:p>
                  </a:txBody>
                  <a:tcPr/>
                </a:tc>
                <a:extLst>
                  <a:ext uri="{0D108BD9-81ED-4DB2-BD59-A6C34878D82A}">
                    <a16:rowId xmlns:a16="http://schemas.microsoft.com/office/drawing/2014/main" val="4013942708"/>
                  </a:ext>
                </a:extLst>
              </a:tr>
              <a:tr h="397550">
                <a:tc>
                  <a:txBody>
                    <a:bodyPr/>
                    <a:lstStyle/>
                    <a:p>
                      <a:pPr algn="l"/>
                      <a:r>
                        <a:rPr lang="en-US" sz="1100" dirty="0">
                          <a:latin typeface="Aptos" panose="020B0004020202020204" pitchFamily="34" charset="0"/>
                        </a:rPr>
                        <a:t>6 </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If S&amp;T?</a:t>
                      </a:r>
                    </a:p>
                    <a:p>
                      <a:pPr algn="l"/>
                      <a:endParaRPr lang="en-US" sz="1100" dirty="0">
                        <a:latin typeface="Aptos" panose="020B0004020202020204" pitchFamily="34" charset="0"/>
                      </a:endParaRP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Execute Contract. </a:t>
                      </a: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execute contract and route to next step.</a:t>
                      </a:r>
                    </a:p>
                  </a:txBody>
                  <a:tcPr/>
                </a:tc>
                <a:extLst>
                  <a:ext uri="{0D108BD9-81ED-4DB2-BD59-A6C34878D82A}">
                    <a16:rowId xmlns:a16="http://schemas.microsoft.com/office/drawing/2014/main" val="2017656906"/>
                  </a:ext>
                </a:extLst>
              </a:tr>
              <a:tr h="246875">
                <a:tc>
                  <a:txBody>
                    <a:bodyPr/>
                    <a:lstStyle/>
                    <a:p>
                      <a:pPr algn="l"/>
                      <a:r>
                        <a:rPr lang="en-US" sz="1100" dirty="0">
                          <a:latin typeface="Aptos" panose="020B0004020202020204" pitchFamily="34" charset="0"/>
                        </a:rPr>
                        <a:t>7</a:t>
                      </a:r>
                    </a:p>
                  </a:txBody>
                  <a:tcPr marR="0"/>
                </a:tc>
                <a:tc>
                  <a:txBody>
                    <a:bodyPr/>
                    <a:lstStyle/>
                    <a:p>
                      <a:pPr algn="l"/>
                      <a:r>
                        <a:rPr lang="en-US" sz="1100" dirty="0">
                          <a:latin typeface="Aptos" panose="020B0004020202020204" pitchFamily="34" charset="0"/>
                        </a:rPr>
                        <a:t>Finish</a:t>
                      </a:r>
                    </a:p>
                  </a:txBody>
                  <a:tcPr marR="0" marT="91440"/>
                </a:tc>
                <a:tc>
                  <a:txBody>
                    <a:bodyPr/>
                    <a:lstStyle/>
                    <a:p>
                      <a:pPr algn="l"/>
                      <a:r>
                        <a:rPr lang="en-US" sz="1100" dirty="0">
                          <a:latin typeface="Aptos" panose="020B0004020202020204" pitchFamily="34" charset="0"/>
                        </a:rPr>
                        <a:t>Automated</a:t>
                      </a:r>
                    </a:p>
                  </a:txBody>
                  <a:tcPr marT="91440"/>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Completed.</a:t>
                      </a:r>
                    </a:p>
                  </a:txBody>
                  <a:tcPr marT="91440"/>
                </a:tc>
                <a:extLst>
                  <a:ext uri="{0D108BD9-81ED-4DB2-BD59-A6C34878D82A}">
                    <a16:rowId xmlns:a16="http://schemas.microsoft.com/office/drawing/2014/main" val="3345160141"/>
                  </a:ext>
                </a:extLst>
              </a:tr>
            </a:tbl>
          </a:graphicData>
        </a:graphic>
      </p:graphicFrame>
      <p:sp>
        <p:nvSpPr>
          <p:cNvPr id="3" name="Title 1">
            <a:extLst>
              <a:ext uri="{FF2B5EF4-FFF2-40B4-BE49-F238E27FC236}">
                <a16:creationId xmlns:a16="http://schemas.microsoft.com/office/drawing/2014/main" id="{BD207C96-573D-0408-FEB6-0A4EB3A2537D}"/>
              </a:ext>
            </a:extLst>
          </p:cNvPr>
          <p:cNvSpPr txBox="1">
            <a:spLocks/>
          </p:cNvSpPr>
          <p:nvPr/>
        </p:nvSpPr>
        <p:spPr>
          <a:xfrm>
            <a:off x="4359215" y="207514"/>
            <a:ext cx="7668883" cy="7350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highlight>
                  <a:srgbClr val="FFFF00"/>
                </a:highlight>
                <a:latin typeface="Aptos" panose="020B0004020202020204" pitchFamily="34" charset="0"/>
              </a:rPr>
              <a:t>60.30 </a:t>
            </a:r>
            <a:r>
              <a:rPr lang="en-US" sz="2600" dirty="0">
                <a:solidFill>
                  <a:schemeClr val="accent1">
                    <a:lumMod val="50000"/>
                  </a:schemeClr>
                </a:solidFill>
                <a:latin typeface="Aptos" panose="020B0004020202020204" pitchFamily="34" charset="0"/>
              </a:rPr>
              <a:t>– Project Closeout - Contractor</a:t>
            </a:r>
          </a:p>
        </p:txBody>
      </p:sp>
    </p:spTree>
    <p:extLst>
      <p:ext uri="{BB962C8B-B14F-4D97-AF65-F5344CB8AC3E}">
        <p14:creationId xmlns:p14="http://schemas.microsoft.com/office/powerpoint/2010/main" val="359965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DE7F18-2AFB-E2AD-F8F4-C8C252BD25C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5B0B41D-FE37-59BD-6F22-39B670B5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801BE0-A8A5-E1DD-06B4-4EAE4D3F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2FDA2D-636E-8EA5-13E2-2F5AB779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A2CEB3-82CB-FE93-17E8-3B7BFE473AF8}"/>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C6E2861C-138C-A678-DDC3-DE29B95C6A84}"/>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DF355D-236E-ED31-90D9-4734C3E670A9}"/>
              </a:ext>
            </a:extLst>
          </p:cNvPr>
          <p:cNvSpPr>
            <a:spLocks noGrp="1"/>
          </p:cNvSpPr>
          <p:nvPr>
            <p:ph type="title"/>
          </p:nvPr>
        </p:nvSpPr>
        <p:spPr>
          <a:xfrm>
            <a:off x="5740711" y="234738"/>
            <a:ext cx="6327644" cy="734589"/>
          </a:xfrm>
        </p:spPr>
        <p:txBody>
          <a:bodyPr anchor="b">
            <a:normAutofit/>
          </a:bodyPr>
          <a:lstStyle/>
          <a:p>
            <a:pPr algn="r"/>
            <a:r>
              <a:rPr lang="en-US" sz="2600" dirty="0">
                <a:solidFill>
                  <a:schemeClr val="accent1">
                    <a:lumMod val="50000"/>
                  </a:schemeClr>
                </a:solidFill>
                <a:latin typeface="Aptos" panose="020B0004020202020204" pitchFamily="34" charset="0"/>
              </a:rPr>
              <a:t>The End</a:t>
            </a:r>
          </a:p>
        </p:txBody>
      </p:sp>
      <p:sp>
        <p:nvSpPr>
          <p:cNvPr id="7" name="Content Placeholder 9">
            <a:extLst>
              <a:ext uri="{FF2B5EF4-FFF2-40B4-BE49-F238E27FC236}">
                <a16:creationId xmlns:a16="http://schemas.microsoft.com/office/drawing/2014/main" id="{EB2671B1-D464-2AE4-D316-2DC86F527194}"/>
              </a:ext>
            </a:extLst>
          </p:cNvPr>
          <p:cNvSpPr txBox="1">
            <a:spLocks/>
          </p:cNvSpPr>
          <p:nvPr/>
        </p:nvSpPr>
        <p:spPr>
          <a:xfrm>
            <a:off x="4253026" y="3089092"/>
            <a:ext cx="3991162" cy="6798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4000" b="1" dirty="0">
                <a:solidFill>
                  <a:schemeClr val="accent1">
                    <a:lumMod val="50000"/>
                  </a:schemeClr>
                </a:solidFill>
                <a:latin typeface="Aptos" panose="020B0004020202020204" pitchFamily="34" charset="0"/>
              </a:rPr>
              <a:t>Questions?</a:t>
            </a:r>
          </a:p>
        </p:txBody>
      </p:sp>
    </p:spTree>
    <p:extLst>
      <p:ext uri="{BB962C8B-B14F-4D97-AF65-F5344CB8AC3E}">
        <p14:creationId xmlns:p14="http://schemas.microsoft.com/office/powerpoint/2010/main" val="379440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572000" y="228543"/>
            <a:ext cx="7456101" cy="735013"/>
          </a:xfrm>
        </p:spPr>
        <p:txBody>
          <a:bodyPr anchor="b">
            <a:noAutofit/>
          </a:bodyPr>
          <a:lstStyle/>
          <a:p>
            <a:pPr algn="r"/>
            <a:r>
              <a:rPr lang="en-US" sz="2600" dirty="0">
                <a:solidFill>
                  <a:schemeClr val="accent1">
                    <a:lumMod val="50000"/>
                  </a:schemeClr>
                </a:solidFill>
                <a:latin typeface="Aptos" panose="020B0004020202020204" pitchFamily="34" charset="0"/>
              </a:rPr>
              <a:t>01.10 – Project Status and Details Update (PJTUP)</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09989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sp>
        <p:nvSpPr>
          <p:cNvPr id="9" name="Content Placeholder 9">
            <a:extLst>
              <a:ext uri="{FF2B5EF4-FFF2-40B4-BE49-F238E27FC236}">
                <a16:creationId xmlns:a16="http://schemas.microsoft.com/office/drawing/2014/main" id="{CF97ADE6-C641-47DB-1CE3-A4FD4AE18EF1}"/>
              </a:ext>
            </a:extLst>
          </p:cNvPr>
          <p:cNvSpPr txBox="1">
            <a:spLocks/>
          </p:cNvSpPr>
          <p:nvPr/>
        </p:nvSpPr>
        <p:spPr>
          <a:xfrm>
            <a:off x="2601090" y="163488"/>
            <a:ext cx="6257448" cy="6877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graphicFrame>
        <p:nvGraphicFramePr>
          <p:cNvPr id="10" name="Table 9">
            <a:extLst>
              <a:ext uri="{FF2B5EF4-FFF2-40B4-BE49-F238E27FC236}">
                <a16:creationId xmlns:a16="http://schemas.microsoft.com/office/drawing/2014/main" id="{D4E55608-D65B-59C0-BCA0-3A4DBBBB87A2}"/>
              </a:ext>
            </a:extLst>
          </p:cNvPr>
          <p:cNvGraphicFramePr>
            <a:graphicFrameLocks noGrp="1"/>
          </p:cNvGraphicFramePr>
          <p:nvPr>
            <p:extLst>
              <p:ext uri="{D42A27DB-BD31-4B8C-83A1-F6EECF244321}">
                <p14:modId xmlns:p14="http://schemas.microsoft.com/office/powerpoint/2010/main" val="1667360896"/>
              </p:ext>
            </p:extLst>
          </p:nvPr>
        </p:nvGraphicFramePr>
        <p:xfrm>
          <a:off x="509222" y="1236191"/>
          <a:ext cx="3593067" cy="1767840"/>
        </p:xfrm>
        <a:graphic>
          <a:graphicData uri="http://schemas.openxmlformats.org/drawingml/2006/table">
            <a:tbl>
              <a:tblPr firstRow="1" bandRow="1">
                <a:tableStyleId>{5C22544A-7EE6-4342-B048-85BDC9FD1C3A}</a:tableStyleId>
              </a:tblPr>
              <a:tblGrid>
                <a:gridCol w="3593067">
                  <a:extLst>
                    <a:ext uri="{9D8B030D-6E8A-4147-A177-3AD203B41FA5}">
                      <a16:colId xmlns:a16="http://schemas.microsoft.com/office/drawing/2014/main" val="2032313075"/>
                    </a:ext>
                  </a:extLst>
                </a:gridCol>
              </a:tblGrid>
              <a:tr h="324947">
                <a:tc>
                  <a:txBody>
                    <a:bodyPr/>
                    <a:lstStyle/>
                    <a:p>
                      <a:r>
                        <a:rPr lang="en-US" sz="1600" dirty="0"/>
                        <a:t>PJTUP - Workflow Details</a:t>
                      </a:r>
                    </a:p>
                  </a:txBody>
                  <a:tcPr/>
                </a:tc>
                <a:extLst>
                  <a:ext uri="{0D108BD9-81ED-4DB2-BD59-A6C34878D82A}">
                    <a16:rowId xmlns:a16="http://schemas.microsoft.com/office/drawing/2014/main" val="3017860980"/>
                  </a:ext>
                </a:extLst>
              </a:tr>
              <a:tr h="1348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 </a:t>
                      </a:r>
                      <a:r>
                        <a:rPr lang="en-US" sz="1100" kern="1200" dirty="0">
                          <a:solidFill>
                            <a:schemeClr val="accent1">
                              <a:lumMod val="50000"/>
                            </a:schemeClr>
                          </a:solidFill>
                          <a:latin typeface="Aptos" panose="020B0004020202020204" pitchFamily="34" charset="0"/>
                          <a:ea typeface="+mn-ea"/>
                          <a:cs typeface="+mn-cs"/>
                        </a:rPr>
                        <a:t>This process will allow updates to be made to reflect the current project details or project status throughout the life of a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Initiators: </a:t>
                      </a:r>
                      <a:r>
                        <a:rPr lang="en-US" sz="1100" b="0" dirty="0">
                          <a:solidFill>
                            <a:schemeClr val="accent1">
                              <a:lumMod val="50000"/>
                            </a:schemeClr>
                          </a:solidFill>
                          <a:latin typeface="Aptos" panose="020B0004020202020204" pitchFamily="34" charset="0"/>
                        </a:rPr>
                        <a:t>This process can be initiated by all roles.</a:t>
                      </a:r>
                      <a:endParaRPr lang="en-US" sz="1100" dirty="0">
                        <a:solidFill>
                          <a:schemeClr val="accent1">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Project Manager, Project Coordinator, and Construction Project Manager</a:t>
                      </a:r>
                      <a:endParaRPr lang="en-US" dirty="0"/>
                    </a:p>
                  </a:txBody>
                  <a:tcPr/>
                </a:tc>
                <a:extLst>
                  <a:ext uri="{0D108BD9-81ED-4DB2-BD59-A6C34878D82A}">
                    <a16:rowId xmlns:a16="http://schemas.microsoft.com/office/drawing/2014/main" val="2919897303"/>
                  </a:ext>
                </a:extLst>
              </a:tr>
            </a:tbl>
          </a:graphicData>
        </a:graphic>
      </p:graphicFrame>
      <p:pic>
        <p:nvPicPr>
          <p:cNvPr id="7" name="Picture 6">
            <a:extLst>
              <a:ext uri="{FF2B5EF4-FFF2-40B4-BE49-F238E27FC236}">
                <a16:creationId xmlns:a16="http://schemas.microsoft.com/office/drawing/2014/main" id="{67C14BB1-7AA3-0066-AA2C-DF8146565430}"/>
              </a:ext>
            </a:extLst>
          </p:cNvPr>
          <p:cNvPicPr>
            <a:picLocks noChangeAspect="1"/>
          </p:cNvPicPr>
          <p:nvPr/>
        </p:nvPicPr>
        <p:blipFill>
          <a:blip r:embed="rId3"/>
          <a:stretch>
            <a:fillRect/>
          </a:stretch>
        </p:blipFill>
        <p:spPr>
          <a:xfrm>
            <a:off x="4504863" y="2273147"/>
            <a:ext cx="6416178" cy="4057289"/>
          </a:xfrm>
          <a:prstGeom prst="rect">
            <a:avLst/>
          </a:prstGeom>
        </p:spPr>
      </p:pic>
      <p:sp>
        <p:nvSpPr>
          <p:cNvPr id="6" name="Rectangle 5">
            <a:extLst>
              <a:ext uri="{FF2B5EF4-FFF2-40B4-BE49-F238E27FC236}">
                <a16:creationId xmlns:a16="http://schemas.microsoft.com/office/drawing/2014/main" id="{FC66C6BE-8DFF-6DD4-2B2E-5EAA5643219D}"/>
              </a:ext>
            </a:extLst>
          </p:cNvPr>
          <p:cNvSpPr/>
          <p:nvPr/>
        </p:nvSpPr>
        <p:spPr>
          <a:xfrm>
            <a:off x="5281048" y="2607590"/>
            <a:ext cx="1828800" cy="6470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5183C0-2B51-A4D6-9407-26F0D65A9C47}"/>
              </a:ext>
            </a:extLst>
          </p:cNvPr>
          <p:cNvSpPr txBox="1"/>
          <p:nvPr/>
        </p:nvSpPr>
        <p:spPr>
          <a:xfrm>
            <a:off x="7281182" y="1620236"/>
            <a:ext cx="1386245" cy="600164"/>
          </a:xfrm>
          <a:prstGeom prst="rect">
            <a:avLst/>
          </a:prstGeom>
          <a:noFill/>
        </p:spPr>
        <p:txBody>
          <a:bodyPr wrap="square" rtlCol="0">
            <a:spAutoFit/>
          </a:bodyPr>
          <a:lstStyle/>
          <a:p>
            <a:r>
              <a:rPr lang="en-US" sz="1100" dirty="0">
                <a:solidFill>
                  <a:schemeClr val="accent1">
                    <a:lumMod val="50000"/>
                  </a:schemeClr>
                </a:solidFill>
                <a:latin typeface="Aptos" panose="020B0004020202020204" pitchFamily="34" charset="0"/>
              </a:rPr>
              <a:t>Conditionals used by eBuilder Admin for importing data</a:t>
            </a:r>
          </a:p>
        </p:txBody>
      </p:sp>
      <p:cxnSp>
        <p:nvCxnSpPr>
          <p:cNvPr id="13" name="Straight Arrow Connector 12">
            <a:extLst>
              <a:ext uri="{FF2B5EF4-FFF2-40B4-BE49-F238E27FC236}">
                <a16:creationId xmlns:a16="http://schemas.microsoft.com/office/drawing/2014/main" id="{42F684EA-3130-A19D-AE49-EE58DD316CED}"/>
              </a:ext>
            </a:extLst>
          </p:cNvPr>
          <p:cNvCxnSpPr>
            <a:cxnSpLocks/>
          </p:cNvCxnSpPr>
          <p:nvPr/>
        </p:nvCxnSpPr>
        <p:spPr>
          <a:xfrm flipH="1">
            <a:off x="7091328" y="2181386"/>
            <a:ext cx="421094" cy="426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50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graphicFrame>
        <p:nvGraphicFramePr>
          <p:cNvPr id="3" name="Table 2">
            <a:extLst>
              <a:ext uri="{FF2B5EF4-FFF2-40B4-BE49-F238E27FC236}">
                <a16:creationId xmlns:a16="http://schemas.microsoft.com/office/drawing/2014/main" id="{5DBCA089-5751-4F58-CC34-DCF2AD16F51D}"/>
              </a:ext>
            </a:extLst>
          </p:cNvPr>
          <p:cNvGraphicFramePr>
            <a:graphicFrameLocks noGrp="1"/>
          </p:cNvGraphicFramePr>
          <p:nvPr>
            <p:extLst>
              <p:ext uri="{D42A27DB-BD31-4B8C-83A1-F6EECF244321}">
                <p14:modId xmlns:p14="http://schemas.microsoft.com/office/powerpoint/2010/main" val="3732601150"/>
              </p:ext>
            </p:extLst>
          </p:nvPr>
        </p:nvGraphicFramePr>
        <p:xfrm>
          <a:off x="653875" y="1099004"/>
          <a:ext cx="11072458" cy="3429225"/>
        </p:xfrm>
        <a:graphic>
          <a:graphicData uri="http://schemas.openxmlformats.org/drawingml/2006/table">
            <a:tbl>
              <a:tblPr firstRow="1" bandRow="1">
                <a:tableStyleId>{5C22544A-7EE6-4342-B048-85BDC9FD1C3A}</a:tableStyleId>
              </a:tblPr>
              <a:tblGrid>
                <a:gridCol w="313475">
                  <a:extLst>
                    <a:ext uri="{9D8B030D-6E8A-4147-A177-3AD203B41FA5}">
                      <a16:colId xmlns:a16="http://schemas.microsoft.com/office/drawing/2014/main" val="3252542080"/>
                    </a:ext>
                  </a:extLst>
                </a:gridCol>
                <a:gridCol w="1852443">
                  <a:extLst>
                    <a:ext uri="{9D8B030D-6E8A-4147-A177-3AD203B41FA5}">
                      <a16:colId xmlns:a16="http://schemas.microsoft.com/office/drawing/2014/main" val="3022515790"/>
                    </a:ext>
                  </a:extLst>
                </a:gridCol>
                <a:gridCol w="1403931">
                  <a:extLst>
                    <a:ext uri="{9D8B030D-6E8A-4147-A177-3AD203B41FA5}">
                      <a16:colId xmlns:a16="http://schemas.microsoft.com/office/drawing/2014/main" val="2128888579"/>
                    </a:ext>
                  </a:extLst>
                </a:gridCol>
                <a:gridCol w="7502609">
                  <a:extLst>
                    <a:ext uri="{9D8B030D-6E8A-4147-A177-3AD203B41FA5}">
                      <a16:colId xmlns:a16="http://schemas.microsoft.com/office/drawing/2014/main" val="3334885406"/>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594585">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 Process</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All Roles</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Complete the required fields and submit the process.</a:t>
                      </a:r>
                    </a:p>
                  </a:txBody>
                  <a:tcPr/>
                </a:tc>
                <a:extLst>
                  <a:ext uri="{0D108BD9-81ED-4DB2-BD59-A6C34878D82A}">
                    <a16:rowId xmlns:a16="http://schemas.microsoft.com/office/drawing/2014/main" val="3233758809"/>
                  </a:ext>
                </a:extLst>
              </a:tr>
              <a:tr h="343533">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Update Project Details</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All Roles</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The process page layout will present you with the current values of the Project Details. There are no required fields, so make the necessary updates.</a:t>
                      </a:r>
                    </a:p>
                    <a:p>
                      <a:pPr marL="228600" indent="-228600" algn="l" defTabSz="914400" rtl="0" eaLnBrk="1" latinLnBrk="0" hangingPunct="1">
                        <a:buAutoNum type="arabicPeriod"/>
                      </a:pPr>
                      <a:endParaRPr lang="en-US" sz="1100" kern="1200" dirty="0">
                        <a:solidFill>
                          <a:schemeClr val="dk1"/>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“Completed”</a:t>
                      </a:r>
                      <a:r>
                        <a:rPr lang="en-US" sz="1100" b="0" kern="1200" dirty="0">
                          <a:solidFill>
                            <a:schemeClr val="dk1"/>
                          </a:solidFill>
                          <a:latin typeface="Aptos" panose="020B0004020202020204" pitchFamily="34" charset="0"/>
                          <a:ea typeface="+mn-ea"/>
                          <a:cs typeface="+mn-cs"/>
                        </a:rPr>
                        <a:t> to move to the PM/CPM? conditional step. </a:t>
                      </a:r>
                      <a:endParaRPr lang="en-US" sz="1100" kern="120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3535200844"/>
                  </a:ext>
                </a:extLst>
              </a:tr>
              <a:tr h="323651">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PM/CPM?</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algn="l" defTabSz="914400" rtl="0" eaLnBrk="1" latinLnBrk="0" hangingPunct="1"/>
                      <a:r>
                        <a:rPr lang="en-US" sz="1100" b="0" kern="1200" dirty="0">
                          <a:solidFill>
                            <a:schemeClr val="dk1"/>
                          </a:solidFill>
                          <a:latin typeface="Aptos" panose="020B0004020202020204" pitchFamily="34" charset="0"/>
                          <a:ea typeface="+mn-ea"/>
                          <a:cs typeface="+mn-cs"/>
                        </a:rPr>
                        <a:t>This will determine if the PM or CPM initiated the process, in which case if “True,” will apply the update(s) and Finish. If “False,” will route to Status Construction Conditional step</a:t>
                      </a:r>
                      <a:r>
                        <a:rPr lang="en-US" sz="1100" kern="1200" dirty="0">
                          <a:solidFill>
                            <a:schemeClr val="dk1"/>
                          </a:solidFill>
                          <a:latin typeface="Aptos" panose="020B0004020202020204" pitchFamily="34" charset="0"/>
                          <a:ea typeface="+mn-ea"/>
                          <a:cs typeface="+mn-cs"/>
                        </a:rPr>
                        <a:t>.</a:t>
                      </a:r>
                    </a:p>
                  </a:txBody>
                  <a:tcPr/>
                </a:tc>
                <a:extLst>
                  <a:ext uri="{0D108BD9-81ED-4DB2-BD59-A6C34878D82A}">
                    <a16:rowId xmlns:a16="http://schemas.microsoft.com/office/drawing/2014/main" val="3575054885"/>
                  </a:ext>
                </a:extLst>
              </a:tr>
              <a:tr h="418157">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Status Construction?</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buFont typeface="+mj-lt"/>
                        <a:buNone/>
                      </a:pPr>
                      <a:r>
                        <a:rPr lang="en-US" sz="1100" kern="1200" dirty="0">
                          <a:solidFill>
                            <a:schemeClr val="dk1"/>
                          </a:solidFill>
                          <a:latin typeface="Aptos" panose="020B0004020202020204" pitchFamily="34" charset="0"/>
                          <a:ea typeface="+mn-ea"/>
                          <a:cs typeface="+mn-cs"/>
                        </a:rPr>
                        <a:t>This will check the project status. If it is Construction or Construction Close the process will route to CPM Review step. For any other project status, it will route the process to the PM Review step.</a:t>
                      </a:r>
                    </a:p>
                  </a:txBody>
                  <a:tcPr/>
                </a:tc>
                <a:extLst>
                  <a:ext uri="{0D108BD9-81ED-4DB2-BD59-A6C34878D82A}">
                    <a16:rowId xmlns:a16="http://schemas.microsoft.com/office/drawing/2014/main" val="2555383297"/>
                  </a:ext>
                </a:extLst>
              </a:tr>
              <a:tr h="412913">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PM and CPM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PM / CPM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Review all sections and either approve or send back for revision.</a:t>
                      </a:r>
                    </a:p>
                    <a:p>
                      <a:pPr marL="0" algn="l" defTabSz="914400" rtl="0" eaLnBrk="1" latinLnBrk="0" hangingPunct="1"/>
                      <a:r>
                        <a:rPr lang="en-US" sz="1100" u="sng" kern="1200" dirty="0">
                          <a:solidFill>
                            <a:schemeClr val="dk1"/>
                          </a:solidFill>
                          <a:latin typeface="Aptos" panose="020B0004020202020204" pitchFamily="34" charset="0"/>
                          <a:ea typeface="+mn-ea"/>
                          <a:cs typeface="+mn-cs"/>
                        </a:rPr>
                        <a:t>Take Action </a:t>
                      </a:r>
                      <a:r>
                        <a:rPr lang="en-US" sz="1100" kern="1200" dirty="0">
                          <a:solidFill>
                            <a:schemeClr val="dk1"/>
                          </a:solidFill>
                          <a:latin typeface="Aptos" panose="020B0004020202020204" pitchFamily="34" charset="0"/>
                          <a:ea typeface="+mn-ea"/>
                          <a:cs typeface="+mn-cs"/>
                        </a:rPr>
                        <a:t>-  </a:t>
                      </a:r>
                      <a:r>
                        <a:rPr lang="en-US" sz="1100" b="1" kern="1200" dirty="0">
                          <a:solidFill>
                            <a:schemeClr val="dk1"/>
                          </a:solidFill>
                          <a:latin typeface="Aptos" panose="020B0004020202020204" pitchFamily="34" charset="0"/>
                          <a:ea typeface="+mn-ea"/>
                          <a:cs typeface="+mn-cs"/>
                        </a:rPr>
                        <a:t>“Approved”  </a:t>
                      </a:r>
                      <a:r>
                        <a:rPr lang="en-US" sz="1100" b="0" kern="1200" dirty="0">
                          <a:solidFill>
                            <a:schemeClr val="dk1"/>
                          </a:solidFill>
                          <a:latin typeface="Aptos" panose="020B0004020202020204" pitchFamily="34" charset="0"/>
                          <a:ea typeface="+mn-ea"/>
                          <a:cs typeface="+mn-cs"/>
                        </a:rPr>
                        <a:t>to Finish or </a:t>
                      </a:r>
                      <a:r>
                        <a:rPr lang="en-US" sz="1100" b="1" kern="1200" dirty="0">
                          <a:solidFill>
                            <a:schemeClr val="dk1"/>
                          </a:solidFill>
                          <a:latin typeface="Aptos" panose="020B0004020202020204" pitchFamily="34" charset="0"/>
                          <a:ea typeface="+mn-ea"/>
                          <a:cs typeface="+mn-cs"/>
                        </a:rPr>
                        <a:t>“Revise” </a:t>
                      </a:r>
                      <a:r>
                        <a:rPr lang="en-US" sz="1100" b="0" kern="1200" dirty="0">
                          <a:solidFill>
                            <a:schemeClr val="dk1"/>
                          </a:solidFill>
                          <a:latin typeface="Aptos" panose="020B0004020202020204" pitchFamily="34" charset="0"/>
                          <a:ea typeface="+mn-ea"/>
                          <a:cs typeface="+mn-cs"/>
                        </a:rPr>
                        <a:t>w</a:t>
                      </a:r>
                      <a:r>
                        <a:rPr lang="en-US" sz="1100" kern="1200" dirty="0">
                          <a:solidFill>
                            <a:schemeClr val="dk1"/>
                          </a:solidFill>
                          <a:latin typeface="Aptos" panose="020B0004020202020204" pitchFamily="34" charset="0"/>
                          <a:ea typeface="+mn-ea"/>
                          <a:cs typeface="+mn-cs"/>
                        </a:rPr>
                        <a:t>ill send back to the Initiator step. Revise will require comments to be added for the initiator. </a:t>
                      </a:r>
                    </a:p>
                  </a:txBody>
                  <a:tcPr/>
                </a:tc>
                <a:extLst>
                  <a:ext uri="{0D108BD9-81ED-4DB2-BD59-A6C34878D82A}">
                    <a16:rowId xmlns:a16="http://schemas.microsoft.com/office/drawing/2014/main" val="2980862564"/>
                  </a:ext>
                </a:extLst>
              </a:tr>
              <a:tr h="251827">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Finish</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dirty="0">
                          <a:latin typeface="Aptos" panose="020B0004020202020204" pitchFamily="34" charset="0"/>
                        </a:rPr>
                        <a:t>This process is now complete, and the Project Details will be updated.</a:t>
                      </a:r>
                    </a:p>
                  </a:txBody>
                  <a:tcPr/>
                </a:tc>
                <a:extLst>
                  <a:ext uri="{0D108BD9-81ED-4DB2-BD59-A6C34878D82A}">
                    <a16:rowId xmlns:a16="http://schemas.microsoft.com/office/drawing/2014/main" val="4142766956"/>
                  </a:ext>
                </a:extLst>
              </a:tr>
            </a:tbl>
          </a:graphicData>
        </a:graphic>
      </p:graphicFrame>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01.10 – Project Status and Details Update (PJTUP)</a:t>
            </a:r>
          </a:p>
        </p:txBody>
      </p:sp>
      <p:sp>
        <p:nvSpPr>
          <p:cNvPr id="8" name="Content Placeholder 9">
            <a:extLst>
              <a:ext uri="{FF2B5EF4-FFF2-40B4-BE49-F238E27FC236}">
                <a16:creationId xmlns:a16="http://schemas.microsoft.com/office/drawing/2014/main" id="{FA8E75EF-A2F4-D995-0993-CA680CD1C00C}"/>
              </a:ext>
            </a:extLst>
          </p:cNvPr>
          <p:cNvSpPr txBox="1">
            <a:spLocks/>
          </p:cNvSpPr>
          <p:nvPr/>
        </p:nvSpPr>
        <p:spPr>
          <a:xfrm>
            <a:off x="4229021" y="1651303"/>
            <a:ext cx="5027195" cy="2620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i="1" dirty="0">
                <a:solidFill>
                  <a:schemeClr val="accent1">
                    <a:lumMod val="50000"/>
                  </a:schemeClr>
                </a:solidFill>
                <a:highlight>
                  <a:srgbClr val="FFFF00"/>
                </a:highlight>
                <a:latin typeface="Aptos" panose="020B0004020202020204" pitchFamily="34" charset="0"/>
              </a:rPr>
              <a:t>The initiation/start step is used to determine the role of the initiator and to allow the process to populate data from the project details.</a:t>
            </a:r>
          </a:p>
          <a:p>
            <a:pPr marL="0" indent="0">
              <a:spcBef>
                <a:spcPts val="0"/>
              </a:spcBef>
              <a:buFont typeface="Arial" panose="020B0604020202020204" pitchFamily="34" charset="0"/>
              <a:buNone/>
            </a:pPr>
            <a:endParaRPr lang="en-US" sz="1400" dirty="0">
              <a:solidFill>
                <a:schemeClr val="accent1">
                  <a:lumMod val="50000"/>
                </a:schemeClr>
              </a:solidFill>
              <a:highlight>
                <a:srgbClr val="FFFF00"/>
              </a:highlight>
              <a:latin typeface="Aptos" panose="020B0004020202020204" pitchFamily="34" charset="0"/>
            </a:endParaRPr>
          </a:p>
        </p:txBody>
      </p:sp>
      <p:sp>
        <p:nvSpPr>
          <p:cNvPr id="2" name="Content Placeholder 9">
            <a:extLst>
              <a:ext uri="{FF2B5EF4-FFF2-40B4-BE49-F238E27FC236}">
                <a16:creationId xmlns:a16="http://schemas.microsoft.com/office/drawing/2014/main" id="{104084EA-DB70-BB6C-34E3-227B5D295275}"/>
              </a:ext>
            </a:extLst>
          </p:cNvPr>
          <p:cNvSpPr txBox="1">
            <a:spLocks/>
          </p:cNvSpPr>
          <p:nvPr/>
        </p:nvSpPr>
        <p:spPr>
          <a:xfrm>
            <a:off x="3582402" y="5346998"/>
            <a:ext cx="5027195" cy="4567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i="1" dirty="0">
                <a:solidFill>
                  <a:schemeClr val="accent1">
                    <a:lumMod val="50000"/>
                  </a:schemeClr>
                </a:solidFill>
                <a:highlight>
                  <a:srgbClr val="FFFF00"/>
                </a:highlight>
                <a:latin typeface="Aptos" panose="020B0004020202020204" pitchFamily="34" charset="0"/>
              </a:rPr>
              <a:t>Note: </a:t>
            </a:r>
            <a:r>
              <a:rPr lang="en-US" sz="1200" i="1" dirty="0">
                <a:solidFill>
                  <a:schemeClr val="accent1">
                    <a:lumMod val="50000"/>
                  </a:schemeClr>
                </a:solidFill>
                <a:highlight>
                  <a:srgbClr val="FFFF00"/>
                </a:highlight>
                <a:latin typeface="Aptos" panose="020B0004020202020204" pitchFamily="34" charset="0"/>
              </a:rPr>
              <a:t>The only field that cannot be updated by this process is the </a:t>
            </a:r>
            <a:r>
              <a:rPr lang="en-US" sz="1200" b="1" i="1" dirty="0">
                <a:solidFill>
                  <a:schemeClr val="accent1">
                    <a:lumMod val="50000"/>
                  </a:schemeClr>
                </a:solidFill>
                <a:highlight>
                  <a:srgbClr val="FFFF00"/>
                </a:highlight>
                <a:latin typeface="Aptos" panose="020B0004020202020204" pitchFamily="34" charset="0"/>
              </a:rPr>
              <a:t>Project Photo</a:t>
            </a:r>
            <a:r>
              <a:rPr lang="en-US" sz="1200" i="1" dirty="0">
                <a:solidFill>
                  <a:schemeClr val="accent1">
                    <a:lumMod val="50000"/>
                  </a:schemeClr>
                </a:solidFill>
                <a:highlight>
                  <a:srgbClr val="FFFF00"/>
                </a:highlight>
                <a:latin typeface="Aptos" panose="020B0004020202020204" pitchFamily="34" charset="0"/>
              </a:rPr>
              <a:t>. You will have to contact eBuilder Admin to do this.</a:t>
            </a:r>
          </a:p>
          <a:p>
            <a:pPr marL="0" indent="0">
              <a:spcBef>
                <a:spcPts val="0"/>
              </a:spcBef>
              <a:buFont typeface="Arial" panose="020B0604020202020204" pitchFamily="34" charset="0"/>
              <a:buNone/>
            </a:pPr>
            <a:endParaRPr lang="en-US" sz="1400" dirty="0">
              <a:solidFill>
                <a:schemeClr val="accent1">
                  <a:lumMod val="50000"/>
                </a:schemeClr>
              </a:solidFill>
              <a:highlight>
                <a:srgbClr val="FFFF00"/>
              </a:highlight>
              <a:latin typeface="Aptos" panose="020B0004020202020204" pitchFamily="34" charset="0"/>
            </a:endParaRPr>
          </a:p>
        </p:txBody>
      </p:sp>
    </p:spTree>
    <p:extLst>
      <p:ext uri="{BB962C8B-B14F-4D97-AF65-F5344CB8AC3E}">
        <p14:creationId xmlns:p14="http://schemas.microsoft.com/office/powerpoint/2010/main" val="420396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359215" y="232915"/>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10.20 – Work Authorizations (WA)</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graphicFrame>
        <p:nvGraphicFramePr>
          <p:cNvPr id="9" name="Table 8">
            <a:extLst>
              <a:ext uri="{FF2B5EF4-FFF2-40B4-BE49-F238E27FC236}">
                <a16:creationId xmlns:a16="http://schemas.microsoft.com/office/drawing/2014/main" id="{C53061EC-BE20-5F1A-5D58-1AE6A27BAD26}"/>
              </a:ext>
            </a:extLst>
          </p:cNvPr>
          <p:cNvGraphicFramePr>
            <a:graphicFrameLocks noGrp="1"/>
          </p:cNvGraphicFramePr>
          <p:nvPr>
            <p:extLst>
              <p:ext uri="{D42A27DB-BD31-4B8C-83A1-F6EECF244321}">
                <p14:modId xmlns:p14="http://schemas.microsoft.com/office/powerpoint/2010/main" val="2527992741"/>
              </p:ext>
            </p:extLst>
          </p:nvPr>
        </p:nvGraphicFramePr>
        <p:xfrm>
          <a:off x="322053" y="1046129"/>
          <a:ext cx="7838535" cy="1600200"/>
        </p:xfrm>
        <a:graphic>
          <a:graphicData uri="http://schemas.openxmlformats.org/drawingml/2006/table">
            <a:tbl>
              <a:tblPr firstRow="1" bandRow="1">
                <a:tableStyleId>{5C22544A-7EE6-4342-B048-85BDC9FD1C3A}</a:tableStyleId>
              </a:tblPr>
              <a:tblGrid>
                <a:gridCol w="7838535">
                  <a:extLst>
                    <a:ext uri="{9D8B030D-6E8A-4147-A177-3AD203B41FA5}">
                      <a16:colId xmlns:a16="http://schemas.microsoft.com/office/drawing/2014/main" val="2032313075"/>
                    </a:ext>
                  </a:extLst>
                </a:gridCol>
              </a:tblGrid>
              <a:tr h="289097">
                <a:tc>
                  <a:txBody>
                    <a:bodyPr/>
                    <a:lstStyle/>
                    <a:p>
                      <a:r>
                        <a:rPr lang="en-US" sz="1600" dirty="0"/>
                        <a:t>WA - Workflow Details (Design and Labor Blankets, and MCA WA &lt;$75k)</a:t>
                      </a:r>
                    </a:p>
                  </a:txBody>
                  <a:tcPr/>
                </a:tc>
                <a:extLst>
                  <a:ext uri="{0D108BD9-81ED-4DB2-BD59-A6C34878D82A}">
                    <a16:rowId xmlns:a16="http://schemas.microsoft.com/office/drawing/2014/main" val="3017860980"/>
                  </a:ext>
                </a:extLst>
              </a:tr>
              <a:tr h="1235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Description:</a:t>
                      </a:r>
                      <a:r>
                        <a:rPr lang="en-US" sz="1100" dirty="0">
                          <a:solidFill>
                            <a:schemeClr val="accent1">
                              <a:lumMod val="50000"/>
                            </a:schemeClr>
                          </a:solidFill>
                          <a:latin typeface="Aptos" panose="020B0004020202020204" pitchFamily="34" charset="0"/>
                        </a:rPr>
                        <a:t> This </a:t>
                      </a:r>
                      <a:r>
                        <a:rPr lang="en-US" sz="1100" kern="1200" dirty="0">
                          <a:solidFill>
                            <a:schemeClr val="accent1">
                              <a:lumMod val="50000"/>
                            </a:schemeClr>
                          </a:solidFill>
                          <a:latin typeface="Aptos" panose="020B0004020202020204" pitchFamily="34" charset="0"/>
                          <a:ea typeface="+mn-ea"/>
                          <a:cs typeface="+mn-cs"/>
                        </a:rPr>
                        <a:t>Process used to route a work authorization for review, approval, and final execution. Work Authorizations are typically assigned to a blanket agreements, contracts, or Master Construction Agreements (MCA).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Initiators</a:t>
                      </a:r>
                      <a:r>
                        <a:rPr lang="en-US" sz="1100" kern="1200" dirty="0">
                          <a:solidFill>
                            <a:schemeClr val="accent1">
                              <a:lumMod val="50000"/>
                            </a:schemeClr>
                          </a:solidFill>
                          <a:latin typeface="Aptos" panose="020B0004020202020204" pitchFamily="34" charset="0"/>
                          <a:ea typeface="+mn-ea"/>
                          <a:cs typeface="+mn-cs"/>
                        </a:rPr>
                        <a:t>: PC, PM, CPM, Agreement  and Contract Admins, Accounting/BSS, and Construction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accent1">
                            <a:lumMod val="50000"/>
                          </a:schemeClr>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Actors</a:t>
                      </a:r>
                      <a:r>
                        <a:rPr lang="en-US" sz="1100" dirty="0">
                          <a:solidFill>
                            <a:schemeClr val="accent1">
                              <a:lumMod val="50000"/>
                            </a:schemeClr>
                          </a:solidFill>
                          <a:latin typeface="Aptos" panose="020B0004020202020204" pitchFamily="34" charset="0"/>
                        </a:rPr>
                        <a:t>: PC, PM, Agreement and Contract Admins, Accounting, Director of PDC, Campus Contracting Officer, and Consultant or Contractor.</a:t>
                      </a:r>
                      <a:endParaRPr lang="en-US" dirty="0"/>
                    </a:p>
                  </a:txBody>
                  <a:tcPr/>
                </a:tc>
                <a:extLst>
                  <a:ext uri="{0D108BD9-81ED-4DB2-BD59-A6C34878D82A}">
                    <a16:rowId xmlns:a16="http://schemas.microsoft.com/office/drawing/2014/main" val="2919897303"/>
                  </a:ext>
                </a:extLst>
              </a:tr>
            </a:tbl>
          </a:graphicData>
        </a:graphic>
      </p:graphicFrame>
      <p:pic>
        <p:nvPicPr>
          <p:cNvPr id="7" name="Picture 6">
            <a:extLst>
              <a:ext uri="{FF2B5EF4-FFF2-40B4-BE49-F238E27FC236}">
                <a16:creationId xmlns:a16="http://schemas.microsoft.com/office/drawing/2014/main" id="{736C7B1C-1846-F0BC-0551-5FC131FC40F3}"/>
              </a:ext>
            </a:extLst>
          </p:cNvPr>
          <p:cNvPicPr>
            <a:picLocks noChangeAspect="1"/>
          </p:cNvPicPr>
          <p:nvPr/>
        </p:nvPicPr>
        <p:blipFill>
          <a:blip r:embed="rId3"/>
          <a:stretch>
            <a:fillRect/>
          </a:stretch>
        </p:blipFill>
        <p:spPr>
          <a:xfrm>
            <a:off x="1357746" y="2692700"/>
            <a:ext cx="8761738" cy="4032687"/>
          </a:xfrm>
          <a:prstGeom prst="rect">
            <a:avLst/>
          </a:prstGeom>
        </p:spPr>
      </p:pic>
    </p:spTree>
    <p:extLst>
      <p:ext uri="{BB962C8B-B14F-4D97-AF65-F5344CB8AC3E}">
        <p14:creationId xmlns:p14="http://schemas.microsoft.com/office/powerpoint/2010/main" val="410961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10.20 – Work Authorizations (WA)</a:t>
            </a:r>
          </a:p>
        </p:txBody>
      </p:sp>
      <p:graphicFrame>
        <p:nvGraphicFramePr>
          <p:cNvPr id="2" name="Table 1">
            <a:extLst>
              <a:ext uri="{FF2B5EF4-FFF2-40B4-BE49-F238E27FC236}">
                <a16:creationId xmlns:a16="http://schemas.microsoft.com/office/drawing/2014/main" id="{13C5E1D9-1492-46C3-E55C-36BB6140DFD3}"/>
              </a:ext>
            </a:extLst>
          </p:cNvPr>
          <p:cNvGraphicFramePr>
            <a:graphicFrameLocks noGrp="1"/>
          </p:cNvGraphicFramePr>
          <p:nvPr>
            <p:extLst>
              <p:ext uri="{D42A27DB-BD31-4B8C-83A1-F6EECF244321}">
                <p14:modId xmlns:p14="http://schemas.microsoft.com/office/powerpoint/2010/main" val="3426272239"/>
              </p:ext>
            </p:extLst>
          </p:nvPr>
        </p:nvGraphicFramePr>
        <p:xfrm>
          <a:off x="653875" y="1033086"/>
          <a:ext cx="10884249" cy="5119856"/>
        </p:xfrm>
        <a:graphic>
          <a:graphicData uri="http://schemas.openxmlformats.org/drawingml/2006/table">
            <a:tbl>
              <a:tblPr firstRow="1" bandRow="1">
                <a:tableStyleId>{5C22544A-7EE6-4342-B048-85BDC9FD1C3A}</a:tableStyleId>
              </a:tblPr>
              <a:tblGrid>
                <a:gridCol w="308148">
                  <a:extLst>
                    <a:ext uri="{9D8B030D-6E8A-4147-A177-3AD203B41FA5}">
                      <a16:colId xmlns:a16="http://schemas.microsoft.com/office/drawing/2014/main" val="3252542080"/>
                    </a:ext>
                  </a:extLst>
                </a:gridCol>
                <a:gridCol w="1970958">
                  <a:extLst>
                    <a:ext uri="{9D8B030D-6E8A-4147-A177-3AD203B41FA5}">
                      <a16:colId xmlns:a16="http://schemas.microsoft.com/office/drawing/2014/main" val="3022515790"/>
                    </a:ext>
                  </a:extLst>
                </a:gridCol>
                <a:gridCol w="1293962">
                  <a:extLst>
                    <a:ext uri="{9D8B030D-6E8A-4147-A177-3AD203B41FA5}">
                      <a16:colId xmlns:a16="http://schemas.microsoft.com/office/drawing/2014/main" val="2128888579"/>
                    </a:ext>
                  </a:extLst>
                </a:gridCol>
                <a:gridCol w="7311181">
                  <a:extLst>
                    <a:ext uri="{9D8B030D-6E8A-4147-A177-3AD203B41FA5}">
                      <a16:colId xmlns:a16="http://schemas.microsoft.com/office/drawing/2014/main" val="3334885406"/>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311002">
                <a:tc>
                  <a:txBody>
                    <a:bodyPr/>
                    <a:lstStyle/>
                    <a:p>
                      <a:pPr algn="l"/>
                      <a:r>
                        <a:rPr lang="en-US" sz="1100" dirty="0">
                          <a:latin typeface="Aptos" panose="020B0004020202020204" pitchFamily="34" charset="0"/>
                        </a:rPr>
                        <a:t>0</a:t>
                      </a:r>
                    </a:p>
                  </a:txBody>
                  <a:tcPr marR="0"/>
                </a:tc>
                <a:tc>
                  <a:txBody>
                    <a:bodyPr/>
                    <a:lstStyle/>
                    <a:p>
                      <a:pPr algn="l"/>
                      <a:r>
                        <a:rPr lang="en-US" sz="1100" dirty="0">
                          <a:latin typeface="Aptos" panose="020B0004020202020204" pitchFamily="34" charset="0"/>
                        </a:rPr>
                        <a:t>Pre-work</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PC, PM, CPM, and Agreement and Contract Admins</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Obtain a proposal for the work authorization.</a:t>
                      </a:r>
                    </a:p>
                  </a:txBody>
                  <a:tcPr/>
                </a:tc>
                <a:extLst>
                  <a:ext uri="{0D108BD9-81ED-4DB2-BD59-A6C34878D82A}">
                    <a16:rowId xmlns:a16="http://schemas.microsoft.com/office/drawing/2014/main" val="1733497861"/>
                  </a:ext>
                </a:extLst>
              </a:tr>
              <a:tr h="671483">
                <a:tc>
                  <a:txBody>
                    <a:bodyPr/>
                    <a:lstStyle/>
                    <a:p>
                      <a:pPr algn="l"/>
                      <a:r>
                        <a:rPr lang="en-US" sz="1100" dirty="0">
                          <a:latin typeface="Aptos" panose="020B0004020202020204" pitchFamily="34" charset="0"/>
                        </a:rPr>
                        <a:t>1</a:t>
                      </a:r>
                    </a:p>
                  </a:txBody>
                  <a:tcPr marR="0"/>
                </a:tc>
                <a:tc>
                  <a:txBody>
                    <a:bodyPr/>
                    <a:lstStyle/>
                    <a:p>
                      <a:pPr algn="l"/>
                      <a:r>
                        <a:rPr lang="en-US" sz="1100" dirty="0">
                          <a:latin typeface="Aptos" panose="020B0004020202020204" pitchFamily="34" charset="0"/>
                        </a:rPr>
                        <a:t>Start Process</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Accounting/BSS, Agreement Admin, Contract Admin, CPM, PC, and PM</a:t>
                      </a:r>
                    </a:p>
                  </a:txBody>
                  <a:tcPr/>
                </a:tc>
                <a:tc>
                  <a:txBody>
                    <a:bodyPr/>
                    <a:lstStyle/>
                    <a:p>
                      <a:pPr marL="0" indent="0" algn="l" defTabSz="914400" rtl="0" eaLnBrk="1" latinLnBrk="0" hangingPunct="1">
                        <a:spcBef>
                          <a:spcPts val="0"/>
                        </a:spcBef>
                        <a:buFont typeface="+mj-lt"/>
                        <a:buNone/>
                      </a:pPr>
                      <a:r>
                        <a:rPr lang="en-US" sz="1100" b="0" kern="1200" dirty="0">
                          <a:solidFill>
                            <a:schemeClr val="dk1"/>
                          </a:solidFill>
                          <a:latin typeface="Aptos" panose="020B0004020202020204" pitchFamily="34" charset="0"/>
                          <a:ea typeface="+mn-ea"/>
                          <a:cs typeface="+mn-cs"/>
                        </a:rPr>
                        <a:t>Complete the required fields and add any additional information you may have:</a:t>
                      </a:r>
                    </a:p>
                    <a:p>
                      <a:pPr marL="228600" indent="-228600" algn="l" defTabSz="914400" rtl="0" eaLnBrk="1" latinLnBrk="0" hangingPunct="1">
                        <a:spcBef>
                          <a:spcPts val="0"/>
                        </a:spcBef>
                        <a:buFont typeface="+mj-lt"/>
                        <a:buAutoNum type="arabicPeriod"/>
                      </a:pPr>
                      <a:r>
                        <a:rPr lang="en-US" sz="1100" b="0" kern="1200" dirty="0">
                          <a:solidFill>
                            <a:schemeClr val="dk1"/>
                          </a:solidFill>
                          <a:latin typeface="Aptos" panose="020B0004020202020204" pitchFamily="34" charset="0"/>
                          <a:ea typeface="+mn-ea"/>
                          <a:cs typeface="+mn-cs"/>
                        </a:rPr>
                        <a:t>Commitment Details</a:t>
                      </a:r>
                      <a:endParaRPr lang="en-US" sz="1100" b="0" i="0" kern="1200" dirty="0">
                        <a:solidFill>
                          <a:schemeClr val="dk1"/>
                        </a:solidFill>
                        <a:latin typeface="Aptos" panose="020B0004020202020204" pitchFamily="34" charset="0"/>
                        <a:ea typeface="+mn-ea"/>
                        <a:cs typeface="+mn-cs"/>
                      </a:endParaRPr>
                    </a:p>
                    <a:p>
                      <a:pPr marL="228600" indent="-228600" algn="l" defTabSz="914400" rtl="0" eaLnBrk="1" latinLnBrk="0" hangingPunct="1">
                        <a:spcBef>
                          <a:spcPts val="0"/>
                        </a:spcBef>
                        <a:buFont typeface="+mj-lt"/>
                        <a:buAutoNum type="arabicPeriod"/>
                      </a:pPr>
                      <a:r>
                        <a:rPr lang="en-US" sz="1100" b="0" kern="1200" dirty="0">
                          <a:solidFill>
                            <a:schemeClr val="dk1"/>
                          </a:solidFill>
                          <a:latin typeface="Aptos" panose="020B0004020202020204" pitchFamily="34" charset="0"/>
                          <a:ea typeface="+mn-ea"/>
                          <a:cs typeface="+mn-cs"/>
                        </a:rPr>
                        <a:t>Commitment Others </a:t>
                      </a:r>
                    </a:p>
                    <a:p>
                      <a:pPr marL="228600" indent="-228600" algn="l" defTabSz="914400" rtl="0" eaLnBrk="1" latinLnBrk="0" hangingPunct="1">
                        <a:spcBef>
                          <a:spcPts val="0"/>
                        </a:spcBef>
                        <a:buFont typeface="+mj-lt"/>
                        <a:buAutoNum type="arabicPeriod"/>
                      </a:pPr>
                      <a:r>
                        <a:rPr lang="en-US" sz="1100" b="0" kern="1200" dirty="0">
                          <a:solidFill>
                            <a:schemeClr val="dk1"/>
                          </a:solidFill>
                          <a:latin typeface="Aptos" panose="020B0004020202020204" pitchFamily="34" charset="0"/>
                          <a:ea typeface="+mn-ea"/>
                          <a:cs typeface="+mn-cs"/>
                        </a:rPr>
                        <a:t>Commitment Custom Fields </a:t>
                      </a:r>
                    </a:p>
                    <a:p>
                      <a:pPr marL="228600" lvl="0" indent="-228600" algn="l" defTabSz="914400" rtl="0" eaLnBrk="1" latinLnBrk="0" hangingPunct="1">
                        <a:spcBef>
                          <a:spcPts val="0"/>
                        </a:spcBef>
                        <a:buFont typeface="+mj-lt"/>
                        <a:buAutoNum type="arabicPeriod"/>
                      </a:pPr>
                      <a:r>
                        <a:rPr lang="en-US" sz="1100" b="0" kern="1200" dirty="0">
                          <a:solidFill>
                            <a:schemeClr val="dk1"/>
                          </a:solidFill>
                          <a:latin typeface="Aptos" panose="020B0004020202020204" pitchFamily="34" charset="0"/>
                          <a:ea typeface="+mn-ea"/>
                          <a:cs typeface="+mn-cs"/>
                        </a:rPr>
                        <a:t>Commitment Items</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Using the </a:t>
                      </a:r>
                      <a:r>
                        <a:rPr lang="en-US" sz="1100" b="1" kern="1200" dirty="0">
                          <a:solidFill>
                            <a:schemeClr val="dk1"/>
                          </a:solidFill>
                          <a:latin typeface="Aptos" panose="020B0004020202020204" pitchFamily="34" charset="0"/>
                          <a:ea typeface="+mn-ea"/>
                          <a:cs typeface="+mn-cs"/>
                        </a:rPr>
                        <a:t>Add New Commitment Item </a:t>
                      </a:r>
                      <a:r>
                        <a:rPr lang="en-US" sz="1100" kern="1200" dirty="0">
                          <a:solidFill>
                            <a:schemeClr val="dk1"/>
                          </a:solidFill>
                          <a:latin typeface="Aptos" panose="020B0004020202020204" pitchFamily="34" charset="0"/>
                          <a:ea typeface="+mn-ea"/>
                          <a:cs typeface="+mn-cs"/>
                        </a:rPr>
                        <a:t>– add necessary PCS line items and attach the proposal.</a:t>
                      </a:r>
                    </a:p>
                    <a:p>
                      <a:pPr marL="228600" indent="-228600" algn="l" defTabSz="914400" rtl="0" eaLnBrk="1" latinLnBrk="0" hangingPunct="1">
                        <a:spcBef>
                          <a:spcPts val="0"/>
                        </a:spcBef>
                        <a:buFont typeface="+mj-lt"/>
                        <a:buAutoNum type="arabicPeriod"/>
                      </a:pPr>
                      <a:r>
                        <a:rPr lang="en-US" sz="1100" b="0" kern="1200" dirty="0">
                          <a:solidFill>
                            <a:schemeClr val="dk1"/>
                          </a:solidFill>
                          <a:latin typeface="Aptos" panose="020B0004020202020204" pitchFamily="34" charset="0"/>
                          <a:ea typeface="+mn-ea"/>
                          <a:cs typeface="+mn-cs"/>
                        </a:rPr>
                        <a:t>Master Construction Work Authorization Fields</a:t>
                      </a:r>
                      <a:r>
                        <a:rPr lang="en-US" sz="1100" kern="1200" dirty="0">
                          <a:solidFill>
                            <a:schemeClr val="dk1"/>
                          </a:solidFill>
                          <a:latin typeface="Aptos" panose="020B0004020202020204" pitchFamily="34" charset="0"/>
                          <a:ea typeface="+mn-ea"/>
                          <a:cs typeface="+mn-cs"/>
                        </a:rPr>
                        <a:t> </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Company Information</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Exhibit B – Unit Price Hourly Rates</a:t>
                      </a:r>
                    </a:p>
                    <a:p>
                      <a:pPr marL="228600" indent="-228600" algn="l" defTabSz="914400" rtl="0" eaLnBrk="1" latinLnBrk="0" hangingPunct="1">
                        <a:spcBef>
                          <a:spcPts val="0"/>
                        </a:spcBef>
                        <a:buFont typeface="+mj-lt"/>
                        <a:buAutoNum type="arabicPeriod"/>
                      </a:pPr>
                      <a:r>
                        <a:rPr lang="en-US" sz="1100" kern="1200" dirty="0">
                          <a:solidFill>
                            <a:schemeClr val="dk1"/>
                          </a:solidFill>
                          <a:latin typeface="Aptos" panose="020B0004020202020204" pitchFamily="34" charset="0"/>
                          <a:ea typeface="+mn-ea"/>
                          <a:cs typeface="+mn-cs"/>
                        </a:rPr>
                        <a:t>Supplier Diversity Participation</a:t>
                      </a:r>
                    </a:p>
                    <a:p>
                      <a:pPr marL="228600" indent="-228600" algn="l" defTabSz="914400" rtl="0" eaLnBrk="1" latinLnBrk="0" hangingPunct="1">
                        <a:spcBef>
                          <a:spcPts val="0"/>
                        </a:spcBef>
                        <a:buFont typeface="+mj-lt"/>
                        <a:buAutoNum type="arabicPeriod"/>
                      </a:pPr>
                      <a:endParaRPr lang="en-US" sz="1100" kern="1200" dirty="0">
                        <a:solidFill>
                          <a:schemeClr val="dk1"/>
                        </a:solidFill>
                        <a:latin typeface="Aptos" panose="020B0004020202020204" pitchFamily="34" charset="0"/>
                        <a:ea typeface="+mn-ea"/>
                        <a:cs typeface="+mn-cs"/>
                      </a:endParaRPr>
                    </a:p>
                    <a:p>
                      <a:pPr marL="0" indent="0" algn="l" defTabSz="914400" rtl="0" eaLnBrk="1" latinLnBrk="0" hangingPunct="1">
                        <a:spcBef>
                          <a:spcPts val="0"/>
                        </a:spcBef>
                        <a:buFont typeface="+mj-lt"/>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“Submit”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“Save Draft” </a:t>
                      </a:r>
                      <a:r>
                        <a:rPr lang="en-US" sz="1100" kern="1200" dirty="0">
                          <a:solidFill>
                            <a:schemeClr val="dk1"/>
                          </a:solidFill>
                          <a:latin typeface="Aptos" panose="020B0004020202020204" pitchFamily="34" charset="0"/>
                          <a:ea typeface="+mn-ea"/>
                          <a:cs typeface="+mn-cs"/>
                        </a:rPr>
                        <a:t>to complete later.</a:t>
                      </a:r>
                    </a:p>
                  </a:txBody>
                  <a:tcPr/>
                </a:tc>
                <a:extLst>
                  <a:ext uri="{0D108BD9-81ED-4DB2-BD59-A6C34878D82A}">
                    <a16:rowId xmlns:a16="http://schemas.microsoft.com/office/drawing/2014/main" val="3233758809"/>
                  </a:ext>
                </a:extLst>
              </a:tr>
              <a:tr h="443896">
                <a:tc>
                  <a:txBody>
                    <a:bodyPr/>
                    <a:lstStyle/>
                    <a:p>
                      <a:pPr algn="l"/>
                      <a:r>
                        <a:rPr lang="en-US" sz="1100" dirty="0">
                          <a:latin typeface="Aptos" panose="020B0004020202020204" pitchFamily="34" charset="0"/>
                        </a:rPr>
                        <a:t>2</a:t>
                      </a:r>
                    </a:p>
                  </a:txBody>
                  <a:tcPr marR="0"/>
                </a:tc>
                <a:tc>
                  <a:txBody>
                    <a:bodyPr/>
                    <a:lstStyle/>
                    <a:p>
                      <a:pPr algn="l"/>
                      <a:r>
                        <a:rPr lang="en-US" sz="1100" dirty="0">
                          <a:latin typeface="Aptos" panose="020B0004020202020204" pitchFamily="34" charset="0"/>
                        </a:rPr>
                        <a:t>Amount Null?</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“True” </a:t>
                      </a:r>
                      <a:r>
                        <a:rPr lang="en-US" sz="1100" kern="1200" dirty="0">
                          <a:solidFill>
                            <a:schemeClr val="dk1"/>
                          </a:solidFill>
                          <a:latin typeface="Aptos" panose="020B0004020202020204" pitchFamily="34" charset="0"/>
                          <a:ea typeface="+mn-ea"/>
                          <a:cs typeface="+mn-cs"/>
                        </a:rPr>
                        <a:t>will route to Needs Commitment Line Item step and route to Initiator to add.</a:t>
                      </a:r>
                    </a:p>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“False” </a:t>
                      </a:r>
                      <a:r>
                        <a:rPr lang="en-US" sz="1100" kern="1200" dirty="0">
                          <a:solidFill>
                            <a:schemeClr val="dk1"/>
                          </a:solidFill>
                          <a:latin typeface="Aptos" panose="020B0004020202020204" pitchFamily="34" charset="0"/>
                          <a:ea typeface="+mn-ea"/>
                          <a:cs typeface="+mn-cs"/>
                        </a:rPr>
                        <a:t>will route to conditional </a:t>
                      </a:r>
                      <a:r>
                        <a:rPr lang="en-US" sz="1100" b="1" kern="1200" dirty="0">
                          <a:solidFill>
                            <a:schemeClr val="dk1"/>
                          </a:solidFill>
                          <a:latin typeface="Aptos" panose="020B0004020202020204" pitchFamily="34" charset="0"/>
                          <a:ea typeface="+mn-ea"/>
                          <a:cs typeface="+mn-cs"/>
                        </a:rPr>
                        <a:t>MU? </a:t>
                      </a:r>
                    </a:p>
                  </a:txBody>
                  <a:tcPr/>
                </a:tc>
                <a:extLst>
                  <a:ext uri="{0D108BD9-81ED-4DB2-BD59-A6C34878D82A}">
                    <a16:rowId xmlns:a16="http://schemas.microsoft.com/office/drawing/2014/main" val="4013942708"/>
                  </a:ext>
                </a:extLst>
              </a:tr>
              <a:tr h="462522">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MU?</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“True” </a:t>
                      </a:r>
                      <a:r>
                        <a:rPr lang="en-US" sz="1100" kern="1200" dirty="0">
                          <a:solidFill>
                            <a:schemeClr val="dk1"/>
                          </a:solidFill>
                          <a:latin typeface="Aptos" panose="020B0004020202020204" pitchFamily="34" charset="0"/>
                          <a:ea typeface="+mn-ea"/>
                          <a:cs typeface="+mn-cs"/>
                        </a:rPr>
                        <a:t>will route to conditional </a:t>
                      </a:r>
                      <a:r>
                        <a:rPr lang="en-US" sz="1100" b="1" kern="1200" dirty="0">
                          <a:solidFill>
                            <a:schemeClr val="dk1"/>
                          </a:solidFill>
                          <a:latin typeface="Aptos" panose="020B0004020202020204" pitchFamily="34" charset="0"/>
                          <a:ea typeface="+mn-ea"/>
                          <a:cs typeface="+mn-cs"/>
                        </a:rPr>
                        <a:t>WA Type = Agreement? </a:t>
                      </a:r>
                      <a:r>
                        <a:rPr lang="en-US" sz="1100" kern="1200" dirty="0">
                          <a:solidFill>
                            <a:schemeClr val="dk1"/>
                          </a:solidFill>
                          <a:latin typeface="Aptos" panose="020B0004020202020204" pitchFamily="34" charset="0"/>
                          <a:ea typeface="+mn-ea"/>
                          <a:cs typeface="+mn-cs"/>
                        </a:rPr>
                        <a:t>(For MU Campus WA’s)</a:t>
                      </a:r>
                    </a:p>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“False” </a:t>
                      </a:r>
                      <a:r>
                        <a:rPr lang="en-US" sz="1100" kern="1200" dirty="0">
                          <a:solidFill>
                            <a:schemeClr val="dk1"/>
                          </a:solidFill>
                          <a:latin typeface="Aptos" panose="020B0004020202020204" pitchFamily="34" charset="0"/>
                          <a:ea typeface="+mn-ea"/>
                          <a:cs typeface="+mn-cs"/>
                        </a:rPr>
                        <a:t>will route to conditional </a:t>
                      </a:r>
                      <a:r>
                        <a:rPr lang="en-US" sz="1100" b="1" kern="1200" dirty="0">
                          <a:solidFill>
                            <a:schemeClr val="dk1"/>
                          </a:solidFill>
                          <a:latin typeface="Aptos" panose="020B0004020202020204" pitchFamily="34" charset="0"/>
                          <a:ea typeface="+mn-ea"/>
                          <a:cs typeface="+mn-cs"/>
                        </a:rPr>
                        <a:t>Small MCA WA </a:t>
                      </a:r>
                      <a:r>
                        <a:rPr lang="en-US" sz="1100" kern="1200" dirty="0">
                          <a:solidFill>
                            <a:schemeClr val="dk1"/>
                          </a:solidFill>
                          <a:latin typeface="Aptos" panose="020B0004020202020204" pitchFamily="34" charset="0"/>
                          <a:ea typeface="+mn-ea"/>
                          <a:cs typeface="+mn-cs"/>
                        </a:rPr>
                        <a:t>(For all other Campuses)</a:t>
                      </a:r>
                    </a:p>
                  </a:txBody>
                  <a:tcPr/>
                </a:tc>
                <a:extLst>
                  <a:ext uri="{0D108BD9-81ED-4DB2-BD59-A6C34878D82A}">
                    <a16:rowId xmlns:a16="http://schemas.microsoft.com/office/drawing/2014/main" val="2836270486"/>
                  </a:ext>
                </a:extLst>
              </a:tr>
              <a:tr h="462522">
                <a:tc>
                  <a:txBody>
                    <a:bodyPr/>
                    <a:lstStyle/>
                    <a:p>
                      <a:pPr algn="l"/>
                      <a:r>
                        <a:rPr lang="en-US" sz="1100" dirty="0">
                          <a:latin typeface="Aptos" panose="020B0004020202020204" pitchFamily="34" charset="0"/>
                        </a:rPr>
                        <a:t>3</a:t>
                      </a:r>
                    </a:p>
                  </a:txBody>
                  <a:tcPr marR="0"/>
                </a:tc>
                <a:tc>
                  <a:txBody>
                    <a:bodyPr/>
                    <a:lstStyle/>
                    <a:p>
                      <a:pPr algn="l"/>
                      <a:r>
                        <a:rPr lang="en-US" sz="1100" dirty="0">
                          <a:latin typeface="Aptos" panose="020B0004020202020204" pitchFamily="34" charset="0"/>
                        </a:rPr>
                        <a:t>Small MCA Work Authorization? </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Conditional</a:t>
                      </a:r>
                    </a:p>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“True” </a:t>
                      </a:r>
                      <a:r>
                        <a:rPr lang="en-US" sz="1100" kern="1200" dirty="0">
                          <a:solidFill>
                            <a:schemeClr val="dk1"/>
                          </a:solidFill>
                          <a:latin typeface="Aptos" panose="020B0004020202020204" pitchFamily="34" charset="0"/>
                          <a:ea typeface="+mn-ea"/>
                          <a:cs typeface="+mn-cs"/>
                        </a:rPr>
                        <a:t>will send to Small MCA WA MM (Master Construction Agreement Work Authorization Mail Merge) </a:t>
                      </a:r>
                    </a:p>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“False” </a:t>
                      </a:r>
                      <a:r>
                        <a:rPr lang="en-US" sz="1100" kern="1200" dirty="0">
                          <a:solidFill>
                            <a:schemeClr val="dk1"/>
                          </a:solidFill>
                          <a:latin typeface="Aptos" panose="020B0004020202020204" pitchFamily="34" charset="0"/>
                          <a:ea typeface="+mn-ea"/>
                          <a:cs typeface="+mn-cs"/>
                        </a:rPr>
                        <a:t>will send to Conditional step </a:t>
                      </a:r>
                      <a:r>
                        <a:rPr lang="en-US" sz="1100" b="1" kern="1200" dirty="0">
                          <a:solidFill>
                            <a:schemeClr val="dk1"/>
                          </a:solidFill>
                          <a:latin typeface="Aptos" panose="020B0004020202020204" pitchFamily="34" charset="0"/>
                          <a:ea typeface="+mn-ea"/>
                          <a:cs typeface="+mn-cs"/>
                        </a:rPr>
                        <a:t>Design?</a:t>
                      </a:r>
                    </a:p>
                  </a:txBody>
                  <a:tcPr/>
                </a:tc>
                <a:extLst>
                  <a:ext uri="{0D108BD9-81ED-4DB2-BD59-A6C34878D82A}">
                    <a16:rowId xmlns:a16="http://schemas.microsoft.com/office/drawing/2014/main" val="2970510572"/>
                  </a:ext>
                </a:extLst>
              </a:tr>
              <a:tr h="260956">
                <a:tc>
                  <a:txBody>
                    <a:bodyPr/>
                    <a:lstStyle/>
                    <a:p>
                      <a:pPr algn="l"/>
                      <a:r>
                        <a:rPr lang="en-US" sz="1100" dirty="0">
                          <a:latin typeface="Aptos" panose="020B0004020202020204" pitchFamily="34" charset="0"/>
                        </a:rPr>
                        <a:t>4</a:t>
                      </a:r>
                    </a:p>
                  </a:txBody>
                  <a:tcPr marR="0"/>
                </a:tc>
                <a:tc>
                  <a:txBody>
                    <a:bodyPr/>
                    <a:lstStyle/>
                    <a:p>
                      <a:pPr algn="l"/>
                      <a:r>
                        <a:rPr lang="en-US" sz="1100" dirty="0">
                          <a:latin typeface="Aptos" panose="020B0004020202020204" pitchFamily="34" charset="0"/>
                        </a:rPr>
                        <a:t>Small MCA MM</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Automated</a:t>
                      </a:r>
                    </a:p>
                  </a:txBody>
                  <a:tcPr/>
                </a:tc>
                <a:tc>
                  <a:txBody>
                    <a:bodyPr/>
                    <a:lstStyle/>
                    <a:p>
                      <a:pPr marL="0" indent="0" algn="l" defTabSz="914400" rtl="0" eaLnBrk="1" latinLnBrk="0" hangingPunct="1">
                        <a:spcBef>
                          <a:spcPts val="0"/>
                        </a:spcBef>
                        <a:buFont typeface="+mj-lt"/>
                        <a:buNone/>
                      </a:pPr>
                      <a:r>
                        <a:rPr lang="en-US" sz="1100" kern="1200" dirty="0">
                          <a:solidFill>
                            <a:schemeClr val="dk1"/>
                          </a:solidFill>
                          <a:latin typeface="Aptos" panose="020B0004020202020204" pitchFamily="34" charset="0"/>
                          <a:ea typeface="+mn-ea"/>
                          <a:cs typeface="+mn-cs"/>
                        </a:rPr>
                        <a:t>Merge process data with Small MCA WA template and route to PM Review step. </a:t>
                      </a:r>
                    </a:p>
                  </a:txBody>
                  <a:tcPr/>
                </a:tc>
                <a:extLst>
                  <a:ext uri="{0D108BD9-81ED-4DB2-BD59-A6C34878D82A}">
                    <a16:rowId xmlns:a16="http://schemas.microsoft.com/office/drawing/2014/main" val="920417347"/>
                  </a:ext>
                </a:extLst>
              </a:tr>
              <a:tr h="260956">
                <a:tc>
                  <a:txBody>
                    <a:bodyPr/>
                    <a:lstStyle/>
                    <a:p>
                      <a:pPr algn="l"/>
                      <a:r>
                        <a:rPr lang="en-US" sz="1100" dirty="0">
                          <a:latin typeface="Aptos" panose="020B0004020202020204" pitchFamily="34" charset="0"/>
                        </a:rPr>
                        <a:t>5</a:t>
                      </a:r>
                    </a:p>
                  </a:txBody>
                  <a:tcPr marR="0"/>
                </a:tc>
                <a:tc>
                  <a:txBody>
                    <a:bodyPr/>
                    <a:lstStyle/>
                    <a:p>
                      <a:pPr algn="l"/>
                      <a:r>
                        <a:rPr lang="en-US" sz="1100" dirty="0">
                          <a:latin typeface="Aptos" panose="020B0004020202020204" pitchFamily="34" charset="0"/>
                        </a:rPr>
                        <a:t>Design?</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“True” </a:t>
                      </a:r>
                      <a:r>
                        <a:rPr lang="en-US" sz="1100" kern="1200" dirty="0">
                          <a:solidFill>
                            <a:schemeClr val="dk1"/>
                          </a:solidFill>
                          <a:latin typeface="Aptos" panose="020B0004020202020204" pitchFamily="34" charset="0"/>
                          <a:ea typeface="+mn-ea"/>
                          <a:cs typeface="+mn-cs"/>
                        </a:rPr>
                        <a:t>will route to WA Mail Merge – Design</a:t>
                      </a:r>
                    </a:p>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“False” </a:t>
                      </a:r>
                      <a:r>
                        <a:rPr lang="en-US" sz="1100" kern="1200" dirty="0">
                          <a:solidFill>
                            <a:schemeClr val="dk1"/>
                          </a:solidFill>
                          <a:latin typeface="Aptos" panose="020B0004020202020204" pitchFamily="34" charset="0"/>
                          <a:ea typeface="+mn-ea"/>
                          <a:cs typeface="+mn-cs"/>
                        </a:rPr>
                        <a:t>will route to WA Mail Merge – Construction </a:t>
                      </a:r>
                    </a:p>
                  </a:txBody>
                  <a:tcPr/>
                </a:tc>
                <a:extLst>
                  <a:ext uri="{0D108BD9-81ED-4DB2-BD59-A6C34878D82A}">
                    <a16:rowId xmlns:a16="http://schemas.microsoft.com/office/drawing/2014/main" val="2822267243"/>
                  </a:ext>
                </a:extLst>
              </a:tr>
            </a:tbl>
          </a:graphicData>
        </a:graphic>
      </p:graphicFrame>
      <p:sp>
        <p:nvSpPr>
          <p:cNvPr id="5" name="Content Placeholder 9">
            <a:extLst>
              <a:ext uri="{FF2B5EF4-FFF2-40B4-BE49-F238E27FC236}">
                <a16:creationId xmlns:a16="http://schemas.microsoft.com/office/drawing/2014/main" id="{EF8A131E-6A8B-4CA2-4086-1AA3010AA9C3}"/>
              </a:ext>
            </a:extLst>
          </p:cNvPr>
          <p:cNvSpPr txBox="1">
            <a:spLocks/>
          </p:cNvSpPr>
          <p:nvPr/>
        </p:nvSpPr>
        <p:spPr>
          <a:xfrm>
            <a:off x="8081450" y="2401445"/>
            <a:ext cx="2840343" cy="4462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100" b="1" i="1" dirty="0">
                <a:solidFill>
                  <a:schemeClr val="accent1">
                    <a:lumMod val="50000"/>
                  </a:schemeClr>
                </a:solidFill>
                <a:highlight>
                  <a:srgbClr val="FFFF00"/>
                </a:highlight>
                <a:latin typeface="Aptos" panose="020B0004020202020204" pitchFamily="34" charset="0"/>
              </a:rPr>
              <a:t>Note: </a:t>
            </a:r>
            <a:r>
              <a:rPr lang="en-US" sz="1100" i="1" dirty="0">
                <a:solidFill>
                  <a:schemeClr val="accent1">
                    <a:lumMod val="50000"/>
                  </a:schemeClr>
                </a:solidFill>
                <a:highlight>
                  <a:srgbClr val="FFFF00"/>
                </a:highlight>
                <a:latin typeface="Aptos" panose="020B0004020202020204" pitchFamily="34" charset="0"/>
              </a:rPr>
              <a:t>Complete using information from the proposal</a:t>
            </a:r>
            <a:r>
              <a:rPr lang="en-US" sz="1200" i="1" dirty="0">
                <a:solidFill>
                  <a:schemeClr val="accent1">
                    <a:lumMod val="50000"/>
                  </a:schemeClr>
                </a:solidFill>
                <a:highlight>
                  <a:srgbClr val="FFFF00"/>
                </a:highlight>
                <a:latin typeface="Aptos" panose="020B0004020202020204" pitchFamily="34" charset="0"/>
              </a:rPr>
              <a:t>. </a:t>
            </a:r>
            <a:endParaRPr lang="en-US" sz="1200" i="1"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1200" i="1" dirty="0">
              <a:solidFill>
                <a:schemeClr val="accent1">
                  <a:lumMod val="50000"/>
                </a:schemeClr>
              </a:solidFill>
              <a:latin typeface="Aptos" panose="020B0004020202020204" pitchFamily="34" charset="0"/>
            </a:endParaRPr>
          </a:p>
        </p:txBody>
      </p:sp>
      <p:sp>
        <p:nvSpPr>
          <p:cNvPr id="3" name="Content Placeholder 9">
            <a:extLst>
              <a:ext uri="{FF2B5EF4-FFF2-40B4-BE49-F238E27FC236}">
                <a16:creationId xmlns:a16="http://schemas.microsoft.com/office/drawing/2014/main" id="{124C1261-ACD1-FA8E-AAFA-843681FFC57C}"/>
              </a:ext>
            </a:extLst>
          </p:cNvPr>
          <p:cNvSpPr txBox="1">
            <a:spLocks/>
          </p:cNvSpPr>
          <p:nvPr/>
        </p:nvSpPr>
        <p:spPr>
          <a:xfrm>
            <a:off x="8491352" y="5746422"/>
            <a:ext cx="2881252" cy="4462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100" b="1" i="1" dirty="0">
                <a:solidFill>
                  <a:schemeClr val="accent1">
                    <a:lumMod val="50000"/>
                  </a:schemeClr>
                </a:solidFill>
                <a:highlight>
                  <a:srgbClr val="FFFF00"/>
                </a:highlight>
                <a:latin typeface="Aptos" panose="020B0004020202020204" pitchFamily="34" charset="0"/>
              </a:rPr>
              <a:t>Note: </a:t>
            </a:r>
            <a:r>
              <a:rPr lang="en-US" sz="1100" i="1" dirty="0">
                <a:solidFill>
                  <a:schemeClr val="accent1">
                    <a:lumMod val="50000"/>
                  </a:schemeClr>
                </a:solidFill>
                <a:highlight>
                  <a:srgbClr val="FFFF00"/>
                </a:highlight>
                <a:latin typeface="Aptos" panose="020B0004020202020204" pitchFamily="34" charset="0"/>
              </a:rPr>
              <a:t>This condition is based on the Work Authorization Type. </a:t>
            </a:r>
            <a:endParaRPr lang="en-US" sz="1100" i="1"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1200" i="1"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351967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10.20 – Work Authorizations (WA)</a:t>
            </a:r>
          </a:p>
        </p:txBody>
      </p:sp>
      <p:graphicFrame>
        <p:nvGraphicFramePr>
          <p:cNvPr id="3" name="Table 2">
            <a:extLst>
              <a:ext uri="{FF2B5EF4-FFF2-40B4-BE49-F238E27FC236}">
                <a16:creationId xmlns:a16="http://schemas.microsoft.com/office/drawing/2014/main" id="{99C47042-EFC7-C921-4D8A-554F0612C302}"/>
              </a:ext>
            </a:extLst>
          </p:cNvPr>
          <p:cNvGraphicFramePr>
            <a:graphicFrameLocks noGrp="1"/>
          </p:cNvGraphicFramePr>
          <p:nvPr>
            <p:extLst>
              <p:ext uri="{D42A27DB-BD31-4B8C-83A1-F6EECF244321}">
                <p14:modId xmlns:p14="http://schemas.microsoft.com/office/powerpoint/2010/main" val="2783273191"/>
              </p:ext>
            </p:extLst>
          </p:nvPr>
        </p:nvGraphicFramePr>
        <p:xfrm>
          <a:off x="271363" y="1072666"/>
          <a:ext cx="11667297" cy="5179676"/>
        </p:xfrm>
        <a:graphic>
          <a:graphicData uri="http://schemas.openxmlformats.org/drawingml/2006/table">
            <a:tbl>
              <a:tblPr firstRow="1" bandRow="1">
                <a:tableStyleId>{5C22544A-7EE6-4342-B048-85BDC9FD1C3A}</a:tableStyleId>
              </a:tblPr>
              <a:tblGrid>
                <a:gridCol w="330317">
                  <a:extLst>
                    <a:ext uri="{9D8B030D-6E8A-4147-A177-3AD203B41FA5}">
                      <a16:colId xmlns:a16="http://schemas.microsoft.com/office/drawing/2014/main" val="3252542080"/>
                    </a:ext>
                  </a:extLst>
                </a:gridCol>
                <a:gridCol w="1662862">
                  <a:extLst>
                    <a:ext uri="{9D8B030D-6E8A-4147-A177-3AD203B41FA5}">
                      <a16:colId xmlns:a16="http://schemas.microsoft.com/office/drawing/2014/main" val="3022515790"/>
                    </a:ext>
                  </a:extLst>
                </a:gridCol>
                <a:gridCol w="1563208">
                  <a:extLst>
                    <a:ext uri="{9D8B030D-6E8A-4147-A177-3AD203B41FA5}">
                      <a16:colId xmlns:a16="http://schemas.microsoft.com/office/drawing/2014/main" val="2128888579"/>
                    </a:ext>
                  </a:extLst>
                </a:gridCol>
                <a:gridCol w="8110910">
                  <a:extLst>
                    <a:ext uri="{9D8B030D-6E8A-4147-A177-3AD203B41FA5}">
                      <a16:colId xmlns:a16="http://schemas.microsoft.com/office/drawing/2014/main" val="3334885406"/>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255279">
                <a:tc>
                  <a:txBody>
                    <a:bodyPr/>
                    <a:lstStyle/>
                    <a:p>
                      <a:pPr algn="l"/>
                      <a:r>
                        <a:rPr lang="en-US" sz="1100" dirty="0">
                          <a:latin typeface="Aptos" panose="020B0004020202020204" pitchFamily="34" charset="0"/>
                        </a:rPr>
                        <a:t>6</a:t>
                      </a:r>
                    </a:p>
                  </a:txBody>
                  <a:tcPr marR="0"/>
                </a:tc>
                <a:tc>
                  <a:txBody>
                    <a:bodyPr/>
                    <a:lstStyle/>
                    <a:p>
                      <a:pPr algn="l"/>
                      <a:r>
                        <a:rPr lang="en-US" sz="1100" dirty="0">
                          <a:latin typeface="Aptos" panose="020B0004020202020204" pitchFamily="34" charset="0"/>
                        </a:rPr>
                        <a:t>WA Mail Merge - Design</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Automated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Merge process data with WA template and route to Accounting/BSS Review step. </a:t>
                      </a:r>
                    </a:p>
                  </a:txBody>
                  <a:tcPr/>
                </a:tc>
                <a:extLst>
                  <a:ext uri="{0D108BD9-81ED-4DB2-BD59-A6C34878D82A}">
                    <a16:rowId xmlns:a16="http://schemas.microsoft.com/office/drawing/2014/main" val="1893757862"/>
                  </a:ext>
                </a:extLst>
              </a:tr>
              <a:tr h="312815">
                <a:tc>
                  <a:txBody>
                    <a:bodyPr/>
                    <a:lstStyle/>
                    <a:p>
                      <a:pPr algn="l"/>
                      <a:r>
                        <a:rPr lang="en-US" sz="1100" dirty="0">
                          <a:latin typeface="Aptos" panose="020B0004020202020204" pitchFamily="34" charset="0"/>
                        </a:rPr>
                        <a:t>7</a:t>
                      </a:r>
                    </a:p>
                  </a:txBody>
                  <a:tcPr marR="0"/>
                </a:tc>
                <a:tc>
                  <a:txBody>
                    <a:bodyPr/>
                    <a:lstStyle/>
                    <a:p>
                      <a:pPr algn="l"/>
                      <a:r>
                        <a:rPr lang="en-US" sz="1100" dirty="0">
                          <a:latin typeface="Aptos" panose="020B0004020202020204" pitchFamily="34" charset="0"/>
                        </a:rPr>
                        <a:t>WA Mail Merge - Construction</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Automated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Merge process data with WA template and route to Accounting/BSS Review step. </a:t>
                      </a:r>
                    </a:p>
                  </a:txBody>
                  <a:tcPr/>
                </a:tc>
                <a:extLst>
                  <a:ext uri="{0D108BD9-81ED-4DB2-BD59-A6C34878D82A}">
                    <a16:rowId xmlns:a16="http://schemas.microsoft.com/office/drawing/2014/main" val="3645729813"/>
                  </a:ext>
                </a:extLst>
              </a:tr>
              <a:tr h="343533">
                <a:tc>
                  <a:txBody>
                    <a:bodyPr/>
                    <a:lstStyle/>
                    <a:p>
                      <a:pPr algn="l"/>
                      <a:r>
                        <a:rPr lang="en-US" sz="1100" dirty="0">
                          <a:latin typeface="Aptos" panose="020B0004020202020204" pitchFamily="34" charset="0"/>
                        </a:rPr>
                        <a:t>8</a:t>
                      </a:r>
                    </a:p>
                  </a:txBody>
                  <a:tcPr marR="0"/>
                </a:tc>
                <a:tc>
                  <a:txBody>
                    <a:bodyPr/>
                    <a:lstStyle/>
                    <a:p>
                      <a:pPr algn="l"/>
                      <a:r>
                        <a:rPr lang="en-US" sz="1100" dirty="0">
                          <a:latin typeface="Aptos" panose="020B0004020202020204" pitchFamily="34" charset="0"/>
                        </a:rPr>
                        <a:t>Accounting/BSS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Accounting/BSS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Review the mail merged document, attached proposal, comments to ensure the data for the work authorization is accurate. Review project MoCode(s) - add or correct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 </a:t>
                      </a: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2415548527"/>
                  </a:ext>
                </a:extLst>
              </a:tr>
              <a:tr h="343533">
                <a:tc>
                  <a:txBody>
                    <a:bodyPr/>
                    <a:lstStyle/>
                    <a:p>
                      <a:pPr algn="l"/>
                      <a:r>
                        <a:rPr lang="en-US" sz="1100" dirty="0">
                          <a:latin typeface="Aptos" panose="020B0004020202020204" pitchFamily="34" charset="0"/>
                        </a:rPr>
                        <a:t>9</a:t>
                      </a:r>
                    </a:p>
                  </a:txBody>
                  <a:tcPr marR="0"/>
                </a:tc>
                <a:tc>
                  <a:txBody>
                    <a:bodyPr/>
                    <a:lstStyle/>
                    <a:p>
                      <a:pPr algn="l"/>
                      <a:r>
                        <a:rPr lang="en-US" sz="1100" dirty="0">
                          <a:latin typeface="Aptos" panose="020B0004020202020204" pitchFamily="34" charset="0"/>
                        </a:rPr>
                        <a:t>Director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Director</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Review the mail merged document, attached proposal and comments to ensure the work authorization is accurate.</a:t>
                      </a:r>
                    </a:p>
                    <a:p>
                      <a:pPr marL="0" indent="0" algn="l" defTabSz="914400" rtl="0" eaLnBrk="1" latinLnBrk="0" hangingPunct="1">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(MU)” </a:t>
                      </a:r>
                      <a:r>
                        <a:rPr lang="en-US" sz="1100" b="0" kern="1200" dirty="0">
                          <a:solidFill>
                            <a:schemeClr val="dk1"/>
                          </a:solidFill>
                          <a:latin typeface="Aptos" panose="020B0004020202020204" pitchFamily="34" charset="0"/>
                          <a:ea typeface="+mn-ea"/>
                          <a:cs typeface="+mn-cs"/>
                        </a:rPr>
                        <a:t>will apply electronic signature to work authorization and will send to Contract Admin: Routing step to prepare for vendor signature. All other campuses – </a:t>
                      </a:r>
                      <a:r>
                        <a:rPr lang="en-US" sz="1100" b="0" u="sng" kern="1200" dirty="0">
                          <a:solidFill>
                            <a:schemeClr val="dk1"/>
                          </a:solidFill>
                          <a:latin typeface="Aptos" panose="020B0004020202020204" pitchFamily="34" charset="0"/>
                          <a:ea typeface="+mn-ea"/>
                          <a:cs typeface="+mn-cs"/>
                        </a:rPr>
                        <a:t>Take Action</a:t>
                      </a:r>
                      <a:r>
                        <a:rPr lang="en-US" sz="1100" b="0" kern="1200" dirty="0">
                          <a:solidFill>
                            <a:schemeClr val="dk1"/>
                          </a:solidFill>
                          <a:latin typeface="Aptos" panose="020B0004020202020204" pitchFamily="34" charset="0"/>
                          <a:ea typeface="+mn-ea"/>
                          <a:cs typeface="+mn-cs"/>
                        </a:rPr>
                        <a:t>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for all campuses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3535200844"/>
                  </a:ext>
                </a:extLst>
              </a:tr>
              <a:tr h="198291">
                <a:tc>
                  <a:txBody>
                    <a:bodyPr/>
                    <a:lstStyle/>
                    <a:p>
                      <a:pPr algn="l"/>
                      <a:r>
                        <a:rPr lang="en-US" sz="1100" dirty="0">
                          <a:latin typeface="Aptos" panose="020B0004020202020204" pitchFamily="34" charset="0"/>
                        </a:rPr>
                        <a:t>10</a:t>
                      </a:r>
                    </a:p>
                  </a:txBody>
                  <a:tcPr marR="0"/>
                </a:tc>
                <a:tc>
                  <a:txBody>
                    <a:bodyPr/>
                    <a:lstStyle/>
                    <a:p>
                      <a:pPr algn="l"/>
                      <a:r>
                        <a:rPr lang="en-US" sz="1100" dirty="0">
                          <a:latin typeface="Aptos" panose="020B0004020202020204" pitchFamily="34" charset="0"/>
                        </a:rPr>
                        <a:t>Campus Contracting Officer</a:t>
                      </a:r>
                      <a:endParaRPr lang="en-US" sz="1100" i="1" dirty="0">
                        <a:latin typeface="Aptos" panose="020B0004020202020204" pitchFamily="34" charset="0"/>
                      </a:endParaRPr>
                    </a:p>
                  </a:txBody>
                  <a:tcPr marR="0"/>
                </a:tc>
                <a:tc>
                  <a:txBody>
                    <a:bodyPr/>
                    <a:lstStyle/>
                    <a:p>
                      <a:pPr algn="l"/>
                      <a:r>
                        <a:rPr lang="en-US" sz="1100" dirty="0">
                          <a:latin typeface="Aptos" panose="020B0004020202020204" pitchFamily="34" charset="0"/>
                        </a:rPr>
                        <a:t>Campus Contracting Officer</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Review the mail merged document, attached proposal and comments to ensure the work authorization is accurate.</a:t>
                      </a:r>
                    </a:p>
                    <a:p>
                      <a:pPr marL="0" indent="0" algn="l" defTabSz="914400" rtl="0" eaLnBrk="1" latinLnBrk="0" hangingPunct="1">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3575054885"/>
                  </a:ext>
                </a:extLst>
              </a:tr>
              <a:tr h="463529">
                <a:tc>
                  <a:txBody>
                    <a:bodyPr/>
                    <a:lstStyle/>
                    <a:p>
                      <a:pPr algn="l"/>
                      <a:r>
                        <a:rPr lang="en-US" sz="1100" dirty="0">
                          <a:latin typeface="Aptos" panose="020B0004020202020204" pitchFamily="34" charset="0"/>
                        </a:rPr>
                        <a:t>12</a:t>
                      </a:r>
                    </a:p>
                  </a:txBody>
                  <a:tcPr marR="0"/>
                </a:tc>
                <a:tc>
                  <a:txBody>
                    <a:bodyPr/>
                    <a:lstStyle/>
                    <a:p>
                      <a:pPr algn="l"/>
                      <a:r>
                        <a:rPr lang="en-US" sz="1100" dirty="0">
                          <a:latin typeface="Aptos" panose="020B0004020202020204" pitchFamily="34" charset="0"/>
                        </a:rPr>
                        <a:t>Contract Admin: Routing</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Agreement or Contract Administrator</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DocuSign preparation for vendor execution.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“Inside eBuilder” </a:t>
                      </a:r>
                      <a:r>
                        <a:rPr lang="en-US" sz="1100" kern="1200" dirty="0">
                          <a:solidFill>
                            <a:schemeClr val="dk1"/>
                          </a:solidFill>
                          <a:latin typeface="Aptos" panose="020B0004020202020204" pitchFamily="34" charset="0"/>
                          <a:ea typeface="+mn-ea"/>
                          <a:cs typeface="+mn-cs"/>
                        </a:rPr>
                        <a:t>to send to the vendor for execution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Revise step to revise. </a:t>
                      </a:r>
                    </a:p>
                  </a:txBody>
                  <a:tcPr/>
                </a:tc>
                <a:extLst>
                  <a:ext uri="{0D108BD9-81ED-4DB2-BD59-A6C34878D82A}">
                    <a16:rowId xmlns:a16="http://schemas.microsoft.com/office/drawing/2014/main" val="2555383297"/>
                  </a:ext>
                </a:extLst>
              </a:tr>
              <a:tr h="342267">
                <a:tc>
                  <a:txBody>
                    <a:bodyPr/>
                    <a:lstStyle/>
                    <a:p>
                      <a:pPr algn="l"/>
                      <a:r>
                        <a:rPr lang="en-US" sz="1100" dirty="0">
                          <a:latin typeface="Aptos" panose="020B0004020202020204" pitchFamily="34" charset="0"/>
                        </a:rPr>
                        <a:t>13</a:t>
                      </a:r>
                    </a:p>
                  </a:txBody>
                  <a:tcPr marR="0"/>
                </a:tc>
                <a:tc>
                  <a:txBody>
                    <a:bodyPr/>
                    <a:lstStyle/>
                    <a:p>
                      <a:pPr algn="l"/>
                      <a:r>
                        <a:rPr lang="en-US" sz="1100" dirty="0">
                          <a:latin typeface="Aptos" panose="020B0004020202020204" pitchFamily="34" charset="0"/>
                        </a:rPr>
                        <a:t>Company Execution</a:t>
                      </a:r>
                    </a:p>
                  </a:txBody>
                  <a:tcPr marR="0"/>
                </a:tc>
                <a:tc>
                  <a:txBody>
                    <a:bodyPr/>
                    <a:lstStyle/>
                    <a:p>
                      <a:pPr algn="l"/>
                      <a:r>
                        <a:rPr lang="en-US" sz="1100" dirty="0">
                          <a:latin typeface="Aptos" panose="020B0004020202020204" pitchFamily="34" charset="0"/>
                        </a:rPr>
                        <a:t>Consultant or Contractor</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To execute work authorization</a:t>
                      </a:r>
                    </a:p>
                    <a:p>
                      <a:pPr marL="0" indent="0" algn="l" defTabSz="914400" rtl="0" eaLnBrk="1" latinLnBrk="0" hangingPunct="1">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“DocuSign” </a:t>
                      </a:r>
                      <a:r>
                        <a:rPr lang="en-US" sz="1100" kern="1200" dirty="0">
                          <a:solidFill>
                            <a:schemeClr val="dk1"/>
                          </a:solidFill>
                          <a:latin typeface="Aptos" panose="020B0004020202020204" pitchFamily="34" charset="0"/>
                          <a:ea typeface="+mn-ea"/>
                          <a:cs typeface="+mn-cs"/>
                        </a:rPr>
                        <a:t>to send to execute WA or </a:t>
                      </a:r>
                      <a:r>
                        <a:rPr lang="en-US" sz="1100" b="1" kern="1200" dirty="0">
                          <a:solidFill>
                            <a:schemeClr val="dk1"/>
                          </a:solidFill>
                          <a:latin typeface="Aptos" panose="020B0004020202020204" pitchFamily="34" charset="0"/>
                          <a:ea typeface="+mn-ea"/>
                          <a:cs typeface="+mn-cs"/>
                        </a:rPr>
                        <a:t>“Revise Request”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2980862564"/>
                  </a:ext>
                </a:extLst>
              </a:tr>
              <a:tr h="342267">
                <a:tc>
                  <a:txBody>
                    <a:bodyPr/>
                    <a:lstStyle/>
                    <a:p>
                      <a:pPr algn="l"/>
                      <a:r>
                        <a:rPr lang="en-US" sz="1100" dirty="0">
                          <a:latin typeface="Aptos" panose="020B0004020202020204" pitchFamily="34" charset="0"/>
                        </a:rPr>
                        <a:t>14</a:t>
                      </a:r>
                    </a:p>
                  </a:txBody>
                  <a:tcPr marR="0"/>
                </a:tc>
                <a:tc>
                  <a:txBody>
                    <a:bodyPr/>
                    <a:lstStyle/>
                    <a:p>
                      <a:pPr algn="l"/>
                      <a:r>
                        <a:rPr lang="en-US" sz="1100" dirty="0">
                          <a:latin typeface="Aptos" panose="020B0004020202020204" pitchFamily="34" charset="0"/>
                        </a:rPr>
                        <a:t>E-Signature</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This step will add an executed copy of the WA to the project document library and email a copy to the consultant or contractor. </a:t>
                      </a:r>
                    </a:p>
                  </a:txBody>
                  <a:tcPr/>
                </a:tc>
                <a:extLst>
                  <a:ext uri="{0D108BD9-81ED-4DB2-BD59-A6C34878D82A}">
                    <a16:rowId xmlns:a16="http://schemas.microsoft.com/office/drawing/2014/main" val="2899867189"/>
                  </a:ext>
                </a:extLst>
              </a:tr>
              <a:tr h="342267">
                <a:tc>
                  <a:txBody>
                    <a:bodyPr/>
                    <a:lstStyle/>
                    <a:p>
                      <a:pPr algn="l"/>
                      <a:r>
                        <a:rPr lang="en-US" sz="1100" dirty="0">
                          <a:latin typeface="Aptos" panose="020B0004020202020204" pitchFamily="34" charset="0"/>
                        </a:rPr>
                        <a:t>15</a:t>
                      </a:r>
                    </a:p>
                  </a:txBody>
                  <a:tcPr marR="0"/>
                </a:tc>
                <a:tc>
                  <a:txBody>
                    <a:bodyPr/>
                    <a:lstStyle/>
                    <a:p>
                      <a:pPr algn="l"/>
                      <a:r>
                        <a:rPr lang="en-US" sz="1100" dirty="0">
                          <a:latin typeface="Aptos" panose="020B0004020202020204" pitchFamily="34" charset="0"/>
                        </a:rPr>
                        <a:t>Spawn Commitment Approval</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This process performs the integration with PS. It will send commitment data to PS to create the PO. Then in return, PS will send the PO information back to the project and process.  </a:t>
                      </a:r>
                    </a:p>
                  </a:txBody>
                  <a:tcPr/>
                </a:tc>
                <a:extLst>
                  <a:ext uri="{0D108BD9-81ED-4DB2-BD59-A6C34878D82A}">
                    <a16:rowId xmlns:a16="http://schemas.microsoft.com/office/drawing/2014/main" val="2932777797"/>
                  </a:ext>
                </a:extLst>
              </a:tr>
              <a:tr h="342267">
                <a:tc>
                  <a:txBody>
                    <a:bodyPr/>
                    <a:lstStyle/>
                    <a:p>
                      <a:pPr algn="l"/>
                      <a:r>
                        <a:rPr lang="en-US" sz="1100" dirty="0">
                          <a:latin typeface="Aptos" panose="020B0004020202020204" pitchFamily="34" charset="0"/>
                        </a:rPr>
                        <a:t>16</a:t>
                      </a:r>
                    </a:p>
                  </a:txBody>
                  <a:tcPr marR="0"/>
                </a:tc>
                <a:tc>
                  <a:txBody>
                    <a:bodyPr/>
                    <a:lstStyle/>
                    <a:p>
                      <a:pPr algn="l"/>
                      <a:r>
                        <a:rPr lang="en-US" sz="1100" dirty="0">
                          <a:latin typeface="Aptos" panose="020B0004020202020204" pitchFamily="34" charset="0"/>
                        </a:rPr>
                        <a:t>Change Status</a:t>
                      </a:r>
                    </a:p>
                  </a:txBody>
                  <a:tcPr marR="0"/>
                </a:tc>
                <a:tc>
                  <a:txBody>
                    <a:bodyPr/>
                    <a:lstStyle/>
                    <a:p>
                      <a:pPr algn="l"/>
                      <a:r>
                        <a:rPr lang="en-US" sz="1100" dirty="0">
                          <a:latin typeface="Aptos" panose="020B0004020202020204" pitchFamily="34" charset="0"/>
                        </a:rPr>
                        <a:t>Conditional</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When the integration is complete the process status will be updated  to “Void.” This is required to eliminate double entry in the project budget that would occur if both the process and integration return information were entered into the commitment. </a:t>
                      </a:r>
                    </a:p>
                  </a:txBody>
                  <a:tcPr/>
                </a:tc>
                <a:extLst>
                  <a:ext uri="{0D108BD9-81ED-4DB2-BD59-A6C34878D82A}">
                    <a16:rowId xmlns:a16="http://schemas.microsoft.com/office/drawing/2014/main" val="3387142456"/>
                  </a:ext>
                </a:extLst>
              </a:tr>
              <a:tr h="199670">
                <a:tc>
                  <a:txBody>
                    <a:bodyPr/>
                    <a:lstStyle/>
                    <a:p>
                      <a:pPr algn="l"/>
                      <a:r>
                        <a:rPr lang="en-US" sz="1100" dirty="0">
                          <a:latin typeface="Aptos" panose="020B0004020202020204" pitchFamily="34" charset="0"/>
                        </a:rPr>
                        <a:t>17</a:t>
                      </a:r>
                    </a:p>
                  </a:txBody>
                  <a:tcPr marR="0"/>
                </a:tc>
                <a:tc>
                  <a:txBody>
                    <a:bodyPr/>
                    <a:lstStyle/>
                    <a:p>
                      <a:pPr algn="l"/>
                      <a:r>
                        <a:rPr lang="en-US" sz="1100" dirty="0">
                          <a:latin typeface="Aptos" panose="020B0004020202020204" pitchFamily="34" charset="0"/>
                        </a:rPr>
                        <a:t>Finish</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Update WA process instance </a:t>
                      </a:r>
                      <a:r>
                        <a:rPr lang="en-US" sz="1100" b="1" kern="1200" dirty="0">
                          <a:solidFill>
                            <a:schemeClr val="dk1"/>
                          </a:solidFill>
                          <a:latin typeface="Aptos" panose="020B0004020202020204" pitchFamily="34" charset="0"/>
                          <a:ea typeface="+mn-ea"/>
                          <a:cs typeface="+mn-cs"/>
                        </a:rPr>
                        <a:t>State</a:t>
                      </a:r>
                      <a:r>
                        <a:rPr lang="en-US" sz="1100" kern="1200" dirty="0">
                          <a:solidFill>
                            <a:schemeClr val="dk1"/>
                          </a:solidFill>
                          <a:latin typeface="Aptos" panose="020B0004020202020204" pitchFamily="34" charset="0"/>
                          <a:ea typeface="+mn-ea"/>
                          <a:cs typeface="+mn-cs"/>
                        </a:rPr>
                        <a:t> to </a:t>
                      </a:r>
                      <a:r>
                        <a:rPr lang="en-US" sz="1100" b="1" kern="1200" dirty="0">
                          <a:solidFill>
                            <a:schemeClr val="dk1"/>
                          </a:solidFill>
                          <a:latin typeface="Aptos" panose="020B0004020202020204" pitchFamily="34" charset="0"/>
                          <a:ea typeface="+mn-ea"/>
                          <a:cs typeface="+mn-cs"/>
                        </a:rPr>
                        <a:t>“Closed.”</a:t>
                      </a:r>
                    </a:p>
                  </a:txBody>
                  <a:tcPr/>
                </a:tc>
                <a:extLst>
                  <a:ext uri="{0D108BD9-81ED-4DB2-BD59-A6C34878D82A}">
                    <a16:rowId xmlns:a16="http://schemas.microsoft.com/office/drawing/2014/main" val="632942774"/>
                  </a:ext>
                </a:extLst>
              </a:tr>
            </a:tbl>
          </a:graphicData>
        </a:graphic>
      </p:graphicFrame>
    </p:spTree>
    <p:extLst>
      <p:ext uri="{BB962C8B-B14F-4D97-AF65-F5344CB8AC3E}">
        <p14:creationId xmlns:p14="http://schemas.microsoft.com/office/powerpoint/2010/main" val="307043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8EB6A1-EAF9-9500-56F1-ED0A4CCD260E}"/>
              </a:ext>
            </a:extLst>
          </p:cNvPr>
          <p:cNvCxnSpPr/>
          <p:nvPr/>
        </p:nvCxnSpPr>
        <p:spPr>
          <a:xfrm>
            <a:off x="94891" y="970037"/>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4C5233F-5426-2D68-EEFE-B403750F195E}"/>
              </a:ext>
            </a:extLst>
          </p:cNvPr>
          <p:cNvPicPr>
            <a:picLocks noChangeAspect="1"/>
          </p:cNvPicPr>
          <p:nvPr/>
        </p:nvPicPr>
        <p:blipFill>
          <a:blip r:embed="rId2"/>
          <a:stretch>
            <a:fillRect/>
          </a:stretch>
        </p:blipFill>
        <p:spPr>
          <a:xfrm>
            <a:off x="126421" y="145016"/>
            <a:ext cx="2286319" cy="743054"/>
          </a:xfrm>
          <a:prstGeom prst="rect">
            <a:avLst/>
          </a:prstGeom>
        </p:spPr>
      </p:pic>
      <p:sp>
        <p:nvSpPr>
          <p:cNvPr id="4" name="Content Placeholder 9">
            <a:extLst>
              <a:ext uri="{FF2B5EF4-FFF2-40B4-BE49-F238E27FC236}">
                <a16:creationId xmlns:a16="http://schemas.microsoft.com/office/drawing/2014/main" id="{2BA0F858-F996-5ADB-3771-7C9204D5BD12}"/>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7" name="Title 1">
            <a:extLst>
              <a:ext uri="{FF2B5EF4-FFF2-40B4-BE49-F238E27FC236}">
                <a16:creationId xmlns:a16="http://schemas.microsoft.com/office/drawing/2014/main" id="{7B44BF47-A06F-F62F-FC4F-594CB344B38B}"/>
              </a:ext>
            </a:extLst>
          </p:cNvPr>
          <p:cNvSpPr txBox="1">
            <a:spLocks/>
          </p:cNvSpPr>
          <p:nvPr/>
        </p:nvSpPr>
        <p:spPr>
          <a:xfrm>
            <a:off x="4309534" y="228543"/>
            <a:ext cx="772703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10.20 – Work Authorizations (WA)</a:t>
            </a:r>
          </a:p>
        </p:txBody>
      </p:sp>
      <p:graphicFrame>
        <p:nvGraphicFramePr>
          <p:cNvPr id="3" name="Table 2">
            <a:extLst>
              <a:ext uri="{FF2B5EF4-FFF2-40B4-BE49-F238E27FC236}">
                <a16:creationId xmlns:a16="http://schemas.microsoft.com/office/drawing/2014/main" id="{99C47042-EFC7-C921-4D8A-554F0612C302}"/>
              </a:ext>
            </a:extLst>
          </p:cNvPr>
          <p:cNvGraphicFramePr>
            <a:graphicFrameLocks noGrp="1"/>
          </p:cNvGraphicFramePr>
          <p:nvPr>
            <p:extLst>
              <p:ext uri="{D42A27DB-BD31-4B8C-83A1-F6EECF244321}">
                <p14:modId xmlns:p14="http://schemas.microsoft.com/office/powerpoint/2010/main" val="2706726470"/>
              </p:ext>
            </p:extLst>
          </p:nvPr>
        </p:nvGraphicFramePr>
        <p:xfrm>
          <a:off x="271363" y="1072666"/>
          <a:ext cx="11667297" cy="4975227"/>
        </p:xfrm>
        <a:graphic>
          <a:graphicData uri="http://schemas.openxmlformats.org/drawingml/2006/table">
            <a:tbl>
              <a:tblPr firstRow="1" bandRow="1">
                <a:tableStyleId>{5C22544A-7EE6-4342-B048-85BDC9FD1C3A}</a:tableStyleId>
              </a:tblPr>
              <a:tblGrid>
                <a:gridCol w="330317">
                  <a:extLst>
                    <a:ext uri="{9D8B030D-6E8A-4147-A177-3AD203B41FA5}">
                      <a16:colId xmlns:a16="http://schemas.microsoft.com/office/drawing/2014/main" val="3252542080"/>
                    </a:ext>
                  </a:extLst>
                </a:gridCol>
                <a:gridCol w="1662862">
                  <a:extLst>
                    <a:ext uri="{9D8B030D-6E8A-4147-A177-3AD203B41FA5}">
                      <a16:colId xmlns:a16="http://schemas.microsoft.com/office/drawing/2014/main" val="3022515790"/>
                    </a:ext>
                  </a:extLst>
                </a:gridCol>
                <a:gridCol w="1563208">
                  <a:extLst>
                    <a:ext uri="{9D8B030D-6E8A-4147-A177-3AD203B41FA5}">
                      <a16:colId xmlns:a16="http://schemas.microsoft.com/office/drawing/2014/main" val="2128888579"/>
                    </a:ext>
                  </a:extLst>
                </a:gridCol>
                <a:gridCol w="8110910">
                  <a:extLst>
                    <a:ext uri="{9D8B030D-6E8A-4147-A177-3AD203B41FA5}">
                      <a16:colId xmlns:a16="http://schemas.microsoft.com/office/drawing/2014/main" val="3334885406"/>
                    </a:ext>
                  </a:extLst>
                </a:gridCol>
              </a:tblGrid>
              <a:tr h="360121">
                <a:tc gridSpan="2">
                  <a:txBody>
                    <a:bodyPr/>
                    <a:lstStyle/>
                    <a:p>
                      <a:r>
                        <a:rPr lang="en-US" dirty="0">
                          <a:latin typeface="Aptos" panose="020B0004020202020204" pitchFamily="34" charset="0"/>
                        </a:rPr>
                        <a:t>Process Steps</a:t>
                      </a:r>
                    </a:p>
                  </a:txBody>
                  <a:tcPr/>
                </a:tc>
                <a:tc hMerge="1">
                  <a:txBody>
                    <a:bodyPr/>
                    <a:lstStyle/>
                    <a:p>
                      <a:endParaRPr dirty="0"/>
                    </a:p>
                  </a:txBody>
                  <a:tcPr/>
                </a:tc>
                <a:tc>
                  <a:txBody>
                    <a:bodyPr/>
                    <a:lstStyle/>
                    <a:p>
                      <a:r>
                        <a:rPr lang="en-US" dirty="0">
                          <a:latin typeface="Aptos" panose="020B0004020202020204" pitchFamily="34" charset="0"/>
                        </a:rPr>
                        <a:t>Roles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0B0004020202020204" pitchFamily="34" charset="0"/>
                        </a:rPr>
                        <a:t>Page Layout Sections</a:t>
                      </a:r>
                    </a:p>
                  </a:txBody>
                  <a:tcPr/>
                </a:tc>
                <a:extLst>
                  <a:ext uri="{0D108BD9-81ED-4DB2-BD59-A6C34878D82A}">
                    <a16:rowId xmlns:a16="http://schemas.microsoft.com/office/drawing/2014/main" val="4108374262"/>
                  </a:ext>
                </a:extLst>
              </a:tr>
              <a:tr h="255279">
                <a:tc>
                  <a:txBody>
                    <a:bodyPr/>
                    <a:lstStyle/>
                    <a:p>
                      <a:pPr algn="l"/>
                      <a:r>
                        <a:rPr lang="en-US" sz="1100" dirty="0">
                          <a:latin typeface="Aptos" panose="020B0004020202020204" pitchFamily="34" charset="0"/>
                        </a:rPr>
                        <a:t>15</a:t>
                      </a:r>
                    </a:p>
                  </a:txBody>
                  <a:tcPr marR="0"/>
                </a:tc>
                <a:tc>
                  <a:txBody>
                    <a:bodyPr/>
                    <a:lstStyle/>
                    <a:p>
                      <a:pPr algn="l"/>
                      <a:r>
                        <a:rPr lang="en-US" sz="1100" dirty="0">
                          <a:latin typeface="Aptos" panose="020B0004020202020204" pitchFamily="34" charset="0"/>
                        </a:rPr>
                        <a:t>WA Type=Agreement?</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Conditional</a:t>
                      </a:r>
                    </a:p>
                  </a:txBody>
                  <a:tcPr/>
                </a:tc>
                <a:tc>
                  <a:txBody>
                    <a:bodyPr/>
                    <a:lstStyle/>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“True” </a:t>
                      </a:r>
                      <a:r>
                        <a:rPr lang="en-US" sz="1100" kern="1200" dirty="0">
                          <a:solidFill>
                            <a:schemeClr val="dk1"/>
                          </a:solidFill>
                          <a:latin typeface="Aptos" panose="020B0004020202020204" pitchFamily="34" charset="0"/>
                          <a:ea typeface="+mn-ea"/>
                          <a:cs typeface="+mn-cs"/>
                        </a:rPr>
                        <a:t>will route to MU WA MM – Design</a:t>
                      </a:r>
                    </a:p>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“False” </a:t>
                      </a:r>
                      <a:r>
                        <a:rPr lang="en-US" sz="1100" kern="1200" dirty="0">
                          <a:solidFill>
                            <a:schemeClr val="dk1"/>
                          </a:solidFill>
                          <a:latin typeface="Aptos" panose="020B0004020202020204" pitchFamily="34" charset="0"/>
                          <a:ea typeface="+mn-ea"/>
                          <a:cs typeface="+mn-cs"/>
                        </a:rPr>
                        <a:t>will route to MU WA MM – Construction </a:t>
                      </a:r>
                    </a:p>
                  </a:txBody>
                  <a:tcPr/>
                </a:tc>
                <a:extLst>
                  <a:ext uri="{0D108BD9-81ED-4DB2-BD59-A6C34878D82A}">
                    <a16:rowId xmlns:a16="http://schemas.microsoft.com/office/drawing/2014/main" val="2638716738"/>
                  </a:ext>
                </a:extLst>
              </a:tr>
              <a:tr h="255279">
                <a:tc>
                  <a:txBody>
                    <a:bodyPr/>
                    <a:lstStyle/>
                    <a:p>
                      <a:pPr algn="l"/>
                      <a:r>
                        <a:rPr lang="en-US" sz="1100" dirty="0">
                          <a:latin typeface="Aptos" panose="020B0004020202020204" pitchFamily="34" charset="0"/>
                        </a:rPr>
                        <a:t>16</a:t>
                      </a:r>
                    </a:p>
                  </a:txBody>
                  <a:tcPr marR="0"/>
                </a:tc>
                <a:tc>
                  <a:txBody>
                    <a:bodyPr/>
                    <a:lstStyle/>
                    <a:p>
                      <a:pPr algn="l"/>
                      <a:r>
                        <a:rPr lang="en-US" sz="1100" dirty="0">
                          <a:latin typeface="Aptos" panose="020B0004020202020204" pitchFamily="34" charset="0"/>
                        </a:rPr>
                        <a:t>MU WA MM - Design</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Automated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Merge process data with MU Design WA template and route to Accounting/BSS Review step. </a:t>
                      </a:r>
                    </a:p>
                  </a:txBody>
                  <a:tcPr/>
                </a:tc>
                <a:extLst>
                  <a:ext uri="{0D108BD9-81ED-4DB2-BD59-A6C34878D82A}">
                    <a16:rowId xmlns:a16="http://schemas.microsoft.com/office/drawing/2014/main" val="1893757862"/>
                  </a:ext>
                </a:extLst>
              </a:tr>
              <a:tr h="312815">
                <a:tc>
                  <a:txBody>
                    <a:bodyPr/>
                    <a:lstStyle/>
                    <a:p>
                      <a:pPr algn="l"/>
                      <a:r>
                        <a:rPr lang="en-US" sz="1100" dirty="0">
                          <a:latin typeface="Aptos" panose="020B0004020202020204" pitchFamily="34" charset="0"/>
                        </a:rPr>
                        <a:t>17</a:t>
                      </a:r>
                    </a:p>
                  </a:txBody>
                  <a:tcPr marR="0"/>
                </a:tc>
                <a:tc>
                  <a:txBody>
                    <a:bodyPr/>
                    <a:lstStyle/>
                    <a:p>
                      <a:pPr algn="l"/>
                      <a:r>
                        <a:rPr lang="en-US" sz="1100" dirty="0">
                          <a:latin typeface="Aptos" panose="020B0004020202020204" pitchFamily="34" charset="0"/>
                        </a:rPr>
                        <a:t>WA Mail Merge - Construction</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Automated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latin typeface="Aptos" panose="020B0004020202020204" pitchFamily="34" charset="0"/>
                          <a:ea typeface="+mn-ea"/>
                          <a:cs typeface="+mn-cs"/>
                        </a:rPr>
                        <a:t>Merge process data with MU WA Construction template and route to Accounting/BSS Review step. </a:t>
                      </a:r>
                    </a:p>
                  </a:txBody>
                  <a:tcPr/>
                </a:tc>
                <a:extLst>
                  <a:ext uri="{0D108BD9-81ED-4DB2-BD59-A6C34878D82A}">
                    <a16:rowId xmlns:a16="http://schemas.microsoft.com/office/drawing/2014/main" val="3645729813"/>
                  </a:ext>
                </a:extLst>
              </a:tr>
              <a:tr h="343533">
                <a:tc>
                  <a:txBody>
                    <a:bodyPr/>
                    <a:lstStyle/>
                    <a:p>
                      <a:pPr algn="l"/>
                      <a:r>
                        <a:rPr lang="en-US" sz="1100" dirty="0">
                          <a:latin typeface="Aptos" panose="020B0004020202020204" pitchFamily="34" charset="0"/>
                        </a:rPr>
                        <a:t>18</a:t>
                      </a:r>
                    </a:p>
                  </a:txBody>
                  <a:tcPr marR="0"/>
                </a:tc>
                <a:tc>
                  <a:txBody>
                    <a:bodyPr/>
                    <a:lstStyle/>
                    <a:p>
                      <a:pPr algn="l"/>
                      <a:r>
                        <a:rPr lang="en-US" sz="1100" dirty="0">
                          <a:latin typeface="Aptos" panose="020B0004020202020204" pitchFamily="34" charset="0"/>
                        </a:rPr>
                        <a:t>MU Accounting/BSS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Accounting/BSS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Review the mail merged document, attached proposal, comments to ensure the data for the work authorization is accurate. Review project MoCode(s) - add or correct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 </a:t>
                      </a: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“Reviewed” </a:t>
                      </a:r>
                      <a:r>
                        <a:rPr lang="en-US" sz="1100" kern="1200" dirty="0">
                          <a:solidFill>
                            <a:schemeClr val="dk1"/>
                          </a:solidFill>
                          <a:latin typeface="Aptos" panose="020B0004020202020204" pitchFamily="34" charset="0"/>
                          <a:ea typeface="+mn-ea"/>
                          <a:cs typeface="+mn-cs"/>
                        </a:rPr>
                        <a:t>to send to the next step in the workflow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2415548527"/>
                  </a:ext>
                </a:extLst>
              </a:tr>
              <a:tr h="343533">
                <a:tc>
                  <a:txBody>
                    <a:bodyPr/>
                    <a:lstStyle/>
                    <a:p>
                      <a:pPr algn="l"/>
                      <a:r>
                        <a:rPr lang="en-US" sz="1100" dirty="0">
                          <a:latin typeface="Aptos" panose="020B0004020202020204" pitchFamily="34" charset="0"/>
                        </a:rPr>
                        <a:t>19</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WA Type=Agreement2?</a:t>
                      </a:r>
                    </a:p>
                    <a:p>
                      <a:pPr algn="l"/>
                      <a:endParaRPr lang="en-US" sz="1100" dirty="0">
                        <a:latin typeface="Aptos" panose="020B0004020202020204" pitchFamily="34" charset="0"/>
                      </a:endParaRP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ptos" panose="020B0004020202020204" pitchFamily="34" charset="0"/>
                          <a:ea typeface="+mn-ea"/>
                          <a:cs typeface="+mn-cs"/>
                        </a:rPr>
                        <a:t>Conditional</a:t>
                      </a:r>
                    </a:p>
                    <a:p>
                      <a:pPr marL="0" algn="l" defTabSz="914400" rtl="0" eaLnBrk="1" latinLnBrk="0" hangingPunct="1"/>
                      <a:endParaRPr lang="en-US" sz="1100" kern="1200" dirty="0">
                        <a:solidFill>
                          <a:schemeClr val="dk1"/>
                        </a:solidFill>
                        <a:latin typeface="Aptos" panose="020B0004020202020204" pitchFamily="34" charset="0"/>
                        <a:ea typeface="+mn-ea"/>
                        <a:cs typeface="+mn-cs"/>
                      </a:endParaRPr>
                    </a:p>
                  </a:txBody>
                  <a:tcPr/>
                </a:tc>
                <a:tc>
                  <a:txBody>
                    <a:bodyPr/>
                    <a:lstStyle/>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“True” </a:t>
                      </a:r>
                      <a:r>
                        <a:rPr lang="en-US" sz="1100" kern="1200" dirty="0">
                          <a:solidFill>
                            <a:schemeClr val="dk1"/>
                          </a:solidFill>
                          <a:latin typeface="Aptos" panose="020B0004020202020204" pitchFamily="34" charset="0"/>
                          <a:ea typeface="+mn-ea"/>
                          <a:cs typeface="+mn-cs"/>
                        </a:rPr>
                        <a:t>will route to MU Agreement Admin: Routing step </a:t>
                      </a:r>
                    </a:p>
                    <a:p>
                      <a:pPr marL="0" indent="0" algn="l" defTabSz="914400" rtl="0" eaLnBrk="1" latinLnBrk="0" hangingPunct="1">
                        <a:spcBef>
                          <a:spcPts val="0"/>
                        </a:spcBef>
                        <a:buFont typeface="+mj-lt"/>
                        <a:buNone/>
                      </a:pPr>
                      <a:r>
                        <a:rPr lang="en-US" sz="1100" b="1" kern="1200" dirty="0">
                          <a:solidFill>
                            <a:schemeClr val="dk1"/>
                          </a:solidFill>
                          <a:latin typeface="Aptos" panose="020B0004020202020204" pitchFamily="34" charset="0"/>
                          <a:ea typeface="+mn-ea"/>
                          <a:cs typeface="+mn-cs"/>
                        </a:rPr>
                        <a:t>“False” </a:t>
                      </a:r>
                      <a:r>
                        <a:rPr lang="en-US" sz="1100" kern="1200" dirty="0">
                          <a:solidFill>
                            <a:schemeClr val="dk1"/>
                          </a:solidFill>
                          <a:latin typeface="Aptos" panose="020B0004020202020204" pitchFamily="34" charset="0"/>
                          <a:ea typeface="+mn-ea"/>
                          <a:cs typeface="+mn-cs"/>
                        </a:rPr>
                        <a:t>will route to MU Contract Admin: Routing step</a:t>
                      </a:r>
                    </a:p>
                  </a:txBody>
                  <a:tcPr/>
                </a:tc>
                <a:extLst>
                  <a:ext uri="{0D108BD9-81ED-4DB2-BD59-A6C34878D82A}">
                    <a16:rowId xmlns:a16="http://schemas.microsoft.com/office/drawing/2014/main" val="1493944802"/>
                  </a:ext>
                </a:extLst>
              </a:tr>
              <a:tr h="343533">
                <a:tc>
                  <a:txBody>
                    <a:bodyPr/>
                    <a:lstStyle/>
                    <a:p>
                      <a:pPr algn="l"/>
                      <a:r>
                        <a:rPr lang="en-US" sz="1100" dirty="0">
                          <a:latin typeface="Aptos" panose="020B0004020202020204" pitchFamily="34" charset="0"/>
                        </a:rPr>
                        <a:t>20</a:t>
                      </a:r>
                    </a:p>
                  </a:txBody>
                  <a:tcPr marR="0"/>
                </a:tc>
                <a:tc>
                  <a:txBody>
                    <a:bodyPr/>
                    <a:lstStyle/>
                    <a:p>
                      <a:pPr algn="l"/>
                      <a:r>
                        <a:rPr lang="en-US" sz="1100" dirty="0">
                          <a:latin typeface="Aptos" panose="020B0004020202020204" pitchFamily="34" charset="0"/>
                        </a:rPr>
                        <a:t>MU Agreement/Contract Admin: Routing</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Agreement or Contract Administrator</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DocuSign preparation for Director execution.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“eSignature” </a:t>
                      </a:r>
                      <a:r>
                        <a:rPr lang="en-US" sz="1100" kern="1200" dirty="0">
                          <a:solidFill>
                            <a:schemeClr val="dk1"/>
                          </a:solidFill>
                          <a:latin typeface="Aptos" panose="020B0004020202020204" pitchFamily="34" charset="0"/>
                          <a:ea typeface="+mn-ea"/>
                          <a:cs typeface="+mn-cs"/>
                        </a:rPr>
                        <a:t>to route to Director for execution or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Revise step to revise. </a:t>
                      </a:r>
                    </a:p>
                  </a:txBody>
                  <a:tcPr/>
                </a:tc>
                <a:extLst>
                  <a:ext uri="{0D108BD9-81ED-4DB2-BD59-A6C34878D82A}">
                    <a16:rowId xmlns:a16="http://schemas.microsoft.com/office/drawing/2014/main" val="3535200844"/>
                  </a:ext>
                </a:extLst>
              </a:tr>
              <a:tr h="198291">
                <a:tc>
                  <a:txBody>
                    <a:bodyPr/>
                    <a:lstStyle/>
                    <a:p>
                      <a:pPr algn="l"/>
                      <a:r>
                        <a:rPr lang="en-US" sz="1100" dirty="0">
                          <a:latin typeface="Aptos" panose="020B0004020202020204" pitchFamily="34" charset="0"/>
                        </a:rPr>
                        <a:t>21</a:t>
                      </a:r>
                    </a:p>
                  </a:txBody>
                  <a:tcPr marR="0"/>
                </a:tc>
                <a:tc>
                  <a:txBody>
                    <a:bodyPr/>
                    <a:lstStyle/>
                    <a:p>
                      <a:pPr algn="l"/>
                      <a:r>
                        <a:rPr lang="en-US" sz="1100" dirty="0">
                          <a:latin typeface="Aptos" panose="020B0004020202020204" pitchFamily="34" charset="0"/>
                        </a:rPr>
                        <a:t>Director Review</a:t>
                      </a:r>
                    </a:p>
                  </a:txBody>
                  <a:tcPr marR="0"/>
                </a:tc>
                <a:tc>
                  <a:txBody>
                    <a:bodyPr/>
                    <a:lstStyle/>
                    <a:p>
                      <a:pPr marL="0" algn="l" defTabSz="914400" rtl="0" eaLnBrk="1" latinLnBrk="0" hangingPunct="1"/>
                      <a:r>
                        <a:rPr lang="en-US" sz="1100" kern="1200" dirty="0">
                          <a:solidFill>
                            <a:schemeClr val="dk1"/>
                          </a:solidFill>
                          <a:latin typeface="Aptos" panose="020B0004020202020204" pitchFamily="34" charset="0"/>
                          <a:ea typeface="+mn-ea"/>
                          <a:cs typeface="+mn-cs"/>
                        </a:rPr>
                        <a:t>Director</a:t>
                      </a:r>
                    </a:p>
                  </a:txBody>
                  <a:tcPr/>
                </a:tc>
                <a:tc>
                  <a:txBody>
                    <a:bodyPr/>
                    <a:lstStyle/>
                    <a:p>
                      <a:pPr marL="0" indent="0" algn="l" defTabSz="914400" rtl="0" eaLnBrk="1" latinLnBrk="0" hangingPunct="1">
                        <a:buNone/>
                      </a:pPr>
                      <a:r>
                        <a:rPr lang="en-US" sz="1100" kern="1200" dirty="0">
                          <a:solidFill>
                            <a:schemeClr val="dk1"/>
                          </a:solidFill>
                          <a:latin typeface="Aptos" panose="020B0004020202020204" pitchFamily="34" charset="0"/>
                          <a:ea typeface="+mn-ea"/>
                          <a:cs typeface="+mn-cs"/>
                        </a:rPr>
                        <a:t>Review the mail merged document, attached proposal and comments to ensure the work authorization is accurate.</a:t>
                      </a:r>
                    </a:p>
                    <a:p>
                      <a:pPr marL="0" indent="0" algn="l" defTabSz="914400" rtl="0" eaLnBrk="1" latinLnBrk="0" hangingPunct="1">
                        <a:buNone/>
                      </a:pPr>
                      <a:r>
                        <a:rPr lang="en-US" sz="1100" u="sng" kern="1200" dirty="0">
                          <a:solidFill>
                            <a:schemeClr val="dk1"/>
                          </a:solidFill>
                          <a:latin typeface="Aptos" panose="020B0004020202020204" pitchFamily="34" charset="0"/>
                          <a:ea typeface="+mn-ea"/>
                          <a:cs typeface="+mn-cs"/>
                        </a:rPr>
                        <a:t>Take Action  </a:t>
                      </a:r>
                      <a:r>
                        <a:rPr lang="en-US" sz="1100" b="1" kern="1200" dirty="0">
                          <a:solidFill>
                            <a:schemeClr val="dk1"/>
                          </a:solidFill>
                          <a:latin typeface="Aptos" panose="020B0004020202020204" pitchFamily="34" charset="0"/>
                          <a:ea typeface="+mn-ea"/>
                          <a:cs typeface="+mn-cs"/>
                        </a:rPr>
                        <a:t>“Approved” </a:t>
                      </a:r>
                      <a:r>
                        <a:rPr lang="en-US" sz="1100" b="0" kern="1200" dirty="0">
                          <a:solidFill>
                            <a:schemeClr val="dk1"/>
                          </a:solidFill>
                          <a:latin typeface="Aptos" panose="020B0004020202020204" pitchFamily="34" charset="0"/>
                          <a:ea typeface="+mn-ea"/>
                          <a:cs typeface="+mn-cs"/>
                        </a:rPr>
                        <a:t>will apply electronic signature to work authorization and will send to e-Signature automated step, </a:t>
                      </a:r>
                      <a:r>
                        <a:rPr lang="en-US" sz="1100" b="1" kern="1200" dirty="0">
                          <a:solidFill>
                            <a:schemeClr val="dk1"/>
                          </a:solidFill>
                          <a:latin typeface="Aptos" panose="020B0004020202020204" pitchFamily="34" charset="0"/>
                          <a:ea typeface="+mn-ea"/>
                          <a:cs typeface="+mn-cs"/>
                        </a:rPr>
                        <a:t>"Revise” </a:t>
                      </a:r>
                      <a:r>
                        <a:rPr lang="en-US" sz="1100" kern="1200" dirty="0">
                          <a:solidFill>
                            <a:schemeClr val="dk1"/>
                          </a:solidFill>
                          <a:latin typeface="Aptos" panose="020B0004020202020204" pitchFamily="34" charset="0"/>
                          <a:ea typeface="+mn-ea"/>
                          <a:cs typeface="+mn-cs"/>
                        </a:rPr>
                        <a:t>to send it back to the Initiator to revise. </a:t>
                      </a:r>
                    </a:p>
                  </a:txBody>
                  <a:tcPr/>
                </a:tc>
                <a:extLst>
                  <a:ext uri="{0D108BD9-81ED-4DB2-BD59-A6C34878D82A}">
                    <a16:rowId xmlns:a16="http://schemas.microsoft.com/office/drawing/2014/main" val="3575054885"/>
                  </a:ext>
                </a:extLst>
              </a:tr>
              <a:tr h="342267">
                <a:tc>
                  <a:txBody>
                    <a:bodyPr/>
                    <a:lstStyle/>
                    <a:p>
                      <a:pPr algn="l"/>
                      <a:r>
                        <a:rPr lang="en-US" sz="1100" dirty="0">
                          <a:latin typeface="Aptos" panose="020B0004020202020204" pitchFamily="34" charset="0"/>
                        </a:rPr>
                        <a:t>22</a:t>
                      </a:r>
                    </a:p>
                  </a:txBody>
                  <a:tcPr marR="0"/>
                </a:tc>
                <a:tc>
                  <a:txBody>
                    <a:bodyPr/>
                    <a:lstStyle/>
                    <a:p>
                      <a:pPr algn="l"/>
                      <a:r>
                        <a:rPr lang="en-US" sz="1100" dirty="0">
                          <a:latin typeface="Aptos" panose="020B0004020202020204" pitchFamily="34" charset="0"/>
                        </a:rPr>
                        <a:t>E-Signature</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This step will add an executed copy of the WA to the project document library and email a copy to the consultant or contractor. </a:t>
                      </a:r>
                    </a:p>
                  </a:txBody>
                  <a:tcPr/>
                </a:tc>
                <a:extLst>
                  <a:ext uri="{0D108BD9-81ED-4DB2-BD59-A6C34878D82A}">
                    <a16:rowId xmlns:a16="http://schemas.microsoft.com/office/drawing/2014/main" val="2899867189"/>
                  </a:ext>
                </a:extLst>
              </a:tr>
              <a:tr h="342267">
                <a:tc>
                  <a:txBody>
                    <a:bodyPr/>
                    <a:lstStyle/>
                    <a:p>
                      <a:pPr algn="l"/>
                      <a:r>
                        <a:rPr lang="en-US" sz="1100" dirty="0">
                          <a:latin typeface="Aptos" panose="020B0004020202020204" pitchFamily="34" charset="0"/>
                        </a:rPr>
                        <a:t>23</a:t>
                      </a:r>
                    </a:p>
                  </a:txBody>
                  <a:tcPr marR="0"/>
                </a:tc>
                <a:tc>
                  <a:txBody>
                    <a:bodyPr/>
                    <a:lstStyle/>
                    <a:p>
                      <a:pPr algn="l"/>
                      <a:r>
                        <a:rPr lang="en-US" sz="1100" dirty="0">
                          <a:latin typeface="Aptos" panose="020B0004020202020204" pitchFamily="34" charset="0"/>
                        </a:rPr>
                        <a:t>Spawn Commitment Approval</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This process performs the integration with PS. It will send commitment data to PS to create the PO. Then in return, PS will send the PO information back to the project and process.  </a:t>
                      </a:r>
                    </a:p>
                  </a:txBody>
                  <a:tcPr/>
                </a:tc>
                <a:extLst>
                  <a:ext uri="{0D108BD9-81ED-4DB2-BD59-A6C34878D82A}">
                    <a16:rowId xmlns:a16="http://schemas.microsoft.com/office/drawing/2014/main" val="2932777797"/>
                  </a:ext>
                </a:extLst>
              </a:tr>
              <a:tr h="342267">
                <a:tc>
                  <a:txBody>
                    <a:bodyPr/>
                    <a:lstStyle/>
                    <a:p>
                      <a:pPr algn="l"/>
                      <a:r>
                        <a:rPr lang="en-US" sz="1100" dirty="0">
                          <a:latin typeface="Aptos" panose="020B0004020202020204" pitchFamily="34" charset="0"/>
                        </a:rPr>
                        <a:t>24</a:t>
                      </a:r>
                    </a:p>
                  </a:txBody>
                  <a:tcPr marR="0"/>
                </a:tc>
                <a:tc>
                  <a:txBody>
                    <a:bodyPr/>
                    <a:lstStyle/>
                    <a:p>
                      <a:pPr algn="l"/>
                      <a:r>
                        <a:rPr lang="en-US" sz="1100" dirty="0">
                          <a:latin typeface="Aptos" panose="020B0004020202020204" pitchFamily="34" charset="0"/>
                        </a:rPr>
                        <a:t>Change Status</a:t>
                      </a:r>
                    </a:p>
                  </a:txBody>
                  <a:tcPr marR="0"/>
                </a:tc>
                <a:tc>
                  <a:txBody>
                    <a:bodyPr/>
                    <a:lstStyle/>
                    <a:p>
                      <a:pPr algn="l"/>
                      <a:r>
                        <a:rPr lang="en-US" sz="1100" dirty="0">
                          <a:latin typeface="Aptos" panose="020B0004020202020204" pitchFamily="34" charset="0"/>
                        </a:rPr>
                        <a:t>Conditional</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When the integration is complete the process status will be updated  to “Void.” This is required to eliminate double entry in the project budget that would occur if both the process and integration return information were entered into the commitment. </a:t>
                      </a:r>
                    </a:p>
                  </a:txBody>
                  <a:tcPr/>
                </a:tc>
                <a:extLst>
                  <a:ext uri="{0D108BD9-81ED-4DB2-BD59-A6C34878D82A}">
                    <a16:rowId xmlns:a16="http://schemas.microsoft.com/office/drawing/2014/main" val="3387142456"/>
                  </a:ext>
                </a:extLst>
              </a:tr>
              <a:tr h="199670">
                <a:tc>
                  <a:txBody>
                    <a:bodyPr/>
                    <a:lstStyle/>
                    <a:p>
                      <a:pPr algn="l"/>
                      <a:r>
                        <a:rPr lang="en-US" sz="1100" dirty="0">
                          <a:latin typeface="Aptos" panose="020B0004020202020204" pitchFamily="34" charset="0"/>
                        </a:rPr>
                        <a:t>25</a:t>
                      </a:r>
                    </a:p>
                  </a:txBody>
                  <a:tcPr marR="0"/>
                </a:tc>
                <a:tc>
                  <a:txBody>
                    <a:bodyPr/>
                    <a:lstStyle/>
                    <a:p>
                      <a:pPr algn="l"/>
                      <a:r>
                        <a:rPr lang="en-US" sz="1100" dirty="0">
                          <a:latin typeface="Aptos" panose="020B0004020202020204" pitchFamily="34" charset="0"/>
                        </a:rPr>
                        <a:t>Finish</a:t>
                      </a:r>
                    </a:p>
                  </a:txBody>
                  <a:tcPr marR="0"/>
                </a:tc>
                <a:tc>
                  <a:txBody>
                    <a:bodyPr/>
                    <a:lstStyle/>
                    <a:p>
                      <a:pPr algn="l"/>
                      <a:r>
                        <a:rPr lang="en-US" sz="1100" dirty="0">
                          <a:latin typeface="Aptos" panose="020B0004020202020204" pitchFamily="34" charset="0"/>
                        </a:rPr>
                        <a:t>Automated</a:t>
                      </a:r>
                    </a:p>
                  </a:txBody>
                  <a:tcPr/>
                </a:tc>
                <a:tc>
                  <a:txBody>
                    <a:bodyPr/>
                    <a:lstStyle/>
                    <a:p>
                      <a:pPr marL="0" indent="0" algn="l">
                        <a:buNone/>
                      </a:pPr>
                      <a:r>
                        <a:rPr lang="en-US" sz="1100" kern="1200" dirty="0">
                          <a:solidFill>
                            <a:schemeClr val="dk1"/>
                          </a:solidFill>
                          <a:latin typeface="Aptos" panose="020B0004020202020204" pitchFamily="34" charset="0"/>
                          <a:ea typeface="+mn-ea"/>
                          <a:cs typeface="+mn-cs"/>
                        </a:rPr>
                        <a:t>Update WA process instance </a:t>
                      </a:r>
                      <a:r>
                        <a:rPr lang="en-US" sz="1100" b="1" kern="1200" dirty="0">
                          <a:solidFill>
                            <a:schemeClr val="dk1"/>
                          </a:solidFill>
                          <a:latin typeface="Aptos" panose="020B0004020202020204" pitchFamily="34" charset="0"/>
                          <a:ea typeface="+mn-ea"/>
                          <a:cs typeface="+mn-cs"/>
                        </a:rPr>
                        <a:t>State</a:t>
                      </a:r>
                      <a:r>
                        <a:rPr lang="en-US" sz="1100" kern="1200" dirty="0">
                          <a:solidFill>
                            <a:schemeClr val="dk1"/>
                          </a:solidFill>
                          <a:latin typeface="Aptos" panose="020B0004020202020204" pitchFamily="34" charset="0"/>
                          <a:ea typeface="+mn-ea"/>
                          <a:cs typeface="+mn-cs"/>
                        </a:rPr>
                        <a:t> to </a:t>
                      </a:r>
                      <a:r>
                        <a:rPr lang="en-US" sz="1100" b="1" kern="1200" dirty="0">
                          <a:solidFill>
                            <a:schemeClr val="dk1"/>
                          </a:solidFill>
                          <a:latin typeface="Aptos" panose="020B0004020202020204" pitchFamily="34" charset="0"/>
                          <a:ea typeface="+mn-ea"/>
                          <a:cs typeface="+mn-cs"/>
                        </a:rPr>
                        <a:t>“Void.”</a:t>
                      </a:r>
                    </a:p>
                  </a:txBody>
                  <a:tcPr/>
                </a:tc>
                <a:extLst>
                  <a:ext uri="{0D108BD9-81ED-4DB2-BD59-A6C34878D82A}">
                    <a16:rowId xmlns:a16="http://schemas.microsoft.com/office/drawing/2014/main" val="632942774"/>
                  </a:ext>
                </a:extLst>
              </a:tr>
            </a:tbl>
          </a:graphicData>
        </a:graphic>
      </p:graphicFrame>
    </p:spTree>
    <p:extLst>
      <p:ext uri="{BB962C8B-B14F-4D97-AF65-F5344CB8AC3E}">
        <p14:creationId xmlns:p14="http://schemas.microsoft.com/office/powerpoint/2010/main" val="209105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CE425780FFC947AABEE4F32A04C1E8" ma:contentTypeVersion="2" ma:contentTypeDescription="Create a new document." ma:contentTypeScope="" ma:versionID="1f6830dd2bcb1dd8a19f74ef0124af54">
  <xsd:schema xmlns:xsd="http://www.w3.org/2001/XMLSchema" xmlns:xs="http://www.w3.org/2001/XMLSchema" xmlns:p="http://schemas.microsoft.com/office/2006/metadata/properties" xmlns:ns2="14ffd28c-2866-4e88-9dda-2648eb6cdf8a" targetNamespace="http://schemas.microsoft.com/office/2006/metadata/properties" ma:root="true" ma:fieldsID="67fe4c6a667140527b5f685dcb609c42" ns2:_="">
    <xsd:import namespace="14ffd28c-2866-4e88-9dda-2648eb6cdf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fd28c-2866-4e88-9dda-2648eb6cdf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0F13D2-63E8-4975-917F-1ED3AEFC842D}"/>
</file>

<file path=customXml/itemProps2.xml><?xml version="1.0" encoding="utf-8"?>
<ds:datastoreItem xmlns:ds="http://schemas.openxmlformats.org/officeDocument/2006/customXml" ds:itemID="{89158676-668A-4399-8A6A-232A622E9DA3}"/>
</file>

<file path=customXml/itemProps3.xml><?xml version="1.0" encoding="utf-8"?>
<ds:datastoreItem xmlns:ds="http://schemas.openxmlformats.org/officeDocument/2006/customXml" ds:itemID="{58932832-B953-4688-8798-EDEF8FA68F1A}"/>
</file>

<file path=docProps/app.xml><?xml version="1.0" encoding="utf-8"?>
<Properties xmlns="http://schemas.openxmlformats.org/officeDocument/2006/extended-properties" xmlns:vt="http://schemas.openxmlformats.org/officeDocument/2006/docPropsVTypes">
  <Template/>
  <TotalTime>74105</TotalTime>
  <Words>5012</Words>
  <Application>Microsoft Office PowerPoint</Application>
  <PresentationFormat>Widescreen</PresentationFormat>
  <Paragraphs>694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Calibri Light</vt:lpstr>
      <vt:lpstr>Office Theme</vt:lpstr>
      <vt:lpstr>PowerPoint Presentation</vt:lpstr>
      <vt:lpstr>Contents</vt:lpstr>
      <vt:lpstr>Process Key</vt:lpstr>
      <vt:lpstr>01.10 – Project Status and Details Update (PJTUP)</vt:lpstr>
      <vt:lpstr>PowerPoint Presentation</vt:lpstr>
      <vt:lpstr>10.20 – Work Authorizations (WA)</vt:lpstr>
      <vt:lpstr>PowerPoint Presentation</vt:lpstr>
      <vt:lpstr>PowerPoint Presentation</vt:lpstr>
      <vt:lpstr>PowerPoint Presentation</vt:lpstr>
      <vt:lpstr>Design Reviews</vt:lpstr>
      <vt:lpstr>PowerPoint Presentation</vt:lpstr>
      <vt:lpstr>10.50 – Schedule of Values (SOV)</vt:lpstr>
      <vt:lpstr>PowerPoint Presentation</vt:lpstr>
      <vt:lpstr>PowerPoint Presentation</vt:lpstr>
      <vt:lpstr>50.10 -  Request for Information (RFI)</vt:lpstr>
      <vt:lpstr>PowerPoint Presentation</vt:lpstr>
      <vt:lpstr>50.20 – Architectural Supplement Instruction</vt:lpstr>
      <vt:lpstr>PowerPoint Presentation</vt:lpstr>
      <vt:lpstr>PowerPoint Presentation</vt:lpstr>
      <vt:lpstr>PowerPoint Presentation</vt:lpstr>
      <vt:lpstr>60.10 – Project Closeout</vt:lpstr>
      <vt:lpstr>PowerPoint Presentation</vt:lpstr>
      <vt:lpstr>60.20 – Project Closeout - Consultant</vt:lpstr>
      <vt:lpstr>PowerPoint Presentation</vt:lpstr>
      <vt:lpstr>60.30 – Project Closeout - Contractor</vt:lpstr>
      <vt:lpstr>PowerPoint Presentation</vt:lpstr>
      <vt:lpstr>80.00 - Admin – Cost Process Exceptions Import</vt:lpstr>
      <vt:lpstr>PowerPoint Presentation</vt:lpstr>
      <vt:lpstr>80.10 - Admin – Non- Cost Process Exceptions Import</vt:lpstr>
      <vt:lpstr>PowerPoint Presentation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Missouri System</dc:title>
  <dc:creator>Copeland, Bill</dc:creator>
  <cp:lastModifiedBy>Moore, Vickie</cp:lastModifiedBy>
  <cp:revision>4</cp:revision>
  <cp:lastPrinted>2024-06-24T13:49:50Z</cp:lastPrinted>
  <dcterms:created xsi:type="dcterms:W3CDTF">2024-02-20T15:27:51Z</dcterms:created>
  <dcterms:modified xsi:type="dcterms:W3CDTF">2024-08-13T19:31:25Z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0x010100A5CE425780FFC947AABEE4F32A04C1E8</vt:lpwstr>
  </property>
</Properties>
</file>