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307" r:id="rId2"/>
    <p:sldId id="310" r:id="rId3"/>
    <p:sldId id="319" r:id="rId4"/>
    <p:sldId id="321" r:id="rId5"/>
    <p:sldId id="322" r:id="rId6"/>
    <p:sldId id="323" r:id="rId7"/>
    <p:sldId id="324" r:id="rId8"/>
    <p:sldId id="325" r:id="rId9"/>
    <p:sldId id="326" r:id="rId10"/>
    <p:sldId id="311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62226" autoAdjust="0"/>
  </p:normalViewPr>
  <p:slideViewPr>
    <p:cSldViewPr snapToGrid="0">
      <p:cViewPr varScale="1">
        <p:scale>
          <a:sx n="45" d="100"/>
          <a:sy n="45" d="100"/>
        </p:scale>
        <p:origin x="1698" y="54"/>
      </p:cViewPr>
      <p:guideLst/>
    </p:cSldViewPr>
  </p:slideViewPr>
  <p:outlineViewPr>
    <p:cViewPr>
      <p:scale>
        <a:sx n="33" d="100"/>
        <a:sy n="33" d="100"/>
      </p:scale>
      <p:origin x="0" y="-56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74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0127139-6483-4058-A238-15789974CC60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B3246EE-DFBD-43EC-BFCD-396B10153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2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246EE-DFBD-43EC-BFCD-396B101535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17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246EE-DFBD-43EC-BFCD-396B101535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56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246EE-DFBD-43EC-BFCD-396B101535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26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246EE-DFBD-43EC-BFCD-396B101535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36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246EE-DFBD-43EC-BFCD-396B101535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27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246EE-DFBD-43EC-BFCD-396B101535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1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246EE-DFBD-43EC-BFCD-396B101535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73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246EE-DFBD-43EC-BFCD-396B101535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2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246EE-DFBD-43EC-BFCD-396B101535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5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20EA-FF7A-4189-8D4F-592AE8C4E173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2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9BDD-55FA-4905-B8BD-7C3D7E03DE44}" type="datetime1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4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F94-0994-4495-9DB7-364218E6529B}" type="datetime1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12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B6F3-1F38-4A32-88BF-EAE5970D1DEB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360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-3159012" y="3045302"/>
            <a:ext cx="7086122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894435" y="1582472"/>
            <a:ext cx="2745946" cy="36576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-123892" y="4583076"/>
            <a:ext cx="1204854" cy="365125"/>
          </a:xfrm>
        </p:spPr>
        <p:txBody>
          <a:bodyPr/>
          <a:lstStyle/>
          <a:p>
            <a:fld id="{F53E6520-C5B9-4C69-92E6-F8E6353D3C23}" type="datetime1">
              <a:rPr lang="en-US" smtClean="0"/>
              <a:t>7/13/2018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126671" y="5642536"/>
            <a:ext cx="703729" cy="365125"/>
          </a:xfrm>
        </p:spPr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85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81E8-5148-4D4D-A8F1-E09AB668A717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9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781E8-5148-4D4D-A8F1-E09AB668A717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 Progra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E4A2-5BBC-465A-8F04-D58E3186B83D}" type="datetime1">
              <a:rPr lang="en-US" smtClean="0"/>
              <a:pPr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068748" y="-18288"/>
            <a:ext cx="0" cy="612648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56304" y="0"/>
            <a:ext cx="0" cy="6089904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 userDrawn="1">
            <p:ph idx="1"/>
          </p:nvPr>
        </p:nvSpPr>
        <p:spPr>
          <a:xfrm>
            <a:off x="3195919" y="365125"/>
            <a:ext cx="8677834" cy="5429620"/>
          </a:xfrm>
        </p:spPr>
        <p:txBody>
          <a:bodyPr lIns="274320" tIns="274320" rIns="274320" bIns="274320" anchor="ctr"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76447" y="365125"/>
            <a:ext cx="2552687" cy="5429619"/>
          </a:xfrm>
        </p:spPr>
        <p:txBody>
          <a:bodyPr>
            <a:normAutofit/>
          </a:bodyPr>
          <a:lstStyle>
            <a:lvl1pPr algn="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19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AED1B-313E-4B62-8C7C-65548EA49248}" type="datetime1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1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6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63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D5CB-31F7-4B4E-962B-A2106D67B258}" type="datetime1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67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468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468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9C9A-49EC-41D9-936C-28FEBFD9DA84}" type="datetime1">
              <a:rPr lang="en-US" smtClean="0"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83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0268-55A1-4560-99A4-D44BDB06C860}" type="datetime1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0924F3-9107-4B27-A238-A67E4B823817}" type="datetime1">
              <a:rPr lang="en-US" smtClean="0"/>
              <a:pPr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6C19187-0210-4CC7-AE51-7FFB2AB55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6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093092"/>
            <a:ext cx="12192001" cy="7680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24F3-9107-4B27-A238-A67E4B823817}" type="datetime1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68" y="6248540"/>
            <a:ext cx="343243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1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14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354931"/>
            <a:ext cx="1365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715E4A2-5BBC-465A-8F04-D58E3186B83D}" type="datetime1">
              <a:rPr lang="en-US" smtClean="0"/>
              <a:pPr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60659" y="6356350"/>
            <a:ext cx="2494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0070" y="6356350"/>
            <a:ext cx="7037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6C19187-0210-4CC7-AE51-7FFB2AB55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7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system.edu/ums/policies/finance/business_mea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t-training.missouri.edu/peoplesoft/financials/Changes_to_User_Defaults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T&amp;E Improvements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Updates effective 07/01/2018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841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6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Change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analysis of usage patterns and data over the last year</a:t>
            </a:r>
          </a:p>
          <a:p>
            <a:endParaRPr lang="en-US" dirty="0" smtClean="0"/>
          </a:p>
          <a:p>
            <a:r>
              <a:rPr lang="en-US" dirty="0" smtClean="0"/>
              <a:t>Designed to increase ease of use for our users </a:t>
            </a:r>
          </a:p>
          <a:p>
            <a:endParaRPr lang="en-US" dirty="0" smtClean="0"/>
          </a:p>
          <a:p>
            <a:r>
              <a:rPr lang="en-US" dirty="0" smtClean="0"/>
              <a:t>Streamline available tools, while reducing clutter on the page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US" dirty="0" smtClean="0"/>
              <a:t>Estimated to save users over 1.5 million clicks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813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Auto-populating Payment Type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40582" y="1998483"/>
            <a:ext cx="10514011" cy="167797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Prior to this update, </a:t>
            </a:r>
            <a:r>
              <a:rPr lang="en-US" sz="2400" dirty="0"/>
              <a:t>multiple options for the Payment type meant users had to select one for </a:t>
            </a:r>
            <a:r>
              <a:rPr lang="en-US" sz="2400" dirty="0" smtClean="0"/>
              <a:t>their </a:t>
            </a:r>
            <a:r>
              <a:rPr lang="en-US" sz="2400" dirty="0"/>
              <a:t>expense </a:t>
            </a:r>
            <a:r>
              <a:rPr lang="en-US" sz="2400" dirty="0" smtClean="0"/>
              <a:t>lines. </a:t>
            </a:r>
          </a:p>
          <a:p>
            <a:r>
              <a:rPr lang="en-US" sz="2400" dirty="0" smtClean="0"/>
              <a:t>With One Card reconciliation occurring in T&amp;E, we were able to merge and simplify the reimbursement expense types.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348148" y="3931195"/>
            <a:ext cx="3656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Reimbursements </a:t>
            </a:r>
            <a:r>
              <a:rPr lang="en-US" dirty="0" smtClean="0"/>
              <a:t>now populate </a:t>
            </a:r>
            <a:r>
              <a:rPr lang="en-US" dirty="0"/>
              <a:t>as </a:t>
            </a:r>
            <a:r>
              <a:rPr lang="en-US" b="1" dirty="0"/>
              <a:t>Cash/Check/Personal </a:t>
            </a:r>
            <a:r>
              <a:rPr lang="en-US" b="1" dirty="0" smtClean="0"/>
              <a:t>Card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48148" y="4808946"/>
            <a:ext cx="3958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dirty="0"/>
              <a:t>One Card transactions will continue to populate as </a:t>
            </a:r>
            <a:r>
              <a:rPr lang="en-US" b="1" dirty="0"/>
              <a:t>One Card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6603" y="4940991"/>
            <a:ext cx="1676190" cy="51428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6603" y="4045779"/>
            <a:ext cx="1609524" cy="5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26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Business Meal Reporting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40582" y="1998482"/>
            <a:ext cx="10514011" cy="171567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>
                <a:hlinkClick r:id="rId3"/>
              </a:rPr>
              <a:t>Business Meals</a:t>
            </a:r>
            <a:r>
              <a:rPr lang="en-US" sz="2400" dirty="0" smtClean="0"/>
              <a:t> policy has been updated. </a:t>
            </a:r>
          </a:p>
          <a:p>
            <a:r>
              <a:rPr lang="en-US" sz="2400" dirty="0" smtClean="0"/>
              <a:t>A list of individual attendees and titles is no longer required.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name of </a:t>
            </a:r>
            <a:r>
              <a:rPr lang="en-US" sz="2400" dirty="0" smtClean="0"/>
              <a:t>the group and </a:t>
            </a:r>
            <a:r>
              <a:rPr lang="en-US" sz="2400" dirty="0"/>
              <a:t>an approximate headcount are acceptable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125019" y="3816541"/>
            <a:ext cx="3635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group name </a:t>
            </a:r>
            <a:r>
              <a:rPr lang="en-US" dirty="0" smtClean="0"/>
              <a:t>and </a:t>
            </a:r>
            <a:r>
              <a:rPr lang="en-US" b="1" dirty="0" smtClean="0"/>
              <a:t>headcount</a:t>
            </a:r>
            <a:r>
              <a:rPr lang="en-US" dirty="0" smtClean="0"/>
              <a:t> can be written on the receipt, or added to the line description. 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4342" y="3968682"/>
            <a:ext cx="5676190" cy="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62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Wizard Removed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40582" y="1998482"/>
            <a:ext cx="10514011" cy="171567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While an itemized hotel folio is still required, breaking hotel expenses into multiple expense lines is no longer necessary. </a:t>
            </a:r>
          </a:p>
          <a:p>
            <a:r>
              <a:rPr lang="en-US" sz="2400" dirty="0" smtClean="0"/>
              <a:t>To streamline data entry on the Hotel/Lodging expense type, we removed: </a:t>
            </a:r>
          </a:p>
          <a:p>
            <a:pPr lvl="1"/>
            <a:r>
              <a:rPr lang="en-US" sz="2000" dirty="0" smtClean="0"/>
              <a:t>Number of Nights and Preferred Merchant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7015" y="3837289"/>
            <a:ext cx="1693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Prior to 07/01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449" y="4225731"/>
            <a:ext cx="3828571" cy="16190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7154" y="4582874"/>
            <a:ext cx="3733333" cy="904762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>
            <a:off x="5569687" y="4930890"/>
            <a:ext cx="1055800" cy="2087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94383" y="3837289"/>
            <a:ext cx="1418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After 07/01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680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Details set to Expanded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40582" y="1998482"/>
            <a:ext cx="10514011" cy="1715679"/>
          </a:xfrm>
        </p:spPr>
        <p:txBody>
          <a:bodyPr>
            <a:normAutofit/>
          </a:bodyPr>
          <a:lstStyle/>
          <a:p>
            <a:r>
              <a:rPr lang="en-US" sz="2400" dirty="0"/>
              <a:t>Prior to this update, users would have to click the    </a:t>
            </a:r>
            <a:r>
              <a:rPr lang="en-US" sz="2400" dirty="0" smtClean="0"/>
              <a:t> symbol </a:t>
            </a:r>
            <a:r>
              <a:rPr lang="en-US" sz="2400" dirty="0"/>
              <a:t>before adding their funding/</a:t>
            </a:r>
            <a:r>
              <a:rPr lang="en-US" sz="2400" dirty="0" err="1"/>
              <a:t>MoCode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/>
              <a:t>O</a:t>
            </a:r>
            <a:r>
              <a:rPr lang="en-US" sz="2400" dirty="0" smtClean="0"/>
              <a:t>nce an Expense Type is selected, the accounting details section automatically expands.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740" y="3714161"/>
            <a:ext cx="8109694" cy="22264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7723" y="1998482"/>
            <a:ext cx="248182" cy="41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7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Auto-populate Billing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40582" y="1998482"/>
            <a:ext cx="10514011" cy="171567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billing type field will automatically populate as Non-Travel for </a:t>
            </a:r>
            <a:r>
              <a:rPr lang="en-US" sz="2400" b="1" dirty="0" smtClean="0"/>
              <a:t>select</a:t>
            </a:r>
            <a:r>
              <a:rPr lang="en-US" sz="2400" dirty="0" smtClean="0"/>
              <a:t> expense types. </a:t>
            </a:r>
          </a:p>
          <a:p>
            <a:r>
              <a:rPr lang="en-US" sz="2400" dirty="0" smtClean="0">
                <a:hlinkClick r:id="rId3"/>
              </a:rPr>
              <a:t>Training</a:t>
            </a:r>
            <a:r>
              <a:rPr lang="en-US" sz="2400" dirty="0" smtClean="0"/>
              <a:t> is available so users </a:t>
            </a:r>
            <a:r>
              <a:rPr lang="en-US" sz="2400" dirty="0"/>
              <a:t>can adjust their individual settings if </a:t>
            </a:r>
            <a:r>
              <a:rPr lang="en-US" sz="2400" dirty="0" smtClean="0"/>
              <a:t>needed.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1855" y="3560290"/>
            <a:ext cx="3866667" cy="94285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45152" y="3560290"/>
            <a:ext cx="322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Non-Travel</a:t>
            </a:r>
            <a:r>
              <a:rPr lang="en-US" dirty="0" smtClean="0"/>
              <a:t> has only been set on expense types that are rarely used while traveling.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45152" y="4586000"/>
            <a:ext cx="4088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Examples include: </a:t>
            </a:r>
            <a:r>
              <a:rPr lang="en-US" sz="1600" b="1" dirty="0" smtClean="0"/>
              <a:t>Equip – Rental/Repair</a:t>
            </a:r>
            <a:r>
              <a:rPr lang="en-US" sz="1600" dirty="0" smtClean="0"/>
              <a:t>, </a:t>
            </a:r>
            <a:r>
              <a:rPr lang="en-US" sz="1600" b="1" dirty="0" smtClean="0"/>
              <a:t>Marketing/Promotion</a:t>
            </a:r>
            <a:r>
              <a:rPr lang="en-US" sz="1600" dirty="0" smtClean="0"/>
              <a:t>, </a:t>
            </a:r>
            <a:r>
              <a:rPr lang="en-US" sz="1600" b="1" dirty="0" smtClean="0"/>
              <a:t>Software</a:t>
            </a:r>
            <a:r>
              <a:rPr lang="en-US" sz="1600" dirty="0" smtClean="0"/>
              <a:t>, etc. 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0633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Card Expense Type Mapping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40582" y="1998482"/>
            <a:ext cx="10514011" cy="171567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Improved mapping of One Card transactions will reduce the number of Expense Type changes needed. </a:t>
            </a:r>
          </a:p>
          <a:p>
            <a:r>
              <a:rPr lang="en-US" sz="2400" dirty="0" smtClean="0"/>
              <a:t>Eight merchant category codes were identified and updated.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815457" y="3686546"/>
            <a:ext cx="5011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estimate a </a:t>
            </a:r>
            <a:r>
              <a:rPr lang="en-US" b="1" dirty="0" smtClean="0"/>
              <a:t>20</a:t>
            </a:r>
            <a:r>
              <a:rPr lang="en-US" b="1" dirty="0"/>
              <a:t>% reduction </a:t>
            </a:r>
            <a:r>
              <a:rPr lang="en-US" dirty="0"/>
              <a:t>in the amount of </a:t>
            </a:r>
            <a:r>
              <a:rPr lang="en-US" dirty="0" smtClean="0"/>
              <a:t>Various/Other/Miscellaneous </a:t>
            </a:r>
            <a:r>
              <a:rPr lang="en-US" dirty="0"/>
              <a:t>expense types</a:t>
            </a:r>
            <a:endParaRPr lang="en-US" b="1" dirty="0"/>
          </a:p>
        </p:txBody>
      </p:sp>
      <p:pic>
        <p:nvPicPr>
          <p:cNvPr id="1026" name="Picture 2" descr="C:\Users\ZABRIS~1\AppData\Local\Temp\SNAGHTML9511b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3514372"/>
            <a:ext cx="44481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343358" y="4588363"/>
            <a:ext cx="389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Should reduce needing to click this!</a:t>
            </a:r>
            <a:endParaRPr lang="en-US" b="1" dirty="0"/>
          </a:p>
        </p:txBody>
      </p:sp>
      <p:sp>
        <p:nvSpPr>
          <p:cNvPr id="5" name="Left Arrow 4"/>
          <p:cNvSpPr/>
          <p:nvPr/>
        </p:nvSpPr>
        <p:spPr>
          <a:xfrm>
            <a:off x="5410645" y="4715665"/>
            <a:ext cx="809624" cy="1843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Field Removed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40582" y="1998482"/>
            <a:ext cx="10514011" cy="171567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Removing this field simplifies the user experience while still allowing space for information in an expense reports description. </a:t>
            </a:r>
          </a:p>
          <a:p>
            <a:r>
              <a:rPr lang="en-US" sz="2400" dirty="0" smtClean="0"/>
              <a:t>It was easy to mistake this for a required field.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19187-0210-4CC7-AE51-7FFB2AB55339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52820" y="3606387"/>
            <a:ext cx="44745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Reference</a:t>
            </a:r>
            <a:r>
              <a:rPr lang="en-US" dirty="0" smtClean="0"/>
              <a:t> field was limited to only ten characters, significantly less than what is available in the </a:t>
            </a:r>
            <a:r>
              <a:rPr lang="en-US" b="1" dirty="0" smtClean="0"/>
              <a:t>Report Description</a:t>
            </a:r>
            <a:r>
              <a:rPr lang="en-US" dirty="0" smtClean="0"/>
              <a:t> or </a:t>
            </a:r>
            <a:r>
              <a:rPr lang="en-US" b="1" dirty="0" smtClean="0"/>
              <a:t>Line Description </a:t>
            </a:r>
            <a:r>
              <a:rPr lang="en-US" dirty="0" smtClean="0"/>
              <a:t>fields. </a:t>
            </a:r>
            <a:endParaRPr lang="en-US" dirty="0"/>
          </a:p>
        </p:txBody>
      </p:sp>
      <p:pic>
        <p:nvPicPr>
          <p:cNvPr id="2050" name="Picture 2" descr="C:\Users\ZABRIS~1\AppData\Local\Temp\SNAGHTML95a638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560" y="3606387"/>
            <a:ext cx="4114800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87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8">
      <a:dk1>
        <a:sysClr val="windowText" lastClr="000000"/>
      </a:dk1>
      <a:lt1>
        <a:sysClr val="window" lastClr="FFFFFF"/>
      </a:lt1>
      <a:dk2>
        <a:srgbClr val="2D3D54"/>
      </a:dk2>
      <a:lt2>
        <a:srgbClr val="F1B82D"/>
      </a:lt2>
      <a:accent1>
        <a:srgbClr val="64697C"/>
      </a:accent1>
      <a:accent2>
        <a:srgbClr val="F6CD79"/>
      </a:accent2>
      <a:accent3>
        <a:srgbClr val="B3B2C0"/>
      </a:accent3>
      <a:accent4>
        <a:srgbClr val="F9E2B6"/>
      </a:accent4>
      <a:accent5>
        <a:srgbClr val="DADBE0"/>
      </a:accent5>
      <a:accent6>
        <a:srgbClr val="FDF4E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431</Words>
  <Application>Microsoft Office PowerPoint</Application>
  <PresentationFormat>Widescreen</PresentationFormat>
  <Paragraphs>61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Office Theme</vt:lpstr>
      <vt:lpstr>T&amp;E Improvements</vt:lpstr>
      <vt:lpstr>About the Change Process</vt:lpstr>
      <vt:lpstr>Auto-populating Payment Type</vt:lpstr>
      <vt:lpstr>Simplify Business Meal Reporting</vt:lpstr>
      <vt:lpstr>Hotel Wizard Removed</vt:lpstr>
      <vt:lpstr>Accounting Details set to Expanded</vt:lpstr>
      <vt:lpstr>Auto-populate Billing Type</vt:lpstr>
      <vt:lpstr>One Card Expense Type Mapping</vt:lpstr>
      <vt:lpstr>Reference Field Removed</vt:lpstr>
      <vt:lpstr>PowerPoint Presentation</vt:lpstr>
    </vt:vector>
  </TitlesOfParts>
  <Company>University of Missouri-Columbia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Missouri System</dc:title>
  <dc:creator>University of Missouri System</dc:creator>
  <cp:lastModifiedBy>Zabriskie, J. William</cp:lastModifiedBy>
  <cp:revision>215</cp:revision>
  <cp:lastPrinted>2017-03-14T18:08:43Z</cp:lastPrinted>
  <dcterms:created xsi:type="dcterms:W3CDTF">2017-03-12T19:27:26Z</dcterms:created>
  <dcterms:modified xsi:type="dcterms:W3CDTF">2018-07-13T19:47:40Z</dcterms:modified>
</cp:coreProperties>
</file>